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 id="2147483676"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Alegreya"/>
      <p:regular r:id="rId27"/>
      <p:bold r:id="rId28"/>
      <p:italic r:id="rId29"/>
      <p:boldItalic r:id="rId30"/>
    </p:embeddedFont>
    <p:embeddedFont>
      <p:font typeface="Lato" panose="020F0502020204030203" pitchFamily="34" charset="77"/>
      <p:regular r:id="rId31"/>
      <p:bold r:id="rId32"/>
      <p:italic r:id="rId33"/>
      <p:boldItalic r:id="rId34"/>
    </p:embeddedFont>
    <p:embeddedFont>
      <p:font typeface="Raleway" panose="020B0503030101060003" pitchFamily="34" charset="77"/>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8"/>
    <p:restoredTop sz="93133"/>
  </p:normalViewPr>
  <p:slideViewPr>
    <p:cSldViewPr snapToGrid="0">
      <p:cViewPr varScale="1">
        <p:scale>
          <a:sx n="91" d="100"/>
          <a:sy n="91" d="100"/>
        </p:scale>
        <p:origin x="14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1" name="Shape 4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Shape 10"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Shape 11"/>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2" name="Shape 12"/>
          <p:cNvGrpSpPr/>
          <p:nvPr/>
        </p:nvGrpSpPr>
        <p:grpSpPr>
          <a:xfrm>
            <a:off x="830392" y="1191256"/>
            <a:ext cx="745763" cy="45826"/>
            <a:chOff x="4580561" y="2589004"/>
            <a:chExt cx="1064464" cy="25200"/>
          </a:xfrm>
        </p:grpSpPr>
        <p:sp>
          <p:nvSpPr>
            <p:cNvPr id="13" name="Shape 1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5" name="Shape 15"/>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Shape 16"/>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Shape 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18" name="Shape 18"/>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19" name="Shape 19"/>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600">
                <a:latin typeface="Raleway"/>
                <a:ea typeface="Raleway"/>
                <a:cs typeface="Raleway"/>
                <a:sym typeface="Raleway"/>
              </a:rPr>
              <a:t>Customized for </a:t>
            </a:r>
            <a:r>
              <a:rPr lang="en-GB" sz="600" b="1">
                <a:latin typeface="Raleway"/>
                <a:ea typeface="Raleway"/>
                <a:cs typeface="Raleway"/>
                <a:sym typeface="Raleway"/>
              </a:rPr>
              <a:t>Lorem Ipsum LLC</a:t>
            </a:r>
            <a:endParaRPr sz="600">
              <a:latin typeface="Raleway"/>
              <a:ea typeface="Raleway"/>
              <a:cs typeface="Raleway"/>
              <a:sym typeface="Raleway"/>
            </a:endParaRPr>
          </a:p>
        </p:txBody>
      </p:sp>
      <p:sp>
        <p:nvSpPr>
          <p:cNvPr id="20" name="Shape 20"/>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Shape 110"/>
          <p:cNvGrpSpPr/>
          <p:nvPr/>
        </p:nvGrpSpPr>
        <p:grpSpPr>
          <a:xfrm>
            <a:off x="830392" y="4169130"/>
            <a:ext cx="745763" cy="45826"/>
            <a:chOff x="4580561" y="2589004"/>
            <a:chExt cx="1064464" cy="25200"/>
          </a:xfrm>
        </p:grpSpPr>
        <p:sp>
          <p:nvSpPr>
            <p:cNvPr id="111" name="Shape 1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2" name="Shape 1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3" name="Shape 11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Shape 1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
        <p:nvSpPr>
          <p:cNvPr id="115" name="Shape 115">
            <a:hlinkClick r:id="" action="ppaction://noaction"/>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16" name="Shape 116">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Shape 117">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Shape 118">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Shape 120"/>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21" name="Shape 121"/>
          <p:cNvGrpSpPr/>
          <p:nvPr/>
        </p:nvGrpSpPr>
        <p:grpSpPr>
          <a:xfrm>
            <a:off x="830392" y="1191256"/>
            <a:ext cx="745763" cy="45826"/>
            <a:chOff x="4580561" y="2589004"/>
            <a:chExt cx="1064464" cy="25200"/>
          </a:xfrm>
        </p:grpSpPr>
        <p:sp>
          <p:nvSpPr>
            <p:cNvPr id="122" name="Shape 12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3" name="Shape 12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24" name="Shape 124"/>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Shape 125"/>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Shape 126"/>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Shape 1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128" name="Shape 128">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29" name="Shape 129">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Shape 130">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Shape 131">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34" name="Shape 1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135" name="Shape 135">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36" name="Shape 136">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Shape 13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Shape 138">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Shape 140"/>
          <p:cNvGrpSpPr/>
          <p:nvPr/>
        </p:nvGrpSpPr>
        <p:grpSpPr>
          <a:xfrm>
            <a:off x="830392" y="4169130"/>
            <a:ext cx="745763" cy="45826"/>
            <a:chOff x="4580561" y="2589004"/>
            <a:chExt cx="1064464" cy="25200"/>
          </a:xfrm>
        </p:grpSpPr>
        <p:sp>
          <p:nvSpPr>
            <p:cNvPr id="141" name="Shape 14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 name="Shape 14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3" name="Shape 143"/>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Shape 14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Shape 1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
        <p:nvSpPr>
          <p:cNvPr id="146" name="Shape 146">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47" name="Shape 147">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Shape 148">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Shape 149">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Shape 1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152" name="Shape 152">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53" name="Shape 15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Shape 15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Shape 15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Shape 1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
        <p:nvSpPr>
          <p:cNvPr id="159" name="Shape 159"/>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160" name="Shape 160"/>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Shape 161"/>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62"/>
        <p:cNvGrpSpPr/>
        <p:nvPr/>
      </p:nvGrpSpPr>
      <p:grpSpPr>
        <a:xfrm>
          <a:off x="0" y="0"/>
          <a:ext cx="0" cy="0"/>
          <a:chOff x="0" y="0"/>
          <a:chExt cx="0" cy="0"/>
        </a:xfrm>
      </p:grpSpPr>
      <p:grpSp>
        <p:nvGrpSpPr>
          <p:cNvPr id="163" name="Shape 163"/>
          <p:cNvGrpSpPr/>
          <p:nvPr/>
        </p:nvGrpSpPr>
        <p:grpSpPr>
          <a:xfrm>
            <a:off x="830392" y="1191256"/>
            <a:ext cx="745763" cy="45826"/>
            <a:chOff x="4580561" y="2589004"/>
            <a:chExt cx="1064464" cy="25200"/>
          </a:xfrm>
        </p:grpSpPr>
        <p:sp>
          <p:nvSpPr>
            <p:cNvPr id="164" name="Shape 16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6" name="Shape 16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Shape 1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
        <p:nvSpPr>
          <p:cNvPr id="168" name="Shape 168">
            <a:hlinkClick r:id="" action="ppaction://noaction"/>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69" name="Shape 169">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Shape 170">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Shape 171">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76"/>
        <p:cNvGrpSpPr/>
        <p:nvPr/>
      </p:nvGrpSpPr>
      <p:grpSpPr>
        <a:xfrm>
          <a:off x="0" y="0"/>
          <a:ext cx="0" cy="0"/>
          <a:chOff x="0" y="0"/>
          <a:chExt cx="0" cy="0"/>
        </a:xfrm>
      </p:grpSpPr>
      <p:sp>
        <p:nvSpPr>
          <p:cNvPr id="177" name="Shape 177"/>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78" name="Shape 178"/>
          <p:cNvGrpSpPr/>
          <p:nvPr/>
        </p:nvGrpSpPr>
        <p:grpSpPr>
          <a:xfrm>
            <a:off x="830392" y="1191256"/>
            <a:ext cx="745763" cy="45826"/>
            <a:chOff x="4580561" y="2589004"/>
            <a:chExt cx="1064464" cy="25200"/>
          </a:xfrm>
        </p:grpSpPr>
        <p:sp>
          <p:nvSpPr>
            <p:cNvPr id="179" name="Shape 17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1" name="Shape 181"/>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82" name="Shape 18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3" name="Shape 18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84"/>
        <p:cNvGrpSpPr/>
        <p:nvPr/>
      </p:nvGrpSpPr>
      <p:grpSpPr>
        <a:xfrm>
          <a:off x="0" y="0"/>
          <a:ext cx="0" cy="0"/>
          <a:chOff x="0" y="0"/>
          <a:chExt cx="0" cy="0"/>
        </a:xfrm>
      </p:grpSpPr>
      <p:grpSp>
        <p:nvGrpSpPr>
          <p:cNvPr id="185" name="Shape 185"/>
          <p:cNvGrpSpPr/>
          <p:nvPr/>
        </p:nvGrpSpPr>
        <p:grpSpPr>
          <a:xfrm>
            <a:off x="830392" y="1191256"/>
            <a:ext cx="745763" cy="45826"/>
            <a:chOff x="4580561" y="2589004"/>
            <a:chExt cx="1064464" cy="25200"/>
          </a:xfrm>
        </p:grpSpPr>
        <p:sp>
          <p:nvSpPr>
            <p:cNvPr id="186" name="Shape 18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8" name="Shape 18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89" name="Shape 18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0"/>
        <p:cNvGrpSpPr/>
        <p:nvPr/>
      </p:nvGrpSpPr>
      <p:grpSpPr>
        <a:xfrm>
          <a:off x="0" y="0"/>
          <a:ext cx="0" cy="0"/>
          <a:chOff x="0" y="0"/>
          <a:chExt cx="0" cy="0"/>
        </a:xfrm>
      </p:grpSpPr>
      <p:sp>
        <p:nvSpPr>
          <p:cNvPr id="191" name="Shape 19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92" name="Shape 192"/>
          <p:cNvGrpSpPr/>
          <p:nvPr/>
        </p:nvGrpSpPr>
        <p:grpSpPr>
          <a:xfrm>
            <a:off x="830392" y="1191256"/>
            <a:ext cx="745763" cy="45826"/>
            <a:chOff x="4580561" y="2589004"/>
            <a:chExt cx="1064464" cy="25200"/>
          </a:xfrm>
        </p:grpSpPr>
        <p:sp>
          <p:nvSpPr>
            <p:cNvPr id="193" name="Shape 19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95" name="Shape 19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96" name="Shape 19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97" name="Shape 19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Shape 2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Shape 2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4" name="Shape 24"/>
          <p:cNvGrpSpPr/>
          <p:nvPr/>
        </p:nvGrpSpPr>
        <p:grpSpPr>
          <a:xfrm>
            <a:off x="830392" y="1191256"/>
            <a:ext cx="745763" cy="45826"/>
            <a:chOff x="4580561" y="2589004"/>
            <a:chExt cx="1064464" cy="25200"/>
          </a:xfrm>
        </p:grpSpPr>
        <p:sp>
          <p:nvSpPr>
            <p:cNvPr id="25" name="Shape 2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7" name="Shape 27"/>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Shape 28"/>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Shape 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
        <p:nvSpPr>
          <p:cNvPr id="30" name="Shape 30">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1" name="Shape 31">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Shape 32">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Shape 33">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8"/>
        <p:cNvGrpSpPr/>
        <p:nvPr/>
      </p:nvGrpSpPr>
      <p:grpSpPr>
        <a:xfrm>
          <a:off x="0" y="0"/>
          <a:ext cx="0" cy="0"/>
          <a:chOff x="0" y="0"/>
          <a:chExt cx="0" cy="0"/>
        </a:xfrm>
      </p:grpSpPr>
      <p:sp>
        <p:nvSpPr>
          <p:cNvPr id="199" name="Shape 19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00" name="Shape 200"/>
          <p:cNvGrpSpPr/>
          <p:nvPr/>
        </p:nvGrpSpPr>
        <p:grpSpPr>
          <a:xfrm>
            <a:off x="830392" y="1191256"/>
            <a:ext cx="745763" cy="45826"/>
            <a:chOff x="4580561" y="2589004"/>
            <a:chExt cx="1064464" cy="25200"/>
          </a:xfrm>
        </p:grpSpPr>
        <p:sp>
          <p:nvSpPr>
            <p:cNvPr id="201" name="Shape 20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04" name="Shape 204"/>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05" name="Shape 20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06" name="Shape 20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Shape 20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09" name="Shape 209"/>
          <p:cNvGrpSpPr/>
          <p:nvPr/>
        </p:nvGrpSpPr>
        <p:grpSpPr>
          <a:xfrm>
            <a:off x="830392" y="1191256"/>
            <a:ext cx="745763" cy="45826"/>
            <a:chOff x="4580561" y="2589004"/>
            <a:chExt cx="1064464" cy="25200"/>
          </a:xfrm>
        </p:grpSpPr>
        <p:sp>
          <p:nvSpPr>
            <p:cNvPr id="210" name="Shape 2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12" name="Shape 212"/>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13" name="Shape 2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4"/>
        <p:cNvGrpSpPr/>
        <p:nvPr/>
      </p:nvGrpSpPr>
      <p:grpSpPr>
        <a:xfrm>
          <a:off x="0" y="0"/>
          <a:ext cx="0" cy="0"/>
          <a:chOff x="0" y="0"/>
          <a:chExt cx="0" cy="0"/>
        </a:xfrm>
      </p:grpSpPr>
      <p:sp>
        <p:nvSpPr>
          <p:cNvPr id="215" name="Shape 21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16" name="Shape 216"/>
          <p:cNvGrpSpPr/>
          <p:nvPr/>
        </p:nvGrpSpPr>
        <p:grpSpPr>
          <a:xfrm>
            <a:off x="830392" y="1191256"/>
            <a:ext cx="745763" cy="45826"/>
            <a:chOff x="4580561" y="2589004"/>
            <a:chExt cx="1064464" cy="25200"/>
          </a:xfrm>
        </p:grpSpPr>
        <p:sp>
          <p:nvSpPr>
            <p:cNvPr id="217" name="Shape 2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19" name="Shape 219"/>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20" name="Shape 22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21" name="Shape 2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22"/>
        <p:cNvGrpSpPr/>
        <p:nvPr/>
      </p:nvGrpSpPr>
      <p:grpSpPr>
        <a:xfrm>
          <a:off x="0" y="0"/>
          <a:ext cx="0" cy="0"/>
          <a:chOff x="0" y="0"/>
          <a:chExt cx="0" cy="0"/>
        </a:xfrm>
      </p:grpSpPr>
      <p:grpSp>
        <p:nvGrpSpPr>
          <p:cNvPr id="223" name="Shape 223"/>
          <p:cNvGrpSpPr/>
          <p:nvPr/>
        </p:nvGrpSpPr>
        <p:grpSpPr>
          <a:xfrm>
            <a:off x="830392" y="4169130"/>
            <a:ext cx="745763" cy="45826"/>
            <a:chOff x="4580561" y="2589004"/>
            <a:chExt cx="1064464" cy="25200"/>
          </a:xfrm>
        </p:grpSpPr>
        <p:sp>
          <p:nvSpPr>
            <p:cNvPr id="224" name="Shape 22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26" name="Shape 226"/>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27" name="Shape 2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8"/>
        <p:cNvGrpSpPr/>
        <p:nvPr/>
      </p:nvGrpSpPr>
      <p:grpSpPr>
        <a:xfrm>
          <a:off x="0" y="0"/>
          <a:ext cx="0" cy="0"/>
          <a:chOff x="0" y="0"/>
          <a:chExt cx="0" cy="0"/>
        </a:xfrm>
      </p:grpSpPr>
      <p:sp>
        <p:nvSpPr>
          <p:cNvPr id="229" name="Shape 22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30" name="Shape 230"/>
          <p:cNvGrpSpPr/>
          <p:nvPr/>
        </p:nvGrpSpPr>
        <p:grpSpPr>
          <a:xfrm>
            <a:off x="830392" y="1191256"/>
            <a:ext cx="745763" cy="45826"/>
            <a:chOff x="4580561" y="2589004"/>
            <a:chExt cx="1064464" cy="25200"/>
          </a:xfrm>
        </p:grpSpPr>
        <p:sp>
          <p:nvSpPr>
            <p:cNvPr id="231" name="Shape 23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3" name="Shape 233"/>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34" name="Shape 234"/>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35" name="Shape 235"/>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36" name="Shape 2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300"/>
              <a:buNone/>
              <a:defRPr/>
            </a:lvl1pPr>
          </a:lstStyle>
          <a:p>
            <a:endParaRPr/>
          </a:p>
        </p:txBody>
      </p:sp>
      <p:sp>
        <p:nvSpPr>
          <p:cNvPr id="239" name="Shape 2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40"/>
        <p:cNvGrpSpPr/>
        <p:nvPr/>
      </p:nvGrpSpPr>
      <p:grpSpPr>
        <a:xfrm>
          <a:off x="0" y="0"/>
          <a:ext cx="0" cy="0"/>
          <a:chOff x="0" y="0"/>
          <a:chExt cx="0" cy="0"/>
        </a:xfrm>
      </p:grpSpPr>
      <p:grpSp>
        <p:nvGrpSpPr>
          <p:cNvPr id="241" name="Shape 241"/>
          <p:cNvGrpSpPr/>
          <p:nvPr/>
        </p:nvGrpSpPr>
        <p:grpSpPr>
          <a:xfrm>
            <a:off x="830392" y="4169130"/>
            <a:ext cx="745763" cy="45826"/>
            <a:chOff x="4580561" y="2589004"/>
            <a:chExt cx="1064464" cy="25200"/>
          </a:xfrm>
        </p:grpSpPr>
        <p:sp>
          <p:nvSpPr>
            <p:cNvPr id="242" name="Shape 24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245" name="Shape 245"/>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246" name="Shape 2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7"/>
        <p:cNvGrpSpPr/>
        <p:nvPr/>
      </p:nvGrpSpPr>
      <p:grpSpPr>
        <a:xfrm>
          <a:off x="0" y="0"/>
          <a:ext cx="0" cy="0"/>
          <a:chOff x="0" y="0"/>
          <a:chExt cx="0" cy="0"/>
        </a:xfrm>
      </p:grpSpPr>
      <p:sp>
        <p:nvSpPr>
          <p:cNvPr id="248" name="Shape 2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Shape 35"/>
          <p:cNvGrpSpPr/>
          <p:nvPr/>
        </p:nvGrpSpPr>
        <p:grpSpPr>
          <a:xfrm>
            <a:off x="830392" y="1191256"/>
            <a:ext cx="745763" cy="45826"/>
            <a:chOff x="4580561" y="2589004"/>
            <a:chExt cx="1064464" cy="25200"/>
          </a:xfrm>
        </p:grpSpPr>
        <p:sp>
          <p:nvSpPr>
            <p:cNvPr id="36" name="Shape 3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 name="Shape 3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Shape 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
        <p:nvSpPr>
          <p:cNvPr id="40" name="Shape 40">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Shape 41">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Shape 42">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Shape 43">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Shape 4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46" name="Shape 46"/>
          <p:cNvGrpSpPr/>
          <p:nvPr/>
        </p:nvGrpSpPr>
        <p:grpSpPr>
          <a:xfrm>
            <a:off x="830392" y="1191256"/>
            <a:ext cx="745763" cy="45826"/>
            <a:chOff x="4580561" y="2589004"/>
            <a:chExt cx="1064464" cy="25200"/>
          </a:xfrm>
        </p:grpSpPr>
        <p:sp>
          <p:nvSpPr>
            <p:cNvPr id="47" name="Shape 4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9" name="Shape 4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Shape 5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Shape 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52" name="Shape 52">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3" name="Shape 5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Shape 5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Shape 5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6"/>
        <p:cNvGrpSpPr/>
        <p:nvPr/>
      </p:nvGrpSpPr>
      <p:grpSpPr>
        <a:xfrm>
          <a:off x="0" y="0"/>
          <a:ext cx="0" cy="0"/>
          <a:chOff x="0" y="0"/>
          <a:chExt cx="0" cy="0"/>
        </a:xfrm>
      </p:grpSpPr>
      <p:sp>
        <p:nvSpPr>
          <p:cNvPr id="57" name="Shape 5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GB"/>
              <a:t>‹#›</a:t>
            </a:fld>
            <a:endParaRPr/>
          </a:p>
        </p:txBody>
      </p:sp>
      <p:sp>
        <p:nvSpPr>
          <p:cNvPr id="59" name="Shape 59">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0" name="Shape 60">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1" name="Shape 61">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2" name="Shape 62">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3" name="Shape 63"/>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pic>
        <p:nvPicPr>
          <p:cNvPr id="65" name="Shape 65"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6" name="Shape 6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GB"/>
              <a:t>‹#›</a:t>
            </a:fld>
            <a:endParaRPr/>
          </a:p>
        </p:txBody>
      </p:sp>
      <p:sp>
        <p:nvSpPr>
          <p:cNvPr id="68" name="Shape 68">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9" name="Shape 69">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Shape 70">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Shape 71">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Shape 72"/>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Shape 7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75" name="Shape 75"/>
          <p:cNvGrpSpPr/>
          <p:nvPr/>
        </p:nvGrpSpPr>
        <p:grpSpPr>
          <a:xfrm>
            <a:off x="830392" y="1191256"/>
            <a:ext cx="745763" cy="45826"/>
            <a:chOff x="4580561" y="2589004"/>
            <a:chExt cx="1064464" cy="25200"/>
          </a:xfrm>
        </p:grpSpPr>
        <p:sp>
          <p:nvSpPr>
            <p:cNvPr id="76" name="Shape 7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8" name="Shape 7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Shape 79"/>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Shape 80"/>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Shape 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82" name="Shape 82">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83" name="Shape 83">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Shape 8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Shape 8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Shape 8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8" name="Shape 88"/>
          <p:cNvGrpSpPr/>
          <p:nvPr/>
        </p:nvGrpSpPr>
        <p:grpSpPr>
          <a:xfrm>
            <a:off x="830392" y="1191256"/>
            <a:ext cx="745763" cy="45826"/>
            <a:chOff x="4580561" y="2589004"/>
            <a:chExt cx="1064464" cy="25200"/>
          </a:xfrm>
        </p:grpSpPr>
        <p:sp>
          <p:nvSpPr>
            <p:cNvPr id="89" name="Shape 8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1" name="Shape 9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Shape 9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93" name="Shape 93">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94" name="Shape 94">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Shape 9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Shape 96">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Shape 9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99" name="Shape 99"/>
          <p:cNvGrpSpPr/>
          <p:nvPr/>
        </p:nvGrpSpPr>
        <p:grpSpPr>
          <a:xfrm>
            <a:off x="830392" y="1191256"/>
            <a:ext cx="745763" cy="45826"/>
            <a:chOff x="4580561" y="2589004"/>
            <a:chExt cx="1064464" cy="25200"/>
          </a:xfrm>
        </p:grpSpPr>
        <p:sp>
          <p:nvSpPr>
            <p:cNvPr id="100" name="Shape 10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1" name="Shape 10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02" name="Shape 102"/>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Shape 103"/>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Shape 10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
        <p:nvSpPr>
          <p:cNvPr id="105" name="Shape 105">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06" name="Shape 106">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Shape 10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Shape 108">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Shape 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174" name="Shape 1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175" name="Shape 17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18.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503100" y="1282700"/>
            <a:ext cx="4945200" cy="177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4800">
                <a:solidFill>
                  <a:srgbClr val="000000"/>
                </a:solidFill>
              </a:rPr>
              <a:t>Darlington’s</a:t>
            </a:r>
            <a:endParaRPr sz="4800">
              <a:solidFill>
                <a:srgbClr val="000000"/>
              </a:solidFill>
            </a:endParaRPr>
          </a:p>
          <a:p>
            <a:pPr marL="0" lvl="0" indent="0">
              <a:spcBef>
                <a:spcPts val="0"/>
              </a:spcBef>
              <a:spcAft>
                <a:spcPts val="0"/>
              </a:spcAft>
              <a:buNone/>
            </a:pPr>
            <a:r>
              <a:rPr lang="en-GB" sz="4800">
                <a:solidFill>
                  <a:srgbClr val="000000"/>
                </a:solidFill>
              </a:rPr>
              <a:t>Destitution </a:t>
            </a:r>
            <a:endParaRPr sz="4800">
              <a:solidFill>
                <a:srgbClr val="000000"/>
              </a:solidFill>
            </a:endParaRPr>
          </a:p>
        </p:txBody>
      </p:sp>
      <p:sp>
        <p:nvSpPr>
          <p:cNvPr id="254" name="Shape 254"/>
          <p:cNvSpPr txBox="1">
            <a:spLocks noGrp="1"/>
          </p:cNvSpPr>
          <p:nvPr>
            <p:ph type="subTitle" idx="1"/>
          </p:nvPr>
        </p:nvSpPr>
        <p:spPr>
          <a:xfrm>
            <a:off x="530238" y="2762447"/>
            <a:ext cx="4890900" cy="541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400" b="1"/>
              <a:t>Everyone Faces Trouble, Without Help Trouble Doubles</a:t>
            </a:r>
            <a:endParaRPr sz="14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a:t>
            </a:r>
            <a:endParaRPr/>
          </a:p>
        </p:txBody>
      </p:sp>
      <p:sp>
        <p:nvSpPr>
          <p:cNvPr id="323" name="Shape 323"/>
          <p:cNvSpPr/>
          <p:nvPr/>
        </p:nvSpPr>
        <p:spPr>
          <a:xfrm>
            <a:off x="297750" y="2642750"/>
            <a:ext cx="431700" cy="3393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5</a:t>
            </a:r>
            <a:endParaRPr sz="800" b="1">
              <a:solidFill>
                <a:srgbClr val="FFFFFF"/>
              </a:solidFill>
            </a:endParaRPr>
          </a:p>
        </p:txBody>
      </p:sp>
      <p:sp>
        <p:nvSpPr>
          <p:cNvPr id="324" name="Shape 324"/>
          <p:cNvSpPr txBox="1">
            <a:spLocks noGrp="1"/>
          </p:cNvSpPr>
          <p:nvPr>
            <p:ph type="body" idx="1"/>
          </p:nvPr>
        </p:nvSpPr>
        <p:spPr>
          <a:xfrm>
            <a:off x="786941" y="2380243"/>
            <a:ext cx="2832900" cy="1051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1400">
                <a:solidFill>
                  <a:srgbClr val="595959"/>
                </a:solidFill>
                <a:latin typeface="Alegreya"/>
                <a:ea typeface="Alegreya"/>
                <a:cs typeface="Alegreya"/>
                <a:sym typeface="Alegreya"/>
              </a:rPr>
              <a:t>Overcrowded and poor living conditions can contribute to the spread of airborne diseases such as tuberculosis and respiratory infections such as a pneumonia. </a:t>
            </a:r>
            <a:endParaRPr sz="1400">
              <a:solidFill>
                <a:srgbClr val="595959"/>
              </a:solidFill>
              <a:latin typeface="Alegreya"/>
              <a:ea typeface="Alegreya"/>
              <a:cs typeface="Alegreya"/>
              <a:sym typeface="Alegreya"/>
            </a:endParaRPr>
          </a:p>
          <a:p>
            <a:pPr marL="0" lvl="0" indent="0" rtl="0">
              <a:spcBef>
                <a:spcPts val="1600"/>
              </a:spcBef>
              <a:spcAft>
                <a:spcPts val="0"/>
              </a:spcAft>
              <a:buNone/>
            </a:pPr>
            <a:r>
              <a:rPr lang="en-GB" sz="1400">
                <a:solidFill>
                  <a:srgbClr val="595959"/>
                </a:solidFill>
                <a:latin typeface="Alegreya"/>
                <a:ea typeface="Alegreya"/>
                <a:cs typeface="Alegreya"/>
                <a:sym typeface="Alegreya"/>
              </a:rPr>
              <a:t>People who live in poverty also can not afford proper health and get the things they need to get rid of the disease.</a:t>
            </a:r>
            <a:endParaRPr sz="1400">
              <a:solidFill>
                <a:srgbClr val="595959"/>
              </a:solidFill>
              <a:latin typeface="Alegreya"/>
              <a:ea typeface="Alegreya"/>
              <a:cs typeface="Alegreya"/>
              <a:sym typeface="Alegreya"/>
            </a:endParaRPr>
          </a:p>
          <a:p>
            <a:pPr marL="0" lvl="0" indent="0" rtl="0">
              <a:lnSpc>
                <a:spcPct val="100000"/>
              </a:lnSpc>
              <a:spcBef>
                <a:spcPts val="1600"/>
              </a:spcBef>
              <a:spcAft>
                <a:spcPts val="0"/>
              </a:spcAft>
              <a:buNone/>
            </a:pPr>
            <a:endParaRPr sz="1100"/>
          </a:p>
        </p:txBody>
      </p:sp>
      <p:pic>
        <p:nvPicPr>
          <p:cNvPr id="325" name="Shape 325"/>
          <p:cNvPicPr preferRelativeResize="0"/>
          <p:nvPr/>
        </p:nvPicPr>
        <p:blipFill>
          <a:blip r:embed="rId3">
            <a:alphaModFix/>
          </a:blip>
          <a:stretch>
            <a:fillRect/>
          </a:stretch>
        </p:blipFill>
        <p:spPr>
          <a:xfrm>
            <a:off x="4317200" y="514325"/>
            <a:ext cx="2832899" cy="2128424"/>
          </a:xfrm>
          <a:prstGeom prst="rect">
            <a:avLst/>
          </a:prstGeom>
          <a:noFill/>
          <a:ln>
            <a:noFill/>
          </a:ln>
        </p:spPr>
      </p:pic>
      <p:pic>
        <p:nvPicPr>
          <p:cNvPr id="326" name="Shape 326"/>
          <p:cNvPicPr preferRelativeResize="0"/>
          <p:nvPr/>
        </p:nvPicPr>
        <p:blipFill>
          <a:blip r:embed="rId4">
            <a:alphaModFix/>
          </a:blip>
          <a:stretch>
            <a:fillRect/>
          </a:stretch>
        </p:blipFill>
        <p:spPr>
          <a:xfrm>
            <a:off x="7150100" y="514325"/>
            <a:ext cx="1993901" cy="2467724"/>
          </a:xfrm>
          <a:prstGeom prst="rect">
            <a:avLst/>
          </a:prstGeom>
          <a:noFill/>
          <a:ln>
            <a:noFill/>
          </a:ln>
        </p:spPr>
      </p:pic>
      <p:pic>
        <p:nvPicPr>
          <p:cNvPr id="327" name="Shape 327"/>
          <p:cNvPicPr preferRelativeResize="0"/>
          <p:nvPr/>
        </p:nvPicPr>
        <p:blipFill>
          <a:blip r:embed="rId5">
            <a:alphaModFix/>
          </a:blip>
          <a:stretch>
            <a:fillRect/>
          </a:stretch>
        </p:blipFill>
        <p:spPr>
          <a:xfrm>
            <a:off x="6553200" y="3016250"/>
            <a:ext cx="2481373" cy="1974849"/>
          </a:xfrm>
          <a:prstGeom prst="rect">
            <a:avLst/>
          </a:prstGeom>
          <a:noFill/>
          <a:ln>
            <a:noFill/>
          </a:ln>
        </p:spPr>
      </p:pic>
      <p:sp>
        <p:nvSpPr>
          <p:cNvPr id="328" name="Shape 328"/>
          <p:cNvSpPr txBox="1"/>
          <p:nvPr/>
        </p:nvSpPr>
        <p:spPr>
          <a:xfrm>
            <a:off x="3677350" y="2520975"/>
            <a:ext cx="2478600" cy="1835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1600">
                <a:solidFill>
                  <a:srgbClr val="595959"/>
                </a:solidFill>
                <a:latin typeface="Alegreya"/>
                <a:ea typeface="Alegreya"/>
                <a:cs typeface="Alegreya"/>
                <a:sym typeface="Alegreya"/>
              </a:rPr>
              <a:t>People who are poor and don't have sustainable funds to purchase hygiene products usually end up with bad hygiene. Some people have poor hygiene because of the lack of sufficient water supply in their homes.  </a:t>
            </a:r>
            <a:endParaRPr sz="1600">
              <a:solidFill>
                <a:srgbClr val="595959"/>
              </a:solidFill>
              <a:latin typeface="Alegreya"/>
              <a:ea typeface="Alegreya"/>
              <a:cs typeface="Alegreya"/>
              <a:sym typeface="Alegreya"/>
            </a:endParaRPr>
          </a:p>
        </p:txBody>
      </p:sp>
      <p:sp>
        <p:nvSpPr>
          <p:cNvPr id="329" name="Shape 329"/>
          <p:cNvSpPr txBox="1"/>
          <p:nvPr/>
        </p:nvSpPr>
        <p:spPr>
          <a:xfrm>
            <a:off x="192500" y="1998702"/>
            <a:ext cx="3985800" cy="339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a:t>The effects of poverty leads to...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a:t>
            </a:r>
            <a:endParaRPr/>
          </a:p>
        </p:txBody>
      </p:sp>
      <p:sp>
        <p:nvSpPr>
          <p:cNvPr id="335" name="Shape 335"/>
          <p:cNvSpPr/>
          <p:nvPr/>
        </p:nvSpPr>
        <p:spPr>
          <a:xfrm>
            <a:off x="958860" y="2247900"/>
            <a:ext cx="393600" cy="2625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6</a:t>
            </a:r>
            <a:endParaRPr sz="800" b="1">
              <a:solidFill>
                <a:srgbClr val="FFFFFF"/>
              </a:solidFill>
            </a:endParaRPr>
          </a:p>
        </p:txBody>
      </p:sp>
      <p:sp>
        <p:nvSpPr>
          <p:cNvPr id="336" name="Shape 336"/>
          <p:cNvSpPr txBox="1"/>
          <p:nvPr/>
        </p:nvSpPr>
        <p:spPr>
          <a:xfrm>
            <a:off x="1571766" y="1853850"/>
            <a:ext cx="3305100" cy="32424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b="1">
                <a:solidFill>
                  <a:srgbClr val="595959"/>
                </a:solidFill>
                <a:latin typeface="Alegreya"/>
                <a:ea typeface="Alegreya"/>
                <a:cs typeface="Alegreya"/>
                <a:sym typeface="Alegreya"/>
              </a:rPr>
              <a:t>The effects of poverty lead to increased crime in communities….</a:t>
            </a:r>
            <a:endParaRPr b="1">
              <a:solidFill>
                <a:srgbClr val="595959"/>
              </a:solidFill>
              <a:latin typeface="Alegreya"/>
              <a:ea typeface="Alegreya"/>
              <a:cs typeface="Alegreya"/>
              <a:sym typeface="Alegreya"/>
            </a:endParaRPr>
          </a:p>
          <a:p>
            <a:pPr marL="0" lvl="0" indent="0" rtl="0">
              <a:lnSpc>
                <a:spcPct val="115000"/>
              </a:lnSpc>
              <a:spcBef>
                <a:spcPts val="1600"/>
              </a:spcBef>
              <a:spcAft>
                <a:spcPts val="0"/>
              </a:spcAft>
              <a:buNone/>
            </a:pPr>
            <a:r>
              <a:rPr lang="en-GB">
                <a:solidFill>
                  <a:srgbClr val="595959"/>
                </a:solidFill>
                <a:latin typeface="Alegreya"/>
                <a:ea typeface="Alegreya"/>
                <a:cs typeface="Alegreya"/>
                <a:sym typeface="Alegreya"/>
              </a:rPr>
              <a:t>The implication is that in order to understand the relationship between poverty and crime it is necessary to move beyond the assumption that more poor people translate directly into more crime.</a:t>
            </a:r>
            <a:endParaRPr>
              <a:solidFill>
                <a:srgbClr val="595959"/>
              </a:solidFill>
              <a:latin typeface="Alegreya"/>
              <a:ea typeface="Alegreya"/>
              <a:cs typeface="Alegreya"/>
              <a:sym typeface="Alegreya"/>
            </a:endParaRPr>
          </a:p>
          <a:p>
            <a:pPr marL="0" lvl="0" indent="0" rtl="0">
              <a:lnSpc>
                <a:spcPct val="115000"/>
              </a:lnSpc>
              <a:spcBef>
                <a:spcPts val="1600"/>
              </a:spcBef>
              <a:spcAft>
                <a:spcPts val="0"/>
              </a:spcAft>
              <a:buNone/>
            </a:pPr>
            <a:r>
              <a:rPr lang="en-GB">
                <a:solidFill>
                  <a:srgbClr val="595959"/>
                </a:solidFill>
                <a:latin typeface="Alegreya"/>
                <a:ea typeface="Alegreya"/>
                <a:cs typeface="Alegreya"/>
                <a:sym typeface="Alegreya"/>
              </a:rPr>
              <a:t>As you can see burglary and stealing are the main crimes that take place in Darlington because of lack of resources and education. </a:t>
            </a:r>
            <a:endParaRPr>
              <a:solidFill>
                <a:srgbClr val="595959"/>
              </a:solidFill>
              <a:latin typeface="Alegreya"/>
              <a:ea typeface="Alegreya"/>
              <a:cs typeface="Alegreya"/>
              <a:sym typeface="Alegreya"/>
            </a:endParaRPr>
          </a:p>
          <a:p>
            <a:pPr marL="0" lvl="0" indent="0" rtl="0">
              <a:lnSpc>
                <a:spcPct val="115000"/>
              </a:lnSpc>
              <a:spcBef>
                <a:spcPts val="1600"/>
              </a:spcBef>
              <a:spcAft>
                <a:spcPts val="1600"/>
              </a:spcAft>
              <a:buNone/>
            </a:pPr>
            <a:endParaRPr>
              <a:solidFill>
                <a:srgbClr val="595959"/>
              </a:solidFill>
              <a:latin typeface="Alegreya"/>
              <a:ea typeface="Alegreya"/>
              <a:cs typeface="Alegreya"/>
              <a:sym typeface="Alegreya"/>
            </a:endParaRPr>
          </a:p>
        </p:txBody>
      </p:sp>
      <p:pic>
        <p:nvPicPr>
          <p:cNvPr id="337" name="Shape 337"/>
          <p:cNvPicPr preferRelativeResize="0"/>
          <p:nvPr/>
        </p:nvPicPr>
        <p:blipFill>
          <a:blip r:embed="rId3">
            <a:alphaModFix/>
          </a:blip>
          <a:stretch>
            <a:fillRect/>
          </a:stretch>
        </p:blipFill>
        <p:spPr>
          <a:xfrm>
            <a:off x="5260900" y="946150"/>
            <a:ext cx="2925374" cy="36258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a:t>
            </a:r>
            <a:endParaRPr/>
          </a:p>
        </p:txBody>
      </p:sp>
      <p:sp>
        <p:nvSpPr>
          <p:cNvPr id="343" name="Shape 343"/>
          <p:cNvSpPr/>
          <p:nvPr/>
        </p:nvSpPr>
        <p:spPr>
          <a:xfrm flipH="1">
            <a:off x="853000" y="2127400"/>
            <a:ext cx="393900" cy="4320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7</a:t>
            </a:r>
            <a:endParaRPr sz="800" b="1">
              <a:solidFill>
                <a:srgbClr val="FFFFFF"/>
              </a:solidFill>
            </a:endParaRPr>
          </a:p>
        </p:txBody>
      </p:sp>
      <p:sp>
        <p:nvSpPr>
          <p:cNvPr id="344" name="Shape 344"/>
          <p:cNvSpPr/>
          <p:nvPr/>
        </p:nvSpPr>
        <p:spPr>
          <a:xfrm>
            <a:off x="1402445" y="2127400"/>
            <a:ext cx="2628900" cy="2880000"/>
          </a:xfrm>
          <a:prstGeom prst="rect">
            <a:avLst/>
          </a:prstGeom>
          <a:noFill/>
          <a:ln w="9525" cap="flat" cmpd="sng">
            <a:solidFill>
              <a:srgbClr val="1A9988"/>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a:solidFill>
                  <a:srgbClr val="595959"/>
                </a:solidFill>
                <a:latin typeface="Alegreya"/>
                <a:ea typeface="Alegreya"/>
                <a:cs typeface="Alegreya"/>
                <a:sym typeface="Alegreya"/>
              </a:rPr>
              <a:t>Not every poor person is hungry, but almost all hungry people are poor.</a:t>
            </a:r>
            <a:endParaRPr>
              <a:solidFill>
                <a:srgbClr val="595959"/>
              </a:solidFill>
              <a:latin typeface="Alegreya"/>
              <a:ea typeface="Alegreya"/>
              <a:cs typeface="Alegreya"/>
              <a:sym typeface="Alegreya"/>
            </a:endParaRPr>
          </a:p>
          <a:p>
            <a:pPr marL="0" lvl="0" indent="0" rtl="0">
              <a:spcBef>
                <a:spcPts val="0"/>
              </a:spcBef>
              <a:spcAft>
                <a:spcPts val="0"/>
              </a:spcAft>
              <a:buNone/>
            </a:pPr>
            <a:endParaRPr>
              <a:solidFill>
                <a:srgbClr val="595959"/>
              </a:solidFill>
              <a:latin typeface="Alegreya"/>
              <a:ea typeface="Alegreya"/>
              <a:cs typeface="Alegreya"/>
              <a:sym typeface="Alegreya"/>
            </a:endParaRPr>
          </a:p>
          <a:p>
            <a:pPr marL="0" lvl="0" indent="0" rtl="0">
              <a:spcBef>
                <a:spcPts val="0"/>
              </a:spcBef>
              <a:spcAft>
                <a:spcPts val="0"/>
              </a:spcAft>
              <a:buNone/>
            </a:pPr>
            <a:r>
              <a:rPr lang="en-GB">
                <a:solidFill>
                  <a:srgbClr val="595959"/>
                </a:solidFill>
                <a:latin typeface="Alegreya"/>
                <a:ea typeface="Alegreya"/>
                <a:cs typeface="Alegreya"/>
                <a:sym typeface="Alegreya"/>
              </a:rPr>
              <a:t>Natural disasters such as floods, tropical storms and long periods of drought.</a:t>
            </a:r>
            <a:endParaRPr>
              <a:solidFill>
                <a:srgbClr val="595959"/>
              </a:solidFill>
              <a:latin typeface="Alegreya"/>
              <a:ea typeface="Alegreya"/>
              <a:cs typeface="Alegreya"/>
              <a:sym typeface="Alegreya"/>
            </a:endParaRPr>
          </a:p>
          <a:p>
            <a:pPr marL="0" lvl="0" indent="0" rtl="0">
              <a:spcBef>
                <a:spcPts val="0"/>
              </a:spcBef>
              <a:spcAft>
                <a:spcPts val="0"/>
              </a:spcAft>
              <a:buNone/>
            </a:pPr>
            <a:endParaRPr>
              <a:solidFill>
                <a:srgbClr val="595959"/>
              </a:solidFill>
              <a:latin typeface="Alegreya"/>
              <a:ea typeface="Alegreya"/>
              <a:cs typeface="Alegreya"/>
              <a:sym typeface="Alegreya"/>
            </a:endParaRPr>
          </a:p>
          <a:p>
            <a:pPr marL="0" lvl="0" indent="0" rtl="0">
              <a:spcBef>
                <a:spcPts val="0"/>
              </a:spcBef>
              <a:spcAft>
                <a:spcPts val="0"/>
              </a:spcAft>
              <a:buNone/>
            </a:pPr>
            <a:r>
              <a:rPr lang="en-GB">
                <a:solidFill>
                  <a:srgbClr val="595959"/>
                </a:solidFill>
                <a:latin typeface="Alegreya"/>
                <a:ea typeface="Alegreya"/>
                <a:cs typeface="Alegreya"/>
                <a:sym typeface="Alegreya"/>
              </a:rPr>
              <a:t>Who is helping?</a:t>
            </a:r>
            <a:endParaRPr>
              <a:solidFill>
                <a:srgbClr val="595959"/>
              </a:solidFill>
              <a:latin typeface="Alegreya"/>
              <a:ea typeface="Alegreya"/>
              <a:cs typeface="Alegreya"/>
              <a:sym typeface="Alegreya"/>
            </a:endParaRPr>
          </a:p>
          <a:p>
            <a:pPr marL="0" lvl="0" indent="0" rtl="0">
              <a:spcBef>
                <a:spcPts val="0"/>
              </a:spcBef>
              <a:spcAft>
                <a:spcPts val="0"/>
              </a:spcAft>
              <a:buNone/>
            </a:pPr>
            <a:r>
              <a:rPr lang="en-GB">
                <a:solidFill>
                  <a:srgbClr val="595959"/>
                </a:solidFill>
                <a:latin typeface="Alegreya"/>
                <a:ea typeface="Alegreya"/>
                <a:cs typeface="Alegreya"/>
                <a:sym typeface="Alegreya"/>
              </a:rPr>
              <a:t>Feeding America is the number one charity in America that is fighting this battle.</a:t>
            </a:r>
            <a:endParaRPr>
              <a:solidFill>
                <a:srgbClr val="595959"/>
              </a:solidFill>
              <a:latin typeface="Alegreya"/>
              <a:ea typeface="Alegreya"/>
              <a:cs typeface="Alegreya"/>
              <a:sym typeface="Alegreya"/>
            </a:endParaRPr>
          </a:p>
        </p:txBody>
      </p:sp>
      <p:pic>
        <p:nvPicPr>
          <p:cNvPr id="345" name="Shape 345"/>
          <p:cNvPicPr preferRelativeResize="0"/>
          <p:nvPr/>
        </p:nvPicPr>
        <p:blipFill>
          <a:blip r:embed="rId3">
            <a:alphaModFix/>
          </a:blip>
          <a:stretch>
            <a:fillRect/>
          </a:stretch>
        </p:blipFill>
        <p:spPr>
          <a:xfrm>
            <a:off x="4700945" y="1920518"/>
            <a:ext cx="3788298" cy="2984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735800" y="1812450"/>
            <a:ext cx="5203200" cy="15186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a:t>Understanding the trends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Trend</a:t>
            </a:r>
            <a:endParaRPr b="0"/>
          </a:p>
        </p:txBody>
      </p:sp>
      <p:sp>
        <p:nvSpPr>
          <p:cNvPr id="356" name="Shape 356"/>
          <p:cNvSpPr txBox="1">
            <a:spLocks noGrp="1"/>
          </p:cNvSpPr>
          <p:nvPr>
            <p:ph type="body" idx="1"/>
          </p:nvPr>
        </p:nvSpPr>
        <p:spPr>
          <a:xfrm>
            <a:off x="2226175" y="1397275"/>
            <a:ext cx="3893400" cy="1034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100"/>
              <a:t>Darlington South Carolina has a population of 6,185 with a poverty rate of 35.5 percent</a:t>
            </a:r>
            <a:endParaRPr sz="1100"/>
          </a:p>
          <a:p>
            <a:pPr marL="0" lvl="0" indent="0">
              <a:spcBef>
                <a:spcPts val="1600"/>
              </a:spcBef>
              <a:spcAft>
                <a:spcPts val="0"/>
              </a:spcAft>
              <a:buNone/>
            </a:pPr>
            <a:r>
              <a:rPr lang="en-GB" sz="1100"/>
              <a:t>.</a:t>
            </a:r>
            <a:endParaRPr sz="1100"/>
          </a:p>
          <a:p>
            <a:pPr marL="0" lvl="0" indent="0" rtl="0">
              <a:spcBef>
                <a:spcPts val="1600"/>
              </a:spcBef>
              <a:spcAft>
                <a:spcPts val="0"/>
              </a:spcAft>
              <a:buNone/>
            </a:pPr>
            <a:endParaRPr sz="1100" b="1">
              <a:solidFill>
                <a:schemeClr val="dk2"/>
              </a:solidFill>
            </a:endParaRPr>
          </a:p>
        </p:txBody>
      </p:sp>
      <p:pic>
        <p:nvPicPr>
          <p:cNvPr id="357" name="Shape 357"/>
          <p:cNvPicPr preferRelativeResize="0"/>
          <p:nvPr/>
        </p:nvPicPr>
        <p:blipFill>
          <a:blip r:embed="rId3">
            <a:alphaModFix/>
          </a:blip>
          <a:stretch>
            <a:fillRect/>
          </a:stretch>
        </p:blipFill>
        <p:spPr>
          <a:xfrm>
            <a:off x="203200" y="3131484"/>
            <a:ext cx="9143999" cy="16745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730000" y="1318650"/>
            <a:ext cx="2799900" cy="1034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solidFill>
                  <a:srgbClr val="000000"/>
                </a:solidFill>
              </a:rPr>
              <a:t>Trend analysis</a:t>
            </a:r>
            <a:endParaRPr/>
          </a:p>
        </p:txBody>
      </p:sp>
      <p:sp>
        <p:nvSpPr>
          <p:cNvPr id="363" name="Shape 363"/>
          <p:cNvSpPr txBox="1">
            <a:spLocks noGrp="1"/>
          </p:cNvSpPr>
          <p:nvPr>
            <p:ph type="body" idx="1"/>
          </p:nvPr>
        </p:nvSpPr>
        <p:spPr>
          <a:xfrm>
            <a:off x="3605300" y="1068650"/>
            <a:ext cx="4798200" cy="10344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sz="1100"/>
              <a:t>Darlington always ends up with higher poverty rate than South Carolina as a whole. Most people who live in poverty are under the age of thirty-five, which is represented on this chart.</a:t>
            </a:r>
            <a:endParaRPr sz="1100"/>
          </a:p>
        </p:txBody>
      </p:sp>
      <p:pic>
        <p:nvPicPr>
          <p:cNvPr id="364" name="Shape 364"/>
          <p:cNvPicPr preferRelativeResize="0"/>
          <p:nvPr/>
        </p:nvPicPr>
        <p:blipFill>
          <a:blip r:embed="rId3">
            <a:alphaModFix/>
          </a:blip>
          <a:stretch>
            <a:fillRect/>
          </a:stretch>
        </p:blipFill>
        <p:spPr>
          <a:xfrm>
            <a:off x="324525" y="2103050"/>
            <a:ext cx="8494976" cy="29119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Proposed deliverables</a:t>
            </a:r>
            <a:endParaRPr/>
          </a:p>
        </p:txBody>
      </p:sp>
      <p:grpSp>
        <p:nvGrpSpPr>
          <p:cNvPr id="370" name="Shape 370"/>
          <p:cNvGrpSpPr/>
          <p:nvPr/>
        </p:nvGrpSpPr>
        <p:grpSpPr>
          <a:xfrm>
            <a:off x="424825" y="1253973"/>
            <a:ext cx="8294371" cy="799416"/>
            <a:chOff x="424813" y="1177875"/>
            <a:chExt cx="8294371" cy="849900"/>
          </a:xfrm>
        </p:grpSpPr>
        <p:sp>
          <p:nvSpPr>
            <p:cNvPr id="371" name="Shape 371"/>
            <p:cNvSpPr/>
            <p:nvPr/>
          </p:nvSpPr>
          <p:spPr>
            <a:xfrm>
              <a:off x="2927684" y="1177875"/>
              <a:ext cx="5791500" cy="8499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424813" y="1177875"/>
              <a:ext cx="3055800" cy="849900"/>
            </a:xfrm>
            <a:prstGeom prst="homePlate">
              <a:avLst>
                <a:gd name="adj" fmla="val 26719"/>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73" name="Shape 373"/>
          <p:cNvSpPr txBox="1">
            <a:spLocks noGrp="1"/>
          </p:cNvSpPr>
          <p:nvPr>
            <p:ph type="body" idx="4294967295"/>
          </p:nvPr>
        </p:nvSpPr>
        <p:spPr>
          <a:xfrm>
            <a:off x="539675" y="1254200"/>
            <a:ext cx="2422500" cy="7992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GB">
                <a:solidFill>
                  <a:schemeClr val="lt1"/>
                </a:solidFill>
              </a:rPr>
              <a:t>Harvest Hope</a:t>
            </a:r>
            <a:endParaRPr>
              <a:solidFill>
                <a:schemeClr val="lt1"/>
              </a:solidFill>
            </a:endParaRPr>
          </a:p>
        </p:txBody>
      </p:sp>
      <p:sp>
        <p:nvSpPr>
          <p:cNvPr id="374" name="Shape 374"/>
          <p:cNvSpPr txBox="1">
            <a:spLocks noGrp="1"/>
          </p:cNvSpPr>
          <p:nvPr>
            <p:ph type="body" idx="4294967295"/>
          </p:nvPr>
        </p:nvSpPr>
        <p:spPr>
          <a:xfrm>
            <a:off x="3480453" y="1254158"/>
            <a:ext cx="5111700" cy="799200"/>
          </a:xfrm>
          <a:prstGeom prst="rect">
            <a:avLst/>
          </a:prstGeom>
        </p:spPr>
        <p:txBody>
          <a:bodyPr spcFirstLastPara="1" wrap="square" lIns="91425" tIns="91425" rIns="91425" bIns="91425" anchor="ctr" anchorCtr="0">
            <a:noAutofit/>
          </a:bodyPr>
          <a:lstStyle/>
          <a:p>
            <a:pPr marL="457200" lvl="0" indent="-311150" rtl="0">
              <a:spcBef>
                <a:spcPts val="0"/>
              </a:spcBef>
              <a:spcAft>
                <a:spcPts val="0"/>
              </a:spcAft>
              <a:buClr>
                <a:schemeClr val="lt1"/>
              </a:buClr>
              <a:buSzPts val="1300"/>
              <a:buChar char="●"/>
            </a:pPr>
            <a:r>
              <a:rPr lang="en-GB">
                <a:solidFill>
                  <a:schemeClr val="lt1"/>
                </a:solidFill>
              </a:rPr>
              <a:t>Gives out food to those who need it</a:t>
            </a:r>
            <a:endParaRPr>
              <a:solidFill>
                <a:schemeClr val="lt1"/>
              </a:solidFill>
            </a:endParaRPr>
          </a:p>
          <a:p>
            <a:pPr marL="457200" lvl="0" indent="-311150" rtl="0">
              <a:spcBef>
                <a:spcPts val="0"/>
              </a:spcBef>
              <a:spcAft>
                <a:spcPts val="0"/>
              </a:spcAft>
              <a:buClr>
                <a:schemeClr val="lt1"/>
              </a:buClr>
              <a:buSzPts val="1300"/>
              <a:buChar char="●"/>
            </a:pPr>
            <a:r>
              <a:rPr lang="en-GB">
                <a:solidFill>
                  <a:schemeClr val="lt1"/>
                </a:solidFill>
              </a:rPr>
              <a:t>This program also gives food to organizations who give food out (Florence, SC)</a:t>
            </a:r>
            <a:endParaRPr>
              <a:solidFill>
                <a:schemeClr val="lt1"/>
              </a:solidFill>
            </a:endParaRPr>
          </a:p>
        </p:txBody>
      </p:sp>
      <p:grpSp>
        <p:nvGrpSpPr>
          <p:cNvPr id="375" name="Shape 375"/>
          <p:cNvGrpSpPr/>
          <p:nvPr/>
        </p:nvGrpSpPr>
        <p:grpSpPr>
          <a:xfrm>
            <a:off x="424825" y="2127339"/>
            <a:ext cx="8294360" cy="799416"/>
            <a:chOff x="424813" y="2075689"/>
            <a:chExt cx="8294360" cy="849900"/>
          </a:xfrm>
        </p:grpSpPr>
        <p:sp>
          <p:nvSpPr>
            <p:cNvPr id="376" name="Shape 376"/>
            <p:cNvSpPr/>
            <p:nvPr/>
          </p:nvSpPr>
          <p:spPr>
            <a:xfrm>
              <a:off x="2927672" y="2075689"/>
              <a:ext cx="5791500" cy="8499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424813" y="2075689"/>
              <a:ext cx="3055800" cy="849900"/>
            </a:xfrm>
            <a:prstGeom prst="homePlate">
              <a:avLst>
                <a:gd name="adj" fmla="val 26719"/>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78" name="Shape 378"/>
          <p:cNvSpPr txBox="1">
            <a:spLocks noGrp="1"/>
          </p:cNvSpPr>
          <p:nvPr>
            <p:ph type="body" idx="4294967295"/>
          </p:nvPr>
        </p:nvSpPr>
        <p:spPr>
          <a:xfrm>
            <a:off x="539675" y="2127450"/>
            <a:ext cx="2422500" cy="7992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GB">
                <a:solidFill>
                  <a:schemeClr val="lt1"/>
                </a:solidFill>
              </a:rPr>
              <a:t>Sister Of Charity Foundation of South Carolina</a:t>
            </a:r>
            <a:endParaRPr>
              <a:solidFill>
                <a:schemeClr val="lt1"/>
              </a:solidFill>
            </a:endParaRPr>
          </a:p>
        </p:txBody>
      </p:sp>
      <p:sp>
        <p:nvSpPr>
          <p:cNvPr id="379" name="Shape 379"/>
          <p:cNvSpPr txBox="1">
            <a:spLocks noGrp="1"/>
          </p:cNvSpPr>
          <p:nvPr>
            <p:ph type="body" idx="4294967295"/>
          </p:nvPr>
        </p:nvSpPr>
        <p:spPr>
          <a:xfrm>
            <a:off x="3480453" y="2127465"/>
            <a:ext cx="5111700" cy="799200"/>
          </a:xfrm>
          <a:prstGeom prst="rect">
            <a:avLst/>
          </a:prstGeom>
        </p:spPr>
        <p:txBody>
          <a:bodyPr spcFirstLastPara="1" wrap="square" lIns="91425" tIns="91425" rIns="91425" bIns="91425" anchor="ctr" anchorCtr="0">
            <a:noAutofit/>
          </a:bodyPr>
          <a:lstStyle/>
          <a:p>
            <a:pPr marL="457200" lvl="0" indent="-311150" rtl="0">
              <a:spcBef>
                <a:spcPts val="0"/>
              </a:spcBef>
              <a:spcAft>
                <a:spcPts val="0"/>
              </a:spcAft>
              <a:buClr>
                <a:schemeClr val="lt1"/>
              </a:buClr>
              <a:buSzPts val="1300"/>
              <a:buChar char="●"/>
            </a:pPr>
            <a:r>
              <a:rPr lang="en-GB">
                <a:solidFill>
                  <a:schemeClr val="lt1"/>
                </a:solidFill>
              </a:rPr>
              <a:t>They fund projects that address poverty in South Carolina ( Columbia, SC)</a:t>
            </a:r>
            <a:endParaRPr>
              <a:solidFill>
                <a:schemeClr val="lt1"/>
              </a:solidFill>
            </a:endParaRPr>
          </a:p>
        </p:txBody>
      </p:sp>
      <p:grpSp>
        <p:nvGrpSpPr>
          <p:cNvPr id="380" name="Shape 380"/>
          <p:cNvGrpSpPr/>
          <p:nvPr/>
        </p:nvGrpSpPr>
        <p:grpSpPr>
          <a:xfrm>
            <a:off x="424825" y="3000705"/>
            <a:ext cx="8294360" cy="799447"/>
            <a:chOff x="424813" y="2974405"/>
            <a:chExt cx="8294360" cy="849933"/>
          </a:xfrm>
        </p:grpSpPr>
        <p:sp>
          <p:nvSpPr>
            <p:cNvPr id="381" name="Shape 381"/>
            <p:cNvSpPr/>
            <p:nvPr/>
          </p:nvSpPr>
          <p:spPr>
            <a:xfrm>
              <a:off x="2927672" y="2974438"/>
              <a:ext cx="5791500" cy="8499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424813" y="2974405"/>
              <a:ext cx="3055800" cy="849900"/>
            </a:xfrm>
            <a:prstGeom prst="homePlate">
              <a:avLst>
                <a:gd name="adj" fmla="val 26719"/>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body" idx="4294967295"/>
          </p:nvPr>
        </p:nvSpPr>
        <p:spPr>
          <a:xfrm>
            <a:off x="539675" y="3000775"/>
            <a:ext cx="2422500" cy="7992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GB">
                <a:solidFill>
                  <a:schemeClr val="lt1"/>
                </a:solidFill>
              </a:rPr>
              <a:t>Office of Economic Opportunity</a:t>
            </a:r>
            <a:endParaRPr>
              <a:solidFill>
                <a:schemeClr val="lt1"/>
              </a:solidFill>
            </a:endParaRPr>
          </a:p>
        </p:txBody>
      </p:sp>
      <p:sp>
        <p:nvSpPr>
          <p:cNvPr id="384" name="Shape 384"/>
          <p:cNvSpPr txBox="1">
            <a:spLocks noGrp="1"/>
          </p:cNvSpPr>
          <p:nvPr>
            <p:ph type="body" idx="4294967295"/>
          </p:nvPr>
        </p:nvSpPr>
        <p:spPr>
          <a:xfrm>
            <a:off x="3480453" y="3004317"/>
            <a:ext cx="5111700" cy="799200"/>
          </a:xfrm>
          <a:prstGeom prst="rect">
            <a:avLst/>
          </a:prstGeom>
        </p:spPr>
        <p:txBody>
          <a:bodyPr spcFirstLastPara="1" wrap="square" lIns="91425" tIns="91425" rIns="91425" bIns="91425" anchor="ctr" anchorCtr="0">
            <a:noAutofit/>
          </a:bodyPr>
          <a:lstStyle/>
          <a:p>
            <a:pPr marL="457200" lvl="0" indent="-311150" rtl="0">
              <a:spcBef>
                <a:spcPts val="0"/>
              </a:spcBef>
              <a:spcAft>
                <a:spcPts val="0"/>
              </a:spcAft>
              <a:buClr>
                <a:schemeClr val="lt1"/>
              </a:buClr>
              <a:buSzPts val="1300"/>
              <a:buChar char="●"/>
            </a:pPr>
            <a:r>
              <a:rPr lang="en-GB">
                <a:solidFill>
                  <a:schemeClr val="lt1"/>
                </a:solidFill>
              </a:rPr>
              <a:t>The Office of Economic Opportunity administers funds to agencies that help communities and families. (Darlington, SC)</a:t>
            </a:r>
            <a:endParaRPr>
              <a:solidFill>
                <a:schemeClr val="lt1"/>
              </a:solidFill>
            </a:endParaRPr>
          </a:p>
        </p:txBody>
      </p:sp>
      <p:grpSp>
        <p:nvGrpSpPr>
          <p:cNvPr id="385" name="Shape 385"/>
          <p:cNvGrpSpPr/>
          <p:nvPr/>
        </p:nvGrpSpPr>
        <p:grpSpPr>
          <a:xfrm>
            <a:off x="424825" y="3874103"/>
            <a:ext cx="8294360" cy="799447"/>
            <a:chOff x="424813" y="3871259"/>
            <a:chExt cx="8294360" cy="849933"/>
          </a:xfrm>
        </p:grpSpPr>
        <p:sp>
          <p:nvSpPr>
            <p:cNvPr id="386" name="Shape 386"/>
            <p:cNvSpPr/>
            <p:nvPr/>
          </p:nvSpPr>
          <p:spPr>
            <a:xfrm>
              <a:off x="2927672" y="3871292"/>
              <a:ext cx="5791500" cy="8499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7" name="Shape 387"/>
            <p:cNvSpPr/>
            <p:nvPr/>
          </p:nvSpPr>
          <p:spPr>
            <a:xfrm>
              <a:off x="424813" y="3871259"/>
              <a:ext cx="3055800" cy="849900"/>
            </a:xfrm>
            <a:prstGeom prst="homePlate">
              <a:avLst>
                <a:gd name="adj" fmla="val 26719"/>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8" name="Shape 388"/>
          <p:cNvSpPr txBox="1">
            <a:spLocks noGrp="1"/>
          </p:cNvSpPr>
          <p:nvPr>
            <p:ph type="body" idx="4294967295"/>
          </p:nvPr>
        </p:nvSpPr>
        <p:spPr>
          <a:xfrm>
            <a:off x="539675" y="3874100"/>
            <a:ext cx="2422500" cy="7992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GB">
                <a:solidFill>
                  <a:schemeClr val="lt1"/>
                </a:solidFill>
              </a:rPr>
              <a:t>The Emergency Solution</a:t>
            </a:r>
            <a:endParaRPr>
              <a:solidFill>
                <a:schemeClr val="lt1"/>
              </a:solidFill>
            </a:endParaRPr>
          </a:p>
        </p:txBody>
      </p:sp>
      <p:sp>
        <p:nvSpPr>
          <p:cNvPr id="389" name="Shape 389"/>
          <p:cNvSpPr txBox="1">
            <a:spLocks noGrp="1"/>
          </p:cNvSpPr>
          <p:nvPr>
            <p:ph type="body" idx="4294967295"/>
          </p:nvPr>
        </p:nvSpPr>
        <p:spPr>
          <a:xfrm>
            <a:off x="3480450" y="3874100"/>
            <a:ext cx="5111700" cy="799500"/>
          </a:xfrm>
          <a:prstGeom prst="rect">
            <a:avLst/>
          </a:prstGeom>
        </p:spPr>
        <p:txBody>
          <a:bodyPr spcFirstLastPara="1" wrap="square" lIns="91425" tIns="91425" rIns="91425" bIns="91425" anchor="ctr" anchorCtr="0">
            <a:noAutofit/>
          </a:bodyPr>
          <a:lstStyle/>
          <a:p>
            <a:pPr marL="457200" lvl="0" indent="-311150" rtl="0">
              <a:spcBef>
                <a:spcPts val="0"/>
              </a:spcBef>
              <a:spcAft>
                <a:spcPts val="0"/>
              </a:spcAft>
              <a:buClr>
                <a:schemeClr val="lt1"/>
              </a:buClr>
              <a:buSzPts val="1300"/>
              <a:buChar char="●"/>
            </a:pPr>
            <a:r>
              <a:rPr lang="en-GB">
                <a:solidFill>
                  <a:schemeClr val="lt1"/>
                </a:solidFill>
              </a:rPr>
              <a:t>The purpose of the Emergency Solutions Grants (ESG) program is to assist individuals and families quickly regain stability in permanent housing after experiencing a housing crisis or homelessness. </a:t>
            </a:r>
            <a:endParaRPr>
              <a:solidFill>
                <a:schemeClr val="lt1"/>
              </a:solidFill>
            </a:endParaRPr>
          </a:p>
        </p:txBody>
      </p:sp>
      <p:sp>
        <p:nvSpPr>
          <p:cNvPr id="390" name="Shape 390"/>
          <p:cNvSpPr txBox="1"/>
          <p:nvPr/>
        </p:nvSpPr>
        <p:spPr>
          <a:xfrm>
            <a:off x="914393" y="572895"/>
            <a:ext cx="7315200" cy="853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a:t>Organisations and programs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txBox="1"/>
          <p:nvPr/>
        </p:nvSpPr>
        <p:spPr>
          <a:xfrm>
            <a:off x="729450" y="823502"/>
            <a:ext cx="7688400" cy="614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600" b="1">
                <a:solidFill>
                  <a:srgbClr val="1A1A1A"/>
                </a:solidFill>
                <a:latin typeface="Raleway"/>
                <a:ea typeface="Raleway"/>
                <a:cs typeface="Raleway"/>
                <a:sym typeface="Raleway"/>
              </a:rPr>
              <a:t>Proposed deliverables</a:t>
            </a:r>
            <a:endParaRPr sz="2600" b="1">
              <a:solidFill>
                <a:srgbClr val="1A1A1A"/>
              </a:solidFill>
              <a:latin typeface="Raleway"/>
              <a:ea typeface="Raleway"/>
              <a:cs typeface="Raleway"/>
              <a:sym typeface="Raleway"/>
            </a:endParaRPr>
          </a:p>
        </p:txBody>
      </p:sp>
      <p:grpSp>
        <p:nvGrpSpPr>
          <p:cNvPr id="397" name="Shape 397"/>
          <p:cNvGrpSpPr/>
          <p:nvPr/>
        </p:nvGrpSpPr>
        <p:grpSpPr>
          <a:xfrm>
            <a:off x="424825" y="749251"/>
            <a:ext cx="8294371" cy="917127"/>
            <a:chOff x="424813" y="1177875"/>
            <a:chExt cx="8294371" cy="849900"/>
          </a:xfrm>
        </p:grpSpPr>
        <p:sp>
          <p:nvSpPr>
            <p:cNvPr id="398" name="Shape 398"/>
            <p:cNvSpPr/>
            <p:nvPr/>
          </p:nvSpPr>
          <p:spPr>
            <a:xfrm>
              <a:off x="2927684" y="1177875"/>
              <a:ext cx="5791500" cy="849900"/>
            </a:xfrm>
            <a:prstGeom prst="rect">
              <a:avLst/>
            </a:prstGeom>
            <a:solidFill>
              <a:srgbClr val="1A998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24813" y="1177875"/>
              <a:ext cx="3055800" cy="849900"/>
            </a:xfrm>
            <a:prstGeom prst="homePlate">
              <a:avLst>
                <a:gd name="adj" fmla="val 26719"/>
              </a:avLst>
            </a:prstGeom>
            <a:solidFill>
              <a:srgbClr val="1C367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00" name="Shape 400"/>
          <p:cNvSpPr txBox="1"/>
          <p:nvPr/>
        </p:nvSpPr>
        <p:spPr>
          <a:xfrm>
            <a:off x="539675" y="749559"/>
            <a:ext cx="2422500" cy="916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300">
                <a:solidFill>
                  <a:srgbClr val="FFFFFF"/>
                </a:solidFill>
                <a:latin typeface="Lato"/>
                <a:ea typeface="Lato"/>
                <a:cs typeface="Lato"/>
                <a:sym typeface="Lato"/>
              </a:rPr>
              <a:t>Temporary Assistance for Needy  Families</a:t>
            </a:r>
            <a:endParaRPr sz="1300">
              <a:solidFill>
                <a:srgbClr val="FFFFFF"/>
              </a:solidFill>
              <a:latin typeface="Lato"/>
              <a:ea typeface="Lato"/>
              <a:cs typeface="Lato"/>
              <a:sym typeface="Lato"/>
            </a:endParaRPr>
          </a:p>
        </p:txBody>
      </p:sp>
      <p:sp>
        <p:nvSpPr>
          <p:cNvPr id="401" name="Shape 401"/>
          <p:cNvSpPr txBox="1"/>
          <p:nvPr/>
        </p:nvSpPr>
        <p:spPr>
          <a:xfrm>
            <a:off x="3480454" y="749511"/>
            <a:ext cx="5111700" cy="916800"/>
          </a:xfrm>
          <a:prstGeom prst="rect">
            <a:avLst/>
          </a:prstGeom>
          <a:noFill/>
          <a:ln>
            <a:noFill/>
          </a:ln>
        </p:spPr>
        <p:txBody>
          <a:bodyPr spcFirstLastPara="1" wrap="square" lIns="91425" tIns="91425" rIns="91425" bIns="91425" anchor="ctr" anchorCtr="0">
            <a:noAutofit/>
          </a:bodyPr>
          <a:lstStyle/>
          <a:p>
            <a:pPr marL="457200" lvl="0" indent="-311150" rtl="0">
              <a:lnSpc>
                <a:spcPct val="115000"/>
              </a:lnSpc>
              <a:spcBef>
                <a:spcPts val="0"/>
              </a:spcBef>
              <a:spcAft>
                <a:spcPts val="0"/>
              </a:spcAft>
              <a:buClr>
                <a:srgbClr val="FFFFFF"/>
              </a:buClr>
              <a:buSzPts val="1300"/>
              <a:buFont typeface="Lato"/>
              <a:buChar char="●"/>
            </a:pPr>
            <a:r>
              <a:rPr lang="en-GB" sz="1300">
                <a:solidFill>
                  <a:srgbClr val="FFFFFF"/>
                </a:solidFill>
                <a:latin typeface="Lato"/>
                <a:ea typeface="Lato"/>
                <a:cs typeface="Lato"/>
                <a:sym typeface="Lato"/>
              </a:rPr>
              <a:t>provides money and other services to parents who are seeking new or better-paying jobs.</a:t>
            </a:r>
            <a:endParaRPr sz="1300">
              <a:solidFill>
                <a:srgbClr val="FFFFFF"/>
              </a:solidFill>
              <a:latin typeface="Lato"/>
              <a:ea typeface="Lato"/>
              <a:cs typeface="Lato"/>
              <a:sym typeface="Lato"/>
            </a:endParaRPr>
          </a:p>
        </p:txBody>
      </p:sp>
      <p:grpSp>
        <p:nvGrpSpPr>
          <p:cNvPr id="402" name="Shape 402"/>
          <p:cNvGrpSpPr/>
          <p:nvPr/>
        </p:nvGrpSpPr>
        <p:grpSpPr>
          <a:xfrm>
            <a:off x="424825" y="1751219"/>
            <a:ext cx="8294360" cy="917127"/>
            <a:chOff x="424813" y="2075689"/>
            <a:chExt cx="8294360" cy="849900"/>
          </a:xfrm>
        </p:grpSpPr>
        <p:sp>
          <p:nvSpPr>
            <p:cNvPr id="403" name="Shape 403"/>
            <p:cNvSpPr/>
            <p:nvPr/>
          </p:nvSpPr>
          <p:spPr>
            <a:xfrm>
              <a:off x="2927672" y="2075689"/>
              <a:ext cx="5791500" cy="849900"/>
            </a:xfrm>
            <a:prstGeom prst="rect">
              <a:avLst/>
            </a:prstGeom>
            <a:solidFill>
              <a:srgbClr val="1A998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424813" y="2075689"/>
              <a:ext cx="3055800" cy="849900"/>
            </a:xfrm>
            <a:prstGeom prst="homePlate">
              <a:avLst>
                <a:gd name="adj" fmla="val 26719"/>
              </a:avLst>
            </a:prstGeom>
            <a:solidFill>
              <a:srgbClr val="1C367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05" name="Shape 405"/>
          <p:cNvSpPr txBox="1"/>
          <p:nvPr/>
        </p:nvSpPr>
        <p:spPr>
          <a:xfrm>
            <a:off x="539675" y="1751429"/>
            <a:ext cx="2422500" cy="916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300">
                <a:solidFill>
                  <a:srgbClr val="FFFFFF"/>
                </a:solidFill>
                <a:latin typeface="Lato"/>
                <a:ea typeface="Lato"/>
                <a:cs typeface="Lato"/>
                <a:sym typeface="Lato"/>
              </a:rPr>
              <a:t>Supplemental Nutrition Assistance Program (SNAP)</a:t>
            </a:r>
            <a:endParaRPr sz="1300">
              <a:solidFill>
                <a:srgbClr val="FFFFFF"/>
              </a:solidFill>
              <a:latin typeface="Lato"/>
              <a:ea typeface="Lato"/>
              <a:cs typeface="Lato"/>
              <a:sym typeface="Lato"/>
            </a:endParaRPr>
          </a:p>
        </p:txBody>
      </p:sp>
      <p:sp>
        <p:nvSpPr>
          <p:cNvPr id="406" name="Shape 406"/>
          <p:cNvSpPr txBox="1"/>
          <p:nvPr/>
        </p:nvSpPr>
        <p:spPr>
          <a:xfrm>
            <a:off x="3480454" y="1751346"/>
            <a:ext cx="5111700" cy="916800"/>
          </a:xfrm>
          <a:prstGeom prst="rect">
            <a:avLst/>
          </a:prstGeom>
          <a:noFill/>
          <a:ln>
            <a:noFill/>
          </a:ln>
        </p:spPr>
        <p:txBody>
          <a:bodyPr spcFirstLastPara="1" wrap="square" lIns="91425" tIns="91425" rIns="91425" bIns="91425" anchor="ctr" anchorCtr="0">
            <a:noAutofit/>
          </a:bodyPr>
          <a:lstStyle/>
          <a:p>
            <a:pPr marL="457200" lvl="0" indent="-311150" rtl="0">
              <a:lnSpc>
                <a:spcPct val="115000"/>
              </a:lnSpc>
              <a:spcBef>
                <a:spcPts val="0"/>
              </a:spcBef>
              <a:spcAft>
                <a:spcPts val="0"/>
              </a:spcAft>
              <a:buClr>
                <a:srgbClr val="FFFFFF"/>
              </a:buClr>
              <a:buSzPts val="1300"/>
              <a:buFont typeface="Lato"/>
              <a:buChar char="●"/>
            </a:pPr>
            <a:r>
              <a:rPr lang="en-GB" sz="1300">
                <a:solidFill>
                  <a:srgbClr val="FFFFFF"/>
                </a:solidFill>
                <a:latin typeface="Lato"/>
                <a:ea typeface="Lato"/>
                <a:cs typeface="Lato"/>
                <a:sym typeface="Lato"/>
              </a:rPr>
              <a:t>SNAP provides a monthly supplement for purchasing nutritious food. If you qualify, you’ll get a debit card to use for groceries.</a:t>
            </a:r>
            <a:endParaRPr sz="1300">
              <a:solidFill>
                <a:srgbClr val="FFFFFF"/>
              </a:solidFill>
              <a:latin typeface="Lato"/>
              <a:ea typeface="Lato"/>
              <a:cs typeface="Lato"/>
              <a:sym typeface="Lato"/>
            </a:endParaRPr>
          </a:p>
        </p:txBody>
      </p:sp>
      <p:grpSp>
        <p:nvGrpSpPr>
          <p:cNvPr id="407" name="Shape 407"/>
          <p:cNvGrpSpPr/>
          <p:nvPr/>
        </p:nvGrpSpPr>
        <p:grpSpPr>
          <a:xfrm>
            <a:off x="424825" y="2753187"/>
            <a:ext cx="8294360" cy="917163"/>
            <a:chOff x="424813" y="2974405"/>
            <a:chExt cx="8294360" cy="849933"/>
          </a:xfrm>
        </p:grpSpPr>
        <p:sp>
          <p:nvSpPr>
            <p:cNvPr id="408" name="Shape 408"/>
            <p:cNvSpPr/>
            <p:nvPr/>
          </p:nvSpPr>
          <p:spPr>
            <a:xfrm>
              <a:off x="2927672" y="2974438"/>
              <a:ext cx="5791500" cy="849900"/>
            </a:xfrm>
            <a:prstGeom prst="rect">
              <a:avLst/>
            </a:prstGeom>
            <a:solidFill>
              <a:srgbClr val="1A998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424813" y="2974405"/>
              <a:ext cx="3055800" cy="849900"/>
            </a:xfrm>
            <a:prstGeom prst="homePlate">
              <a:avLst>
                <a:gd name="adj" fmla="val 26719"/>
              </a:avLst>
            </a:prstGeom>
            <a:solidFill>
              <a:srgbClr val="1C367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10" name="Shape 410"/>
          <p:cNvSpPr txBox="1"/>
          <p:nvPr/>
        </p:nvSpPr>
        <p:spPr>
          <a:xfrm>
            <a:off x="539675" y="2753385"/>
            <a:ext cx="2422500" cy="916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300">
                <a:solidFill>
                  <a:srgbClr val="FFFFFF"/>
                </a:solidFill>
                <a:latin typeface="Lato"/>
                <a:ea typeface="Lato"/>
                <a:cs typeface="Lato"/>
                <a:sym typeface="Lato"/>
              </a:rPr>
              <a:t>Pee Dee Coalition Against Domestic and Sexual Abuse</a:t>
            </a:r>
            <a:endParaRPr sz="1300">
              <a:solidFill>
                <a:srgbClr val="FFFFFF"/>
              </a:solidFill>
              <a:latin typeface="Lato"/>
              <a:ea typeface="Lato"/>
              <a:cs typeface="Lato"/>
              <a:sym typeface="Lato"/>
            </a:endParaRPr>
          </a:p>
        </p:txBody>
      </p:sp>
      <p:sp>
        <p:nvSpPr>
          <p:cNvPr id="411" name="Shape 411"/>
          <p:cNvSpPr txBox="1"/>
          <p:nvPr/>
        </p:nvSpPr>
        <p:spPr>
          <a:xfrm>
            <a:off x="3480454" y="2757449"/>
            <a:ext cx="5111700" cy="916800"/>
          </a:xfrm>
          <a:prstGeom prst="rect">
            <a:avLst/>
          </a:prstGeom>
          <a:noFill/>
          <a:ln>
            <a:noFill/>
          </a:ln>
        </p:spPr>
        <p:txBody>
          <a:bodyPr spcFirstLastPara="1" wrap="square" lIns="91425" tIns="91425" rIns="91425" bIns="91425" anchor="ctr" anchorCtr="0">
            <a:noAutofit/>
          </a:bodyPr>
          <a:lstStyle/>
          <a:p>
            <a:pPr marL="457200" lvl="0" indent="-311150" rtl="0">
              <a:lnSpc>
                <a:spcPct val="115000"/>
              </a:lnSpc>
              <a:spcBef>
                <a:spcPts val="0"/>
              </a:spcBef>
              <a:spcAft>
                <a:spcPts val="0"/>
              </a:spcAft>
              <a:buClr>
                <a:srgbClr val="FFFFFF"/>
              </a:buClr>
              <a:buSzPts val="1300"/>
              <a:buFont typeface="Lato"/>
              <a:buChar char="●"/>
            </a:pPr>
            <a:r>
              <a:rPr lang="en-GB" sz="1300">
                <a:solidFill>
                  <a:srgbClr val="FFFFFF"/>
                </a:solidFill>
                <a:latin typeface="Lato"/>
                <a:ea typeface="Lato"/>
                <a:cs typeface="Lato"/>
                <a:sym typeface="Lato"/>
              </a:rPr>
              <a:t>Help people who suffer from domestic violence (Florence, SC)</a:t>
            </a:r>
            <a:endParaRPr sz="1300">
              <a:solidFill>
                <a:srgbClr val="FFFFFF"/>
              </a:solidFill>
              <a:latin typeface="Lato"/>
              <a:ea typeface="Lato"/>
              <a:cs typeface="Lato"/>
              <a:sym typeface="Lato"/>
            </a:endParaRPr>
          </a:p>
        </p:txBody>
      </p:sp>
      <p:grpSp>
        <p:nvGrpSpPr>
          <p:cNvPr id="412" name="Shape 412"/>
          <p:cNvGrpSpPr/>
          <p:nvPr/>
        </p:nvGrpSpPr>
        <p:grpSpPr>
          <a:xfrm>
            <a:off x="424825" y="3755190"/>
            <a:ext cx="8294360" cy="917162"/>
            <a:chOff x="424813" y="3871259"/>
            <a:chExt cx="8294360" cy="849933"/>
          </a:xfrm>
        </p:grpSpPr>
        <p:sp>
          <p:nvSpPr>
            <p:cNvPr id="413" name="Shape 413"/>
            <p:cNvSpPr/>
            <p:nvPr/>
          </p:nvSpPr>
          <p:spPr>
            <a:xfrm>
              <a:off x="2927672" y="3871292"/>
              <a:ext cx="5791500" cy="849900"/>
            </a:xfrm>
            <a:prstGeom prst="rect">
              <a:avLst/>
            </a:prstGeom>
            <a:solidFill>
              <a:srgbClr val="1A998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424813" y="3871259"/>
              <a:ext cx="3055800" cy="849900"/>
            </a:xfrm>
            <a:prstGeom prst="homePlate">
              <a:avLst>
                <a:gd name="adj" fmla="val 26719"/>
              </a:avLst>
            </a:prstGeom>
            <a:solidFill>
              <a:srgbClr val="1C367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15" name="Shape 415"/>
          <p:cNvSpPr txBox="1"/>
          <p:nvPr/>
        </p:nvSpPr>
        <p:spPr>
          <a:xfrm>
            <a:off x="539675" y="3755341"/>
            <a:ext cx="2422500" cy="916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300">
                <a:solidFill>
                  <a:srgbClr val="FFFFFF"/>
                </a:solidFill>
                <a:latin typeface="Lato"/>
                <a:ea typeface="Lato"/>
                <a:cs typeface="Lato"/>
                <a:sym typeface="Lato"/>
              </a:rPr>
              <a:t>House of Refuge</a:t>
            </a:r>
            <a:endParaRPr sz="1300">
              <a:solidFill>
                <a:srgbClr val="FFFFFF"/>
              </a:solidFill>
              <a:latin typeface="Lato"/>
              <a:ea typeface="Lato"/>
              <a:cs typeface="Lato"/>
              <a:sym typeface="Lato"/>
            </a:endParaRPr>
          </a:p>
        </p:txBody>
      </p:sp>
      <p:sp>
        <p:nvSpPr>
          <p:cNvPr id="416" name="Shape 416"/>
          <p:cNvSpPr txBox="1"/>
          <p:nvPr/>
        </p:nvSpPr>
        <p:spPr>
          <a:xfrm>
            <a:off x="3480454" y="3763385"/>
            <a:ext cx="5111700" cy="916800"/>
          </a:xfrm>
          <a:prstGeom prst="rect">
            <a:avLst/>
          </a:prstGeom>
          <a:noFill/>
          <a:ln>
            <a:noFill/>
          </a:ln>
        </p:spPr>
        <p:txBody>
          <a:bodyPr spcFirstLastPara="1" wrap="square" lIns="91425" tIns="91425" rIns="91425" bIns="91425" anchor="ctr" anchorCtr="0">
            <a:noAutofit/>
          </a:bodyPr>
          <a:lstStyle/>
          <a:p>
            <a:pPr marL="457200" lvl="0" indent="-311150" rtl="0">
              <a:lnSpc>
                <a:spcPct val="115000"/>
              </a:lnSpc>
              <a:spcBef>
                <a:spcPts val="0"/>
              </a:spcBef>
              <a:spcAft>
                <a:spcPts val="0"/>
              </a:spcAft>
              <a:buClr>
                <a:srgbClr val="FFFFFF"/>
              </a:buClr>
              <a:buSzPts val="1300"/>
              <a:buFont typeface="Lato"/>
              <a:buChar char="●"/>
            </a:pPr>
            <a:r>
              <a:rPr lang="en-GB" sz="1300">
                <a:solidFill>
                  <a:srgbClr val="FFFFFF"/>
                </a:solidFill>
                <a:latin typeface="Lato"/>
                <a:ea typeface="Lato"/>
                <a:cs typeface="Lato"/>
                <a:sym typeface="Lato"/>
              </a:rPr>
              <a:t>This program is designed to reach out to homeless battered women and children to restore their broken lives. We try to assist in helping find jobs, shelter, going back to school and counseling if needed. (Darlington, SC)</a:t>
            </a:r>
            <a:endParaRPr sz="1300">
              <a:solidFill>
                <a:srgbClr val="FFFFFF"/>
              </a:solidFill>
              <a:latin typeface="Lato"/>
              <a:ea typeface="Lato"/>
              <a:cs typeface="Lato"/>
              <a:sym typeface="Lato"/>
            </a:endParaRPr>
          </a:p>
        </p:txBody>
      </p:sp>
      <p:sp>
        <p:nvSpPr>
          <p:cNvPr id="417" name="Shape 417"/>
          <p:cNvSpPr txBox="1"/>
          <p:nvPr/>
        </p:nvSpPr>
        <p:spPr>
          <a:xfrm>
            <a:off x="539683" y="8"/>
            <a:ext cx="7315200" cy="8535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a:t>Organisations and programs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Target audience</a:t>
            </a:r>
            <a:endParaRPr/>
          </a:p>
        </p:txBody>
      </p:sp>
      <p:sp>
        <p:nvSpPr>
          <p:cNvPr id="423" name="Shape 423"/>
          <p:cNvSpPr txBox="1">
            <a:spLocks noGrp="1"/>
          </p:cNvSpPr>
          <p:nvPr>
            <p:ph type="body" idx="1"/>
          </p:nvPr>
        </p:nvSpPr>
        <p:spPr>
          <a:xfrm>
            <a:off x="721225" y="1965150"/>
            <a:ext cx="3636600" cy="8523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GB" sz="1100"/>
              <a:t>For all of the community to  come together and for this to be possible we are going to need the following people:</a:t>
            </a:r>
            <a:endParaRPr sz="1100"/>
          </a:p>
        </p:txBody>
      </p:sp>
      <p:sp>
        <p:nvSpPr>
          <p:cNvPr id="424" name="Shape 424"/>
          <p:cNvSpPr txBox="1"/>
          <p:nvPr/>
        </p:nvSpPr>
        <p:spPr>
          <a:xfrm>
            <a:off x="734530" y="3083160"/>
            <a:ext cx="3636600" cy="261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1000" b="1">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SC Representatives</a:t>
            </a:r>
            <a:endParaRPr/>
          </a:p>
        </p:txBody>
      </p:sp>
      <p:sp>
        <p:nvSpPr>
          <p:cNvPr id="425" name="Shape 425"/>
          <p:cNvSpPr txBox="1"/>
          <p:nvPr/>
        </p:nvSpPr>
        <p:spPr>
          <a:xfrm>
            <a:off x="734530" y="3344460"/>
            <a:ext cx="3636600" cy="261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1000" b="1">
                <a:solidFill>
                  <a:schemeClr val="dk1"/>
                </a:solidFill>
                <a:latin typeface="Lato"/>
                <a:ea typeface="Lato"/>
                <a:cs typeface="Lato"/>
                <a:sym typeface="Lato"/>
              </a:rPr>
              <a:t>02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Darlington County Representatives</a:t>
            </a:r>
            <a:endParaRPr/>
          </a:p>
        </p:txBody>
      </p:sp>
      <p:sp>
        <p:nvSpPr>
          <p:cNvPr id="426" name="Shape 426"/>
          <p:cNvSpPr txBox="1"/>
          <p:nvPr/>
        </p:nvSpPr>
        <p:spPr>
          <a:xfrm>
            <a:off x="734530" y="3605760"/>
            <a:ext cx="3636600" cy="261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1000" b="1">
                <a:solidFill>
                  <a:schemeClr val="dk1"/>
                </a:solidFill>
                <a:latin typeface="Lato"/>
                <a:ea typeface="Lato"/>
                <a:cs typeface="Lato"/>
                <a:sym typeface="Lato"/>
              </a:rPr>
              <a:t>03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Youth</a:t>
            </a:r>
            <a:endParaRPr/>
          </a:p>
        </p:txBody>
      </p:sp>
      <p:sp>
        <p:nvSpPr>
          <p:cNvPr id="427" name="Shape 427"/>
          <p:cNvSpPr txBox="1"/>
          <p:nvPr/>
        </p:nvSpPr>
        <p:spPr>
          <a:xfrm>
            <a:off x="734530" y="3867060"/>
            <a:ext cx="3636600" cy="261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1000" b="1">
                <a:solidFill>
                  <a:schemeClr val="dk1"/>
                </a:solidFill>
                <a:latin typeface="Lato"/>
                <a:ea typeface="Lato"/>
                <a:cs typeface="Lato"/>
                <a:sym typeface="Lato"/>
              </a:rPr>
              <a:t>04    |</a:t>
            </a:r>
            <a:r>
              <a:rPr lang="en-GB" sz="1000" b="1">
                <a:solidFill>
                  <a:srgbClr val="000000"/>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Parents</a:t>
            </a:r>
            <a:endParaRPr sz="1000">
              <a:solidFill>
                <a:srgbClr val="000000"/>
              </a:solidFill>
              <a:latin typeface="Lato"/>
              <a:ea typeface="Lato"/>
              <a:cs typeface="Lato"/>
              <a:sym typeface="Lato"/>
            </a:endParaRPr>
          </a:p>
        </p:txBody>
      </p:sp>
      <p:sp>
        <p:nvSpPr>
          <p:cNvPr id="428" name="Shape 428"/>
          <p:cNvSpPr txBox="1"/>
          <p:nvPr/>
        </p:nvSpPr>
        <p:spPr>
          <a:xfrm>
            <a:off x="734530" y="4128360"/>
            <a:ext cx="3636600" cy="2613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1000" b="1">
                <a:solidFill>
                  <a:schemeClr val="dk1"/>
                </a:solidFill>
                <a:latin typeface="Lato"/>
                <a:ea typeface="Lato"/>
                <a:cs typeface="Lato"/>
                <a:sym typeface="Lato"/>
              </a:rPr>
              <a:t>05    | </a:t>
            </a:r>
            <a:r>
              <a:rPr lang="en-GB" sz="1000">
                <a:solidFill>
                  <a:srgbClr val="53C6A1"/>
                </a:solidFill>
                <a:latin typeface="Lato"/>
                <a:ea typeface="Lato"/>
                <a:cs typeface="Lato"/>
                <a:sym typeface="Lato"/>
              </a:rPr>
              <a:t>   </a:t>
            </a:r>
            <a:r>
              <a:rPr lang="en-GB" sz="1000">
                <a:latin typeface="Lato"/>
                <a:ea typeface="Lato"/>
                <a:cs typeface="Lato"/>
                <a:sym typeface="Lato"/>
              </a:rPr>
              <a:t>Associations that help with poverty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1200"/>
              <a:t>Proposed solution</a:t>
            </a:r>
            <a:endParaRPr sz="1200"/>
          </a:p>
        </p:txBody>
      </p:sp>
      <p:sp>
        <p:nvSpPr>
          <p:cNvPr id="434" name="Shape 434"/>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sz="3000">
                <a:solidFill>
                  <a:srgbClr val="FFFFFF"/>
                </a:solidFill>
              </a:rPr>
              <a:t>Our solution to this problem is to partner with these programs in order to create a program that can help anyone who lives in Darlington with these problems.</a:t>
            </a:r>
            <a:endParaRPr sz="30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Overview</a:t>
            </a:r>
            <a:endParaRPr/>
          </a:p>
        </p:txBody>
      </p:sp>
      <p:sp>
        <p:nvSpPr>
          <p:cNvPr id="260" name="Shape 260"/>
          <p:cNvSpPr txBox="1">
            <a:spLocks noGrp="1"/>
          </p:cNvSpPr>
          <p:nvPr>
            <p:ph type="body" idx="1"/>
          </p:nvPr>
        </p:nvSpPr>
        <p:spPr>
          <a:xfrm>
            <a:off x="551825" y="1908300"/>
            <a:ext cx="8069400" cy="157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900" dirty="0">
                <a:solidFill>
                  <a:srgbClr val="595959"/>
                </a:solidFill>
                <a:latin typeface="Alegreya"/>
                <a:ea typeface="Alegreya"/>
                <a:cs typeface="Alegreya"/>
                <a:sym typeface="Alegreya"/>
              </a:rPr>
              <a:t>In this presentation we will be showing you the causes and effects of poverty in our community. We will also present you with solutions that can help solve this very prominent problem in Darlington and in South Carolina as a whole.</a:t>
            </a:r>
            <a:endParaRPr sz="1900" dirty="0">
              <a:solidFill>
                <a:srgbClr val="595959"/>
              </a:solidFill>
              <a:latin typeface="Alegreya"/>
              <a:ea typeface="Alegreya"/>
              <a:cs typeface="Alegreya"/>
              <a:sym typeface="Alegreya"/>
            </a:endParaRPr>
          </a:p>
          <a:p>
            <a:pPr marL="0" lvl="0" indent="0">
              <a:spcBef>
                <a:spcPts val="1600"/>
              </a:spcBef>
              <a:spcAft>
                <a:spcPts val="1600"/>
              </a:spcAft>
              <a:buNone/>
            </a:pPr>
            <a:endParaRPr sz="1100" dirty="0"/>
          </a:p>
        </p:txBody>
      </p:sp>
      <p:pic>
        <p:nvPicPr>
          <p:cNvPr id="261" name="Shape 261" descr="shutterstock_429987889_edited.jpg"/>
          <p:cNvPicPr preferRelativeResize="0"/>
          <p:nvPr/>
        </p:nvPicPr>
        <p:blipFill rotWithShape="1">
          <a:blip r:embed="rId3">
            <a:alphaModFix/>
          </a:blip>
          <a:srcRect l="12609" t="85988" r="6247" b="1381"/>
          <a:stretch/>
        </p:blipFill>
        <p:spPr>
          <a:xfrm>
            <a:off x="0" y="3835670"/>
            <a:ext cx="9144000" cy="13268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alphaModFix/>
          </a:blip>
          <a:srcRect t="16671" b="16671"/>
          <a:stretch/>
        </p:blipFill>
        <p:spPr>
          <a:xfrm>
            <a:off x="5832591" y="2091175"/>
            <a:ext cx="2501197" cy="1267839"/>
          </a:xfrm>
          <a:prstGeom prst="rect">
            <a:avLst/>
          </a:prstGeom>
          <a:noFill/>
          <a:ln>
            <a:noFill/>
          </a:ln>
        </p:spPr>
      </p:pic>
      <p:sp>
        <p:nvSpPr>
          <p:cNvPr id="440" name="Shape 440"/>
          <p:cNvSpPr txBox="1">
            <a:spLocks noGrp="1"/>
          </p:cNvSpPr>
          <p:nvPr>
            <p:ph type="title"/>
          </p:nvPr>
        </p:nvSpPr>
        <p:spPr>
          <a:xfrm>
            <a:off x="727800" y="1459514"/>
            <a:ext cx="7688400" cy="535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a:t>Process</a:t>
            </a:r>
            <a:endParaRPr sz="1000"/>
          </a:p>
        </p:txBody>
      </p:sp>
      <p:pic>
        <p:nvPicPr>
          <p:cNvPr id="441" name="Shape 441"/>
          <p:cNvPicPr preferRelativeResize="0"/>
          <p:nvPr/>
        </p:nvPicPr>
        <p:blipFill rotWithShape="1">
          <a:blip r:embed="rId4">
            <a:alphaModFix/>
          </a:blip>
          <a:srcRect t="30054" b="30054"/>
          <a:stretch/>
        </p:blipFill>
        <p:spPr>
          <a:xfrm>
            <a:off x="830400" y="2091174"/>
            <a:ext cx="2501199" cy="1267821"/>
          </a:xfrm>
          <a:prstGeom prst="rect">
            <a:avLst/>
          </a:prstGeom>
          <a:noFill/>
          <a:ln>
            <a:noFill/>
          </a:ln>
        </p:spPr>
      </p:pic>
      <p:sp>
        <p:nvSpPr>
          <p:cNvPr id="442" name="Shape 442"/>
          <p:cNvSpPr txBox="1"/>
          <p:nvPr/>
        </p:nvSpPr>
        <p:spPr>
          <a:xfrm>
            <a:off x="862816" y="2418212"/>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01 </a:t>
            </a:r>
            <a:endParaRPr sz="3000" b="1">
              <a:solidFill>
                <a:srgbClr val="FFFFFF"/>
              </a:solidFill>
              <a:latin typeface="Raleway"/>
              <a:ea typeface="Raleway"/>
              <a:cs typeface="Raleway"/>
              <a:sym typeface="Raleway"/>
            </a:endParaRPr>
          </a:p>
        </p:txBody>
      </p:sp>
      <p:grpSp>
        <p:nvGrpSpPr>
          <p:cNvPr id="443" name="Shape 443"/>
          <p:cNvGrpSpPr/>
          <p:nvPr/>
        </p:nvGrpSpPr>
        <p:grpSpPr>
          <a:xfrm>
            <a:off x="830400" y="3274596"/>
            <a:ext cx="2501700" cy="1353953"/>
            <a:chOff x="830400" y="3274596"/>
            <a:chExt cx="2501700" cy="1353953"/>
          </a:xfrm>
        </p:grpSpPr>
        <p:sp>
          <p:nvSpPr>
            <p:cNvPr id="444" name="Shape 444"/>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46" name="Shape 446"/>
          <p:cNvSpPr txBox="1">
            <a:spLocks noGrp="1"/>
          </p:cNvSpPr>
          <p:nvPr>
            <p:ph type="title"/>
          </p:nvPr>
        </p:nvSpPr>
        <p:spPr>
          <a:xfrm>
            <a:off x="967528" y="3455478"/>
            <a:ext cx="2238300" cy="430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1000"/>
              <a:t>Annual Christmas drive</a:t>
            </a:r>
            <a:endParaRPr sz="1000"/>
          </a:p>
        </p:txBody>
      </p:sp>
      <p:sp>
        <p:nvSpPr>
          <p:cNvPr id="447" name="Shape 447"/>
          <p:cNvSpPr txBox="1">
            <a:spLocks noGrp="1"/>
          </p:cNvSpPr>
          <p:nvPr>
            <p:ph type="body" idx="4294967295"/>
          </p:nvPr>
        </p:nvSpPr>
        <p:spPr>
          <a:xfrm>
            <a:off x="1093303" y="3782180"/>
            <a:ext cx="2238300" cy="649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800"/>
              <a:t>Darlington Middle School faculty wrapping presents.</a:t>
            </a:r>
            <a:endParaRPr sz="800"/>
          </a:p>
        </p:txBody>
      </p:sp>
      <p:pic>
        <p:nvPicPr>
          <p:cNvPr id="448" name="Shape 448"/>
          <p:cNvPicPr preferRelativeResize="0"/>
          <p:nvPr/>
        </p:nvPicPr>
        <p:blipFill rotWithShape="1">
          <a:blip r:embed="rId5">
            <a:alphaModFix/>
          </a:blip>
          <a:srcRect t="12258" b="12258"/>
          <a:stretch/>
        </p:blipFill>
        <p:spPr>
          <a:xfrm>
            <a:off x="3332867" y="3359013"/>
            <a:ext cx="2501197" cy="1267831"/>
          </a:xfrm>
          <a:prstGeom prst="rect">
            <a:avLst/>
          </a:prstGeom>
          <a:noFill/>
          <a:ln>
            <a:noFill/>
          </a:ln>
        </p:spPr>
      </p:pic>
      <p:sp>
        <p:nvSpPr>
          <p:cNvPr id="449" name="Shape 449"/>
          <p:cNvSpPr txBox="1"/>
          <p:nvPr/>
        </p:nvSpPr>
        <p:spPr>
          <a:xfrm>
            <a:off x="3389243" y="3563077"/>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02 </a:t>
            </a:r>
            <a:endParaRPr sz="3000" b="1">
              <a:solidFill>
                <a:srgbClr val="FFFFFF"/>
              </a:solidFill>
              <a:latin typeface="Raleway"/>
              <a:ea typeface="Raleway"/>
              <a:cs typeface="Raleway"/>
              <a:sym typeface="Raleway"/>
            </a:endParaRPr>
          </a:p>
        </p:txBody>
      </p:sp>
      <p:grpSp>
        <p:nvGrpSpPr>
          <p:cNvPr id="450" name="Shape 450"/>
          <p:cNvGrpSpPr/>
          <p:nvPr/>
        </p:nvGrpSpPr>
        <p:grpSpPr>
          <a:xfrm rot="10800000" flipH="1">
            <a:off x="3332867" y="2091171"/>
            <a:ext cx="2501700" cy="1353953"/>
            <a:chOff x="830400" y="3274596"/>
            <a:chExt cx="2501700" cy="1353953"/>
          </a:xfrm>
        </p:grpSpPr>
        <p:sp>
          <p:nvSpPr>
            <p:cNvPr id="451" name="Shape 451"/>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52" name="Shape 452"/>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53" name="Shape 453"/>
          <p:cNvSpPr txBox="1">
            <a:spLocks noGrp="1"/>
          </p:cNvSpPr>
          <p:nvPr>
            <p:ph type="title"/>
          </p:nvPr>
        </p:nvSpPr>
        <p:spPr>
          <a:xfrm>
            <a:off x="3464303" y="2176242"/>
            <a:ext cx="2238300" cy="430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1000"/>
              <a:t>Canned goods</a:t>
            </a:r>
            <a:endParaRPr sz="1000"/>
          </a:p>
        </p:txBody>
      </p:sp>
      <p:sp>
        <p:nvSpPr>
          <p:cNvPr id="454" name="Shape 454"/>
          <p:cNvSpPr txBox="1">
            <a:spLocks noGrp="1"/>
          </p:cNvSpPr>
          <p:nvPr>
            <p:ph type="body" idx="4294967295"/>
          </p:nvPr>
        </p:nvSpPr>
        <p:spPr>
          <a:xfrm>
            <a:off x="3464303" y="2606419"/>
            <a:ext cx="2238300" cy="649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800"/>
              <a:t>DMS Beta Club ventured </a:t>
            </a:r>
            <a:endParaRPr sz="800"/>
          </a:p>
        </p:txBody>
      </p:sp>
      <p:sp>
        <p:nvSpPr>
          <p:cNvPr id="455" name="Shape 455"/>
          <p:cNvSpPr txBox="1"/>
          <p:nvPr/>
        </p:nvSpPr>
        <p:spPr>
          <a:xfrm>
            <a:off x="5856250" y="2418200"/>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FFFFFF"/>
                </a:solidFill>
                <a:latin typeface="Lato"/>
                <a:ea typeface="Lato"/>
                <a:cs typeface="Lato"/>
                <a:sym typeface="Lato"/>
              </a:rPr>
              <a:t>03 </a:t>
            </a:r>
            <a:endParaRPr sz="3000" b="1">
              <a:solidFill>
                <a:srgbClr val="FFFFFF"/>
              </a:solidFill>
              <a:latin typeface="Raleway"/>
              <a:ea typeface="Raleway"/>
              <a:cs typeface="Raleway"/>
              <a:sym typeface="Raleway"/>
            </a:endParaRPr>
          </a:p>
        </p:txBody>
      </p:sp>
      <p:grpSp>
        <p:nvGrpSpPr>
          <p:cNvPr id="456" name="Shape 456"/>
          <p:cNvGrpSpPr/>
          <p:nvPr/>
        </p:nvGrpSpPr>
        <p:grpSpPr>
          <a:xfrm>
            <a:off x="5832591" y="3274596"/>
            <a:ext cx="2501700" cy="1353953"/>
            <a:chOff x="830400" y="3274596"/>
            <a:chExt cx="2501700" cy="1353953"/>
          </a:xfrm>
        </p:grpSpPr>
        <p:sp>
          <p:nvSpPr>
            <p:cNvPr id="457" name="Shape 457"/>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58" name="Shape 458"/>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59" name="Shape 459"/>
          <p:cNvSpPr txBox="1">
            <a:spLocks noGrp="1"/>
          </p:cNvSpPr>
          <p:nvPr>
            <p:ph type="title"/>
          </p:nvPr>
        </p:nvSpPr>
        <p:spPr>
          <a:xfrm>
            <a:off x="5960978" y="3455478"/>
            <a:ext cx="2238300" cy="4302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1000"/>
              <a:t>Thanksgiving Blessing box</a:t>
            </a:r>
            <a:endParaRPr sz="1000"/>
          </a:p>
        </p:txBody>
      </p:sp>
      <p:sp>
        <p:nvSpPr>
          <p:cNvPr id="460" name="Shape 460"/>
          <p:cNvSpPr txBox="1">
            <a:spLocks noGrp="1"/>
          </p:cNvSpPr>
          <p:nvPr>
            <p:ph type="body" idx="4294967295"/>
          </p:nvPr>
        </p:nvSpPr>
        <p:spPr>
          <a:xfrm>
            <a:off x="5960978" y="3885655"/>
            <a:ext cx="2238300" cy="649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sz="800"/>
              <a:t>Yearly Thanksgiving food drive</a:t>
            </a:r>
            <a:endParaRPr sz="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How We Can Contribute!</a:t>
            </a:r>
            <a:endParaRPr/>
          </a:p>
        </p:txBody>
      </p:sp>
      <p:sp>
        <p:nvSpPr>
          <p:cNvPr id="466" name="Shape 466"/>
          <p:cNvSpPr txBox="1">
            <a:spLocks noGrp="1"/>
          </p:cNvSpPr>
          <p:nvPr>
            <p:ph type="body" idx="1"/>
          </p:nvPr>
        </p:nvSpPr>
        <p:spPr>
          <a:xfrm>
            <a:off x="721225" y="2400850"/>
            <a:ext cx="3300900" cy="24393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GB"/>
              <a:t>Volunteer at our local food drive</a:t>
            </a:r>
            <a:endParaRPr/>
          </a:p>
          <a:p>
            <a:pPr marL="457200" lvl="0" indent="-311150" rtl="0">
              <a:spcBef>
                <a:spcPts val="0"/>
              </a:spcBef>
              <a:spcAft>
                <a:spcPts val="0"/>
              </a:spcAft>
              <a:buSzPts val="1300"/>
              <a:buChar char="●"/>
            </a:pPr>
            <a:r>
              <a:rPr lang="en-GB"/>
              <a:t>Donate clothes and shoes at our closest clothes boxes</a:t>
            </a:r>
            <a:endParaRPr/>
          </a:p>
          <a:p>
            <a:pPr marL="457200" lvl="0" indent="-311150" rtl="0">
              <a:spcBef>
                <a:spcPts val="0"/>
              </a:spcBef>
              <a:spcAft>
                <a:spcPts val="0"/>
              </a:spcAft>
              <a:buSzPts val="1300"/>
              <a:buChar char="●"/>
            </a:pPr>
            <a:r>
              <a:rPr lang="en-GB"/>
              <a:t>Create a clothes drive at our school</a:t>
            </a:r>
            <a:endParaRPr/>
          </a:p>
          <a:p>
            <a:pPr marL="457200" lvl="0" indent="-311150" rtl="0">
              <a:spcBef>
                <a:spcPts val="0"/>
              </a:spcBef>
              <a:spcAft>
                <a:spcPts val="0"/>
              </a:spcAft>
              <a:buSzPts val="1300"/>
              <a:buChar char="●"/>
            </a:pPr>
            <a:r>
              <a:rPr lang="en-GB"/>
              <a:t>Have a food drive at our schools</a:t>
            </a:r>
            <a:endParaRPr/>
          </a:p>
          <a:p>
            <a:pPr marL="457200" lvl="0" indent="-311150" rtl="0">
              <a:spcBef>
                <a:spcPts val="0"/>
              </a:spcBef>
              <a:spcAft>
                <a:spcPts val="0"/>
              </a:spcAft>
              <a:buSzPts val="1300"/>
              <a:buChar char="●"/>
            </a:pPr>
            <a:r>
              <a:rPr lang="en-GB"/>
              <a:t>Have Fundraisers</a:t>
            </a:r>
            <a:endParaRPr/>
          </a:p>
          <a:p>
            <a:pPr marL="457200" lvl="0" indent="-311150">
              <a:spcBef>
                <a:spcPts val="0"/>
              </a:spcBef>
              <a:spcAft>
                <a:spcPts val="0"/>
              </a:spcAft>
              <a:buSzPts val="1300"/>
              <a:buChar char="●"/>
            </a:pPr>
            <a:r>
              <a:rPr lang="en-GB"/>
              <a:t>Have shared tables</a:t>
            </a:r>
            <a:endParaRPr/>
          </a:p>
        </p:txBody>
      </p:sp>
      <p:pic>
        <p:nvPicPr>
          <p:cNvPr id="467" name="Shape 467"/>
          <p:cNvPicPr preferRelativeResize="0"/>
          <p:nvPr/>
        </p:nvPicPr>
        <p:blipFill>
          <a:blip r:embed="rId3">
            <a:alphaModFix/>
          </a:blip>
          <a:stretch>
            <a:fillRect/>
          </a:stretch>
        </p:blipFill>
        <p:spPr>
          <a:xfrm>
            <a:off x="4238716" y="643051"/>
            <a:ext cx="1847850" cy="2476500"/>
          </a:xfrm>
          <a:prstGeom prst="rect">
            <a:avLst/>
          </a:prstGeom>
          <a:noFill/>
          <a:ln>
            <a:noFill/>
          </a:ln>
        </p:spPr>
      </p:pic>
      <p:pic>
        <p:nvPicPr>
          <p:cNvPr id="468" name="Shape 468"/>
          <p:cNvPicPr preferRelativeResize="0"/>
          <p:nvPr/>
        </p:nvPicPr>
        <p:blipFill>
          <a:blip r:embed="rId4">
            <a:alphaModFix/>
          </a:blip>
          <a:stretch>
            <a:fillRect/>
          </a:stretch>
        </p:blipFill>
        <p:spPr>
          <a:xfrm>
            <a:off x="6303175" y="680250"/>
            <a:ext cx="2698624" cy="2439300"/>
          </a:xfrm>
          <a:prstGeom prst="rect">
            <a:avLst/>
          </a:prstGeom>
          <a:noFill/>
          <a:ln>
            <a:noFill/>
          </a:ln>
        </p:spPr>
      </p:pic>
      <p:pic>
        <p:nvPicPr>
          <p:cNvPr id="469" name="Shape 469"/>
          <p:cNvPicPr preferRelativeResize="0"/>
          <p:nvPr/>
        </p:nvPicPr>
        <p:blipFill>
          <a:blip r:embed="rId5">
            <a:alphaModFix/>
          </a:blip>
          <a:stretch>
            <a:fillRect/>
          </a:stretch>
        </p:blipFill>
        <p:spPr>
          <a:xfrm>
            <a:off x="5242055" y="3246544"/>
            <a:ext cx="2619375" cy="1743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728344" y="1318650"/>
            <a:ext cx="2207700" cy="559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Team</a:t>
            </a:r>
            <a:endParaRPr b="0"/>
          </a:p>
        </p:txBody>
      </p:sp>
      <p:pic>
        <p:nvPicPr>
          <p:cNvPr id="475" name="Shape 475"/>
          <p:cNvPicPr preferRelativeResize="0"/>
          <p:nvPr/>
        </p:nvPicPr>
        <p:blipFill rotWithShape="1">
          <a:blip r:embed="rId3">
            <a:alphaModFix/>
          </a:blip>
          <a:srcRect l="9579" r="9579"/>
          <a:stretch/>
        </p:blipFill>
        <p:spPr>
          <a:xfrm>
            <a:off x="3123150" y="1184600"/>
            <a:ext cx="1978070" cy="3262596"/>
          </a:xfrm>
          <a:prstGeom prst="rect">
            <a:avLst/>
          </a:prstGeom>
          <a:noFill/>
          <a:ln>
            <a:noFill/>
          </a:ln>
        </p:spPr>
      </p:pic>
      <p:sp>
        <p:nvSpPr>
          <p:cNvPr id="476" name="Shape 476"/>
          <p:cNvSpPr txBox="1"/>
          <p:nvPr/>
        </p:nvSpPr>
        <p:spPr>
          <a:xfrm>
            <a:off x="3202795" y="3960772"/>
            <a:ext cx="1521000" cy="407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a:solidFill>
                  <a:srgbClr val="FFFFFF"/>
                </a:solidFill>
                <a:latin typeface="Lato"/>
                <a:ea typeface="Lato"/>
                <a:cs typeface="Lato"/>
                <a:sym typeface="Lato"/>
              </a:rPr>
              <a:t>Trinity Harrelll</a:t>
            </a:r>
            <a:endParaRPr>
              <a:solidFill>
                <a:srgbClr val="FFFFFF"/>
              </a:solidFill>
            </a:endParaRPr>
          </a:p>
        </p:txBody>
      </p:sp>
      <p:pic>
        <p:nvPicPr>
          <p:cNvPr id="477" name="Shape 477"/>
          <p:cNvPicPr preferRelativeResize="0"/>
          <p:nvPr/>
        </p:nvPicPr>
        <p:blipFill rotWithShape="1">
          <a:blip r:embed="rId4">
            <a:alphaModFix/>
          </a:blip>
          <a:srcRect l="27317" r="27312"/>
          <a:stretch/>
        </p:blipFill>
        <p:spPr>
          <a:xfrm>
            <a:off x="5148988" y="1184600"/>
            <a:ext cx="1973627" cy="3262596"/>
          </a:xfrm>
          <a:prstGeom prst="rect">
            <a:avLst/>
          </a:prstGeom>
          <a:noFill/>
          <a:ln>
            <a:noFill/>
          </a:ln>
        </p:spPr>
      </p:pic>
      <p:sp>
        <p:nvSpPr>
          <p:cNvPr id="478" name="Shape 478"/>
          <p:cNvSpPr txBox="1"/>
          <p:nvPr/>
        </p:nvSpPr>
        <p:spPr>
          <a:xfrm>
            <a:off x="5230277" y="3960772"/>
            <a:ext cx="1521000" cy="407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a:solidFill>
                  <a:schemeClr val="dk2"/>
                </a:solidFill>
              </a:rPr>
              <a:t>MaryElizabeth Wilson</a:t>
            </a:r>
            <a:endParaRPr>
              <a:solidFill>
                <a:schemeClr val="dk2"/>
              </a:solidFill>
            </a:endParaRPr>
          </a:p>
        </p:txBody>
      </p:sp>
      <p:pic>
        <p:nvPicPr>
          <p:cNvPr id="479" name="Shape 479"/>
          <p:cNvPicPr preferRelativeResize="0"/>
          <p:nvPr/>
        </p:nvPicPr>
        <p:blipFill rotWithShape="1">
          <a:blip r:embed="rId5">
            <a:alphaModFix/>
          </a:blip>
          <a:srcRect l="27317" r="27312"/>
          <a:stretch/>
        </p:blipFill>
        <p:spPr>
          <a:xfrm>
            <a:off x="7170375" y="1184600"/>
            <a:ext cx="1973627" cy="3262596"/>
          </a:xfrm>
          <a:prstGeom prst="rect">
            <a:avLst/>
          </a:prstGeom>
          <a:noFill/>
          <a:ln>
            <a:noFill/>
          </a:ln>
        </p:spPr>
      </p:pic>
      <p:sp>
        <p:nvSpPr>
          <p:cNvPr id="480" name="Shape 480"/>
          <p:cNvSpPr txBox="1"/>
          <p:nvPr/>
        </p:nvSpPr>
        <p:spPr>
          <a:xfrm>
            <a:off x="7252929" y="3960772"/>
            <a:ext cx="1521000" cy="407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GB">
                <a:solidFill>
                  <a:srgbClr val="FFFFFF"/>
                </a:solidFill>
                <a:latin typeface="Lato"/>
                <a:ea typeface="Lato"/>
                <a:cs typeface="Lato"/>
                <a:sym typeface="Lato"/>
              </a:rPr>
              <a:t>Timera Streater</a:t>
            </a:r>
            <a:endParaRPr>
              <a:solidFill>
                <a:srgbClr val="FFFFFF"/>
              </a:solidFill>
            </a:endParaRPr>
          </a:p>
        </p:txBody>
      </p:sp>
      <p:sp>
        <p:nvSpPr>
          <p:cNvPr id="481" name="Shape 481"/>
          <p:cNvSpPr txBox="1"/>
          <p:nvPr/>
        </p:nvSpPr>
        <p:spPr>
          <a:xfrm>
            <a:off x="914400" y="1878150"/>
            <a:ext cx="1803600" cy="1780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4800">
                <a:solidFill>
                  <a:srgbClr val="000000"/>
                </a:solidFill>
              </a:rPr>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Causes and effects of Poverty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p:nvPr/>
        </p:nvSpPr>
        <p:spPr>
          <a:xfrm>
            <a:off x="304700" y="428300"/>
            <a:ext cx="3578100" cy="391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p:nvPr/>
        </p:nvSpPr>
        <p:spPr>
          <a:xfrm>
            <a:off x="3961999" y="1862700"/>
            <a:ext cx="1380600" cy="1418100"/>
          </a:xfrm>
          <a:prstGeom prst="rightArrow">
            <a:avLst>
              <a:gd name="adj1" fmla="val 50000"/>
              <a:gd name="adj2" fmla="val 619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Shape 273"/>
          <p:cNvSpPr txBox="1"/>
          <p:nvPr/>
        </p:nvSpPr>
        <p:spPr>
          <a:xfrm>
            <a:off x="344625" y="857164"/>
            <a:ext cx="3538200" cy="3189900"/>
          </a:xfrm>
          <a:prstGeom prst="rect">
            <a:avLst/>
          </a:prstGeom>
          <a:noFill/>
          <a:ln>
            <a:noFill/>
          </a:ln>
        </p:spPr>
        <p:txBody>
          <a:bodyPr spcFirstLastPara="1" wrap="square" lIns="91425" tIns="91425" rIns="91425" bIns="91425" anchor="t" anchorCtr="0">
            <a:noAutofit/>
          </a:bodyPr>
          <a:lstStyle/>
          <a:p>
            <a:pPr marL="457200" lvl="0" indent="-349250" rtl="0">
              <a:spcBef>
                <a:spcPts val="0"/>
              </a:spcBef>
              <a:spcAft>
                <a:spcPts val="0"/>
              </a:spcAft>
              <a:buSzPts val="1900"/>
              <a:buChar char="●"/>
            </a:pPr>
            <a:r>
              <a:rPr lang="en-GB" sz="1900"/>
              <a:t>Lack of Industries in Darlington(no money coming in)</a:t>
            </a:r>
            <a:endParaRPr sz="1900"/>
          </a:p>
          <a:p>
            <a:pPr marL="457200" lvl="0" indent="-349250" rtl="0">
              <a:spcBef>
                <a:spcPts val="0"/>
              </a:spcBef>
              <a:spcAft>
                <a:spcPts val="0"/>
              </a:spcAft>
              <a:buSzPts val="1900"/>
              <a:buChar char="●"/>
            </a:pPr>
            <a:r>
              <a:rPr lang="en-GB" sz="1900"/>
              <a:t>Lack of Education </a:t>
            </a:r>
            <a:endParaRPr sz="1900"/>
          </a:p>
          <a:p>
            <a:pPr marL="457200" lvl="0" indent="-349250" rtl="0">
              <a:spcBef>
                <a:spcPts val="0"/>
              </a:spcBef>
              <a:spcAft>
                <a:spcPts val="0"/>
              </a:spcAft>
              <a:buSzPts val="1900"/>
              <a:buChar char="●"/>
            </a:pPr>
            <a:r>
              <a:rPr lang="en-GB" sz="1900"/>
              <a:t>Lack of charity</a:t>
            </a:r>
            <a:endParaRPr sz="1900"/>
          </a:p>
        </p:txBody>
      </p:sp>
      <p:sp>
        <p:nvSpPr>
          <p:cNvPr id="274" name="Shape 274"/>
          <p:cNvSpPr/>
          <p:nvPr/>
        </p:nvSpPr>
        <p:spPr>
          <a:xfrm>
            <a:off x="5421775" y="428250"/>
            <a:ext cx="3578100" cy="391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55600" rtl="0">
              <a:spcBef>
                <a:spcPts val="0"/>
              </a:spcBef>
              <a:spcAft>
                <a:spcPts val="0"/>
              </a:spcAft>
              <a:buSzPts val="2000"/>
              <a:buChar char="●"/>
            </a:pPr>
            <a:r>
              <a:rPr lang="en-GB" sz="2000"/>
              <a:t>Bad Education </a:t>
            </a:r>
            <a:endParaRPr sz="2000"/>
          </a:p>
          <a:p>
            <a:pPr marL="457200" lvl="0" indent="-355600" rtl="0">
              <a:spcBef>
                <a:spcPts val="0"/>
              </a:spcBef>
              <a:spcAft>
                <a:spcPts val="0"/>
              </a:spcAft>
              <a:buSzPts val="2000"/>
              <a:buChar char="●"/>
            </a:pPr>
            <a:r>
              <a:rPr lang="en-GB" sz="2000"/>
              <a:t>Homelessness </a:t>
            </a:r>
            <a:endParaRPr sz="2000"/>
          </a:p>
          <a:p>
            <a:pPr marL="457200" lvl="0" indent="-355600" rtl="0">
              <a:spcBef>
                <a:spcPts val="0"/>
              </a:spcBef>
              <a:spcAft>
                <a:spcPts val="0"/>
              </a:spcAft>
              <a:buSzPts val="2000"/>
              <a:buChar char="●"/>
            </a:pPr>
            <a:r>
              <a:rPr lang="en-GB" sz="2000"/>
              <a:t>High Domestic Violence Rate</a:t>
            </a:r>
            <a:endParaRPr sz="2000"/>
          </a:p>
          <a:p>
            <a:pPr marL="457200" lvl="0" indent="-355600" rtl="0">
              <a:spcBef>
                <a:spcPts val="0"/>
              </a:spcBef>
              <a:spcAft>
                <a:spcPts val="0"/>
              </a:spcAft>
              <a:buSzPts val="2000"/>
              <a:buChar char="●"/>
            </a:pPr>
            <a:r>
              <a:rPr lang="en-GB" sz="2000"/>
              <a:t>Drug and Alcohol Abuse</a:t>
            </a:r>
            <a:endParaRPr sz="2000"/>
          </a:p>
          <a:p>
            <a:pPr marL="457200" lvl="0" indent="-355600" rtl="0">
              <a:spcBef>
                <a:spcPts val="0"/>
              </a:spcBef>
              <a:spcAft>
                <a:spcPts val="0"/>
              </a:spcAft>
              <a:buSzPts val="2000"/>
              <a:buChar char="●"/>
            </a:pPr>
            <a:r>
              <a:rPr lang="en-GB" sz="2000"/>
              <a:t>Disease &amp; Health Problems</a:t>
            </a:r>
            <a:endParaRPr sz="2000"/>
          </a:p>
          <a:p>
            <a:pPr marL="457200" lvl="0" indent="-355600" rtl="0">
              <a:spcBef>
                <a:spcPts val="0"/>
              </a:spcBef>
              <a:spcAft>
                <a:spcPts val="0"/>
              </a:spcAft>
              <a:buSzPts val="2000"/>
              <a:buChar char="●"/>
            </a:pPr>
            <a:r>
              <a:rPr lang="en-GB" sz="2000"/>
              <a:t>Crime</a:t>
            </a:r>
            <a:endParaRPr sz="2000"/>
          </a:p>
          <a:p>
            <a:pPr marL="457200" lvl="0" indent="-355600" rtl="0">
              <a:spcBef>
                <a:spcPts val="0"/>
              </a:spcBef>
              <a:spcAft>
                <a:spcPts val="0"/>
              </a:spcAft>
              <a:buSzPts val="2000"/>
              <a:buChar char="●"/>
            </a:pPr>
            <a:r>
              <a:rPr lang="en-GB" sz="2000"/>
              <a:t>Hunger </a:t>
            </a:r>
            <a:endParaRPr sz="2000"/>
          </a:p>
          <a:p>
            <a:pPr marL="457200" lvl="0" indent="-355600">
              <a:spcBef>
                <a:spcPts val="0"/>
              </a:spcBef>
              <a:spcAft>
                <a:spcPts val="0"/>
              </a:spcAft>
              <a:buSzPts val="2000"/>
              <a:buChar char="●"/>
            </a:pPr>
            <a:r>
              <a:rPr lang="en-GB" sz="2000"/>
              <a:t>Unemployment</a:t>
            </a:r>
            <a:endParaRPr sz="2000"/>
          </a:p>
        </p:txBody>
      </p:sp>
      <p:sp>
        <p:nvSpPr>
          <p:cNvPr id="275" name="Shape 275"/>
          <p:cNvSpPr/>
          <p:nvPr/>
        </p:nvSpPr>
        <p:spPr>
          <a:xfrm>
            <a:off x="1050031" y="207830"/>
            <a:ext cx="1443800" cy="434300"/>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GB"/>
              <a:t>Causes</a:t>
            </a:r>
            <a:endParaRPr/>
          </a:p>
        </p:txBody>
      </p:sp>
      <p:sp>
        <p:nvSpPr>
          <p:cNvPr id="276" name="Shape 276"/>
          <p:cNvSpPr/>
          <p:nvPr/>
        </p:nvSpPr>
        <p:spPr>
          <a:xfrm>
            <a:off x="6628312" y="207822"/>
            <a:ext cx="1443800" cy="434300"/>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GB"/>
              <a:t>Effects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a:t>
            </a:r>
            <a:endParaRPr/>
          </a:p>
        </p:txBody>
      </p:sp>
      <p:sp>
        <p:nvSpPr>
          <p:cNvPr id="282" name="Shape 282"/>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283" name="Shape 283"/>
          <p:cNvSpPr txBox="1">
            <a:spLocks noGrp="1"/>
          </p:cNvSpPr>
          <p:nvPr>
            <p:ph type="body" idx="1"/>
          </p:nvPr>
        </p:nvSpPr>
        <p:spPr>
          <a:xfrm>
            <a:off x="1847691" y="2073775"/>
            <a:ext cx="2832900" cy="105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100" b="1"/>
              <a:t>The effects of poverty leads to lack of education...</a:t>
            </a:r>
            <a:endParaRPr sz="1100" b="1"/>
          </a:p>
          <a:p>
            <a:pPr marL="0" lvl="0" indent="0" rtl="0">
              <a:spcBef>
                <a:spcPts val="1600"/>
              </a:spcBef>
              <a:spcAft>
                <a:spcPts val="1600"/>
              </a:spcAft>
              <a:buNone/>
            </a:pPr>
            <a:r>
              <a:rPr lang="en-GB" sz="1100"/>
              <a:t> because there is not enough academic focus and customised lesson plans. Plus there are not enough funds to cover the cost of bettering this issue.</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Effects of Poverty </a:t>
            </a:r>
            <a:endParaRPr/>
          </a:p>
        </p:txBody>
      </p:sp>
      <p:sp>
        <p:nvSpPr>
          <p:cNvPr id="289" name="Shape 289"/>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2</a:t>
            </a:r>
            <a:endParaRPr sz="800" b="1">
              <a:solidFill>
                <a:srgbClr val="FFFFFF"/>
              </a:solidFill>
            </a:endParaRPr>
          </a:p>
        </p:txBody>
      </p:sp>
      <p:sp>
        <p:nvSpPr>
          <p:cNvPr id="290" name="Shape 290"/>
          <p:cNvSpPr txBox="1">
            <a:spLocks noGrp="1"/>
          </p:cNvSpPr>
          <p:nvPr>
            <p:ph type="body" idx="1"/>
          </p:nvPr>
        </p:nvSpPr>
        <p:spPr>
          <a:xfrm>
            <a:off x="1847700" y="2181675"/>
            <a:ext cx="2832900" cy="2286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200" b="1">
                <a:solidFill>
                  <a:srgbClr val="595959"/>
                </a:solidFill>
                <a:latin typeface="Alegreya"/>
                <a:ea typeface="Alegreya"/>
                <a:cs typeface="Alegreya"/>
                <a:sym typeface="Alegreya"/>
              </a:rPr>
              <a:t>The effects of poverty leads to homelessness...</a:t>
            </a:r>
            <a:endParaRPr sz="1200" b="1">
              <a:solidFill>
                <a:srgbClr val="595959"/>
              </a:solidFill>
              <a:latin typeface="Alegreya"/>
              <a:ea typeface="Alegreya"/>
              <a:cs typeface="Alegreya"/>
              <a:sym typeface="Alegreya"/>
            </a:endParaRPr>
          </a:p>
          <a:p>
            <a:pPr marL="0" lvl="0" indent="0">
              <a:spcBef>
                <a:spcPts val="1600"/>
              </a:spcBef>
              <a:spcAft>
                <a:spcPts val="0"/>
              </a:spcAft>
              <a:buNone/>
            </a:pPr>
            <a:r>
              <a:rPr lang="en-GB" sz="1200">
                <a:solidFill>
                  <a:srgbClr val="595959"/>
                </a:solidFill>
                <a:latin typeface="Alegreya"/>
                <a:ea typeface="Alegreya"/>
                <a:cs typeface="Alegreya"/>
                <a:sym typeface="Alegreya"/>
              </a:rPr>
              <a:t>Not everyone who comes to get assistance are homeless but are at risk of being homeless and need assistance in retaining their home.</a:t>
            </a:r>
            <a:endParaRPr sz="1200">
              <a:solidFill>
                <a:srgbClr val="595959"/>
              </a:solidFill>
              <a:latin typeface="Alegreya"/>
              <a:ea typeface="Alegreya"/>
              <a:cs typeface="Alegreya"/>
              <a:sym typeface="Alegreya"/>
            </a:endParaRPr>
          </a:p>
          <a:p>
            <a:pPr marL="0" lvl="0" indent="0" rtl="0">
              <a:spcBef>
                <a:spcPts val="1600"/>
              </a:spcBef>
              <a:spcAft>
                <a:spcPts val="1600"/>
              </a:spcAft>
              <a:buNone/>
            </a:pPr>
            <a:endParaRPr sz="1100"/>
          </a:p>
        </p:txBody>
      </p:sp>
      <p:sp>
        <p:nvSpPr>
          <p:cNvPr id="291" name="Shape 291"/>
          <p:cNvSpPr txBox="1">
            <a:spLocks noGrp="1"/>
          </p:cNvSpPr>
          <p:nvPr>
            <p:ph type="body" idx="1"/>
          </p:nvPr>
        </p:nvSpPr>
        <p:spPr>
          <a:xfrm>
            <a:off x="1847700" y="3683447"/>
            <a:ext cx="2832900" cy="535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GB" sz="1100"/>
              <a:t>For example,in Darlington is a 100% unsheltered rate with a 0% sheltered rate.</a:t>
            </a:r>
            <a:endParaRPr sz="1100"/>
          </a:p>
        </p:txBody>
      </p:sp>
      <p:pic>
        <p:nvPicPr>
          <p:cNvPr id="292" name="Shape 292"/>
          <p:cNvPicPr preferRelativeResize="0"/>
          <p:nvPr/>
        </p:nvPicPr>
        <p:blipFill>
          <a:blip r:embed="rId3">
            <a:alphaModFix/>
          </a:blip>
          <a:stretch>
            <a:fillRect/>
          </a:stretch>
        </p:blipFill>
        <p:spPr>
          <a:xfrm>
            <a:off x="5283575" y="1318650"/>
            <a:ext cx="3134574" cy="3556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 </a:t>
            </a:r>
            <a:endParaRPr/>
          </a:p>
        </p:txBody>
      </p:sp>
      <p:sp>
        <p:nvSpPr>
          <p:cNvPr id="298" name="Shape 298"/>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3</a:t>
            </a:r>
            <a:endParaRPr sz="800" b="1">
              <a:solidFill>
                <a:srgbClr val="FFFFFF"/>
              </a:solidFill>
            </a:endParaRPr>
          </a:p>
        </p:txBody>
      </p:sp>
      <p:sp>
        <p:nvSpPr>
          <p:cNvPr id="299" name="Shape 299"/>
          <p:cNvSpPr txBox="1"/>
          <p:nvPr/>
        </p:nvSpPr>
        <p:spPr>
          <a:xfrm>
            <a:off x="1729600" y="1853850"/>
            <a:ext cx="2478600" cy="1051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1600" b="1">
                <a:solidFill>
                  <a:srgbClr val="595959"/>
                </a:solidFill>
                <a:latin typeface="Alegreya"/>
                <a:ea typeface="Alegreya"/>
                <a:cs typeface="Alegreya"/>
                <a:sym typeface="Alegreya"/>
              </a:rPr>
              <a:t>The effects of poverty lead to...</a:t>
            </a:r>
            <a:endParaRPr sz="1600" b="1">
              <a:solidFill>
                <a:srgbClr val="595959"/>
              </a:solidFill>
              <a:latin typeface="Alegreya"/>
              <a:ea typeface="Alegreya"/>
              <a:cs typeface="Alegreya"/>
              <a:sym typeface="Alegreya"/>
            </a:endParaRPr>
          </a:p>
          <a:p>
            <a:pPr marL="0" lvl="0" indent="0" rtl="0">
              <a:lnSpc>
                <a:spcPct val="115000"/>
              </a:lnSpc>
              <a:spcBef>
                <a:spcPts val="1600"/>
              </a:spcBef>
              <a:spcAft>
                <a:spcPts val="0"/>
              </a:spcAft>
              <a:buNone/>
            </a:pPr>
            <a:endParaRPr sz="1600">
              <a:solidFill>
                <a:srgbClr val="595959"/>
              </a:solidFill>
              <a:latin typeface="Alegreya"/>
              <a:ea typeface="Alegreya"/>
              <a:cs typeface="Alegreya"/>
              <a:sym typeface="Alegreya"/>
            </a:endParaRPr>
          </a:p>
          <a:p>
            <a:pPr marL="0" lvl="0" indent="0" rtl="0">
              <a:lnSpc>
                <a:spcPct val="115000"/>
              </a:lnSpc>
              <a:spcBef>
                <a:spcPts val="1600"/>
              </a:spcBef>
              <a:spcAft>
                <a:spcPts val="1600"/>
              </a:spcAft>
              <a:buNone/>
            </a:pPr>
            <a:r>
              <a:rPr lang="en-GB" sz="1600">
                <a:solidFill>
                  <a:srgbClr val="595959"/>
                </a:solidFill>
                <a:latin typeface="Alegreya"/>
                <a:ea typeface="Alegreya"/>
                <a:cs typeface="Alegreya"/>
                <a:sym typeface="Alegreya"/>
              </a:rPr>
              <a:t>Domestic violence is very abundant in areas affiliated with poverty.</a:t>
            </a:r>
            <a:endParaRPr sz="1600">
              <a:solidFill>
                <a:srgbClr val="595959"/>
              </a:solidFill>
              <a:latin typeface="Alegreya"/>
              <a:ea typeface="Alegreya"/>
              <a:cs typeface="Alegreya"/>
              <a:sym typeface="Alegreya"/>
            </a:endParaRPr>
          </a:p>
        </p:txBody>
      </p:sp>
      <p:pic>
        <p:nvPicPr>
          <p:cNvPr id="300" name="Shape 300"/>
          <p:cNvPicPr preferRelativeResize="0"/>
          <p:nvPr/>
        </p:nvPicPr>
        <p:blipFill>
          <a:blip r:embed="rId3">
            <a:alphaModFix/>
          </a:blip>
          <a:stretch>
            <a:fillRect/>
          </a:stretch>
        </p:blipFill>
        <p:spPr>
          <a:xfrm>
            <a:off x="4572000" y="1853850"/>
            <a:ext cx="3852201" cy="3289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 </a:t>
            </a:r>
            <a:endParaRPr/>
          </a:p>
        </p:txBody>
      </p:sp>
      <p:sp>
        <p:nvSpPr>
          <p:cNvPr id="306" name="Shape 306"/>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4</a:t>
            </a:r>
            <a:endParaRPr sz="800" b="1">
              <a:solidFill>
                <a:srgbClr val="FFFFFF"/>
              </a:solidFill>
            </a:endParaRPr>
          </a:p>
        </p:txBody>
      </p:sp>
      <p:sp>
        <p:nvSpPr>
          <p:cNvPr id="307" name="Shape 307"/>
          <p:cNvSpPr txBox="1">
            <a:spLocks noGrp="1"/>
          </p:cNvSpPr>
          <p:nvPr>
            <p:ph type="body" idx="1"/>
          </p:nvPr>
        </p:nvSpPr>
        <p:spPr>
          <a:xfrm>
            <a:off x="1831293" y="2308125"/>
            <a:ext cx="2832900" cy="2568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600">
                <a:solidFill>
                  <a:srgbClr val="595959"/>
                </a:solidFill>
                <a:latin typeface="Alegreya"/>
                <a:ea typeface="Alegreya"/>
                <a:cs typeface="Alegreya"/>
                <a:sym typeface="Alegreya"/>
              </a:rPr>
              <a:t>Drug and alcohol abuse can be either an effect or cause of poverty. Someone addicted to drugs can quickly lose their job or have a hard time finding or holding down a job.All the money they do make goes toward buying more drugs.</a:t>
            </a:r>
            <a:endParaRPr sz="1600">
              <a:solidFill>
                <a:srgbClr val="595959"/>
              </a:solidFill>
              <a:latin typeface="Alegreya"/>
              <a:ea typeface="Alegreya"/>
              <a:cs typeface="Alegreya"/>
              <a:sym typeface="Alegreya"/>
            </a:endParaRPr>
          </a:p>
          <a:p>
            <a:pPr marL="0" lvl="0" indent="0" rtl="0">
              <a:spcBef>
                <a:spcPts val="1600"/>
              </a:spcBef>
              <a:spcAft>
                <a:spcPts val="1600"/>
              </a:spcAft>
              <a:buNone/>
            </a:pPr>
            <a:endParaRPr sz="1100"/>
          </a:p>
        </p:txBody>
      </p:sp>
      <p:sp>
        <p:nvSpPr>
          <p:cNvPr id="308" name="Shape 308"/>
          <p:cNvSpPr txBox="1"/>
          <p:nvPr/>
        </p:nvSpPr>
        <p:spPr>
          <a:xfrm>
            <a:off x="4996070" y="1641815"/>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t>In 2010, there were 27,802 people who entered drug and alcohol rehab in South Carolina. 68.3% were male and 31.7% were female If there was a high rebate throughout South Carolina,then imagine if you took the statistics of Darlington.</a:t>
            </a:r>
            <a:endParaRPr/>
          </a:p>
        </p:txBody>
      </p:sp>
      <p:sp>
        <p:nvSpPr>
          <p:cNvPr id="309" name="Shape 309"/>
          <p:cNvSpPr txBox="1"/>
          <p:nvPr/>
        </p:nvSpPr>
        <p:spPr>
          <a:xfrm>
            <a:off x="1747752" y="1975275"/>
            <a:ext cx="3000000" cy="53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a:t>The effects of poverty leads to...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Effects of Poverty</a:t>
            </a:r>
            <a:endParaRPr/>
          </a:p>
        </p:txBody>
      </p:sp>
      <p:sp>
        <p:nvSpPr>
          <p:cNvPr id="315" name="Shape 315"/>
          <p:cNvSpPr/>
          <p:nvPr/>
        </p:nvSpPr>
        <p:spPr>
          <a:xfrm>
            <a:off x="14007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316" name="Shape 316"/>
          <p:cNvSpPr txBox="1">
            <a:spLocks noGrp="1"/>
          </p:cNvSpPr>
          <p:nvPr>
            <p:ph type="body" idx="1"/>
          </p:nvPr>
        </p:nvSpPr>
        <p:spPr>
          <a:xfrm>
            <a:off x="1847691" y="2073775"/>
            <a:ext cx="2832900" cy="105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600" b="1">
                <a:solidFill>
                  <a:srgbClr val="595959"/>
                </a:solidFill>
                <a:latin typeface="Alegreya"/>
                <a:ea typeface="Alegreya"/>
                <a:cs typeface="Alegreya"/>
                <a:sym typeface="Alegreya"/>
              </a:rPr>
              <a:t>The effects of poverty leads to unemployment….</a:t>
            </a:r>
            <a:endParaRPr sz="1600" b="1">
              <a:solidFill>
                <a:srgbClr val="595959"/>
              </a:solidFill>
              <a:latin typeface="Alegreya"/>
              <a:ea typeface="Alegreya"/>
              <a:cs typeface="Alegreya"/>
              <a:sym typeface="Alegreya"/>
            </a:endParaRPr>
          </a:p>
          <a:p>
            <a:pPr marL="0" lvl="0" indent="0">
              <a:spcBef>
                <a:spcPts val="1600"/>
              </a:spcBef>
              <a:spcAft>
                <a:spcPts val="0"/>
              </a:spcAft>
              <a:buNone/>
            </a:pPr>
            <a:endParaRPr sz="1600">
              <a:solidFill>
                <a:srgbClr val="595959"/>
              </a:solidFill>
              <a:latin typeface="Alegreya"/>
              <a:ea typeface="Alegreya"/>
              <a:cs typeface="Alegreya"/>
              <a:sym typeface="Alegreya"/>
            </a:endParaRPr>
          </a:p>
          <a:p>
            <a:pPr marL="0" lvl="0" indent="0">
              <a:spcBef>
                <a:spcPts val="1600"/>
              </a:spcBef>
              <a:spcAft>
                <a:spcPts val="0"/>
              </a:spcAft>
              <a:buNone/>
            </a:pPr>
            <a:r>
              <a:rPr lang="en-GB" sz="1600">
                <a:solidFill>
                  <a:srgbClr val="595959"/>
                </a:solidFill>
                <a:latin typeface="Alegreya"/>
                <a:ea typeface="Alegreya"/>
                <a:cs typeface="Alegreya"/>
                <a:sym typeface="Alegreya"/>
              </a:rPr>
              <a:t>Many people that live in poverty can not find or hold down a job, this is because many of them lack education, or their job does not pay a living wage.</a:t>
            </a:r>
            <a:endParaRPr sz="1600">
              <a:solidFill>
                <a:srgbClr val="595959"/>
              </a:solidFill>
              <a:latin typeface="Alegreya"/>
              <a:ea typeface="Alegreya"/>
              <a:cs typeface="Alegreya"/>
              <a:sym typeface="Alegreya"/>
            </a:endParaRPr>
          </a:p>
          <a:p>
            <a:pPr marL="0" lvl="0" indent="0" rtl="0">
              <a:spcBef>
                <a:spcPts val="1600"/>
              </a:spcBef>
              <a:spcAft>
                <a:spcPts val="1600"/>
              </a:spcAft>
              <a:buNone/>
            </a:pPr>
            <a:endParaRPr sz="1100"/>
          </a:p>
        </p:txBody>
      </p:sp>
      <p:pic>
        <p:nvPicPr>
          <p:cNvPr id="317" name="Shape 317"/>
          <p:cNvPicPr preferRelativeResize="0"/>
          <p:nvPr/>
        </p:nvPicPr>
        <p:blipFill>
          <a:blip r:embed="rId3">
            <a:alphaModFix/>
          </a:blip>
          <a:stretch>
            <a:fillRect/>
          </a:stretch>
        </p:blipFill>
        <p:spPr>
          <a:xfrm>
            <a:off x="4833000" y="1640675"/>
            <a:ext cx="4158602" cy="314460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1027</Words>
  <Application>Microsoft Macintosh PowerPoint</Application>
  <PresentationFormat>On-screen Show (16:9)</PresentationFormat>
  <Paragraphs>120</Paragraphs>
  <Slides>23</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Lato</vt:lpstr>
      <vt:lpstr>Alegreya</vt:lpstr>
      <vt:lpstr>Raleway</vt:lpstr>
      <vt:lpstr>Streamline</vt:lpstr>
      <vt:lpstr>Streamline</vt:lpstr>
      <vt:lpstr>Darlington’s Destitution </vt:lpstr>
      <vt:lpstr>Overview</vt:lpstr>
      <vt:lpstr>Causes and effects of Poverty </vt:lpstr>
      <vt:lpstr>PowerPoint Presentation</vt:lpstr>
      <vt:lpstr>Effects of Poverty</vt:lpstr>
      <vt:lpstr>Effects of Poverty </vt:lpstr>
      <vt:lpstr>Effects of Poverty </vt:lpstr>
      <vt:lpstr>Effects of Poverty </vt:lpstr>
      <vt:lpstr>Effects of Poverty</vt:lpstr>
      <vt:lpstr>Effects of Poverty</vt:lpstr>
      <vt:lpstr>Effects of Poverty</vt:lpstr>
      <vt:lpstr>Effects of Poverty</vt:lpstr>
      <vt:lpstr>Understanding the trends</vt:lpstr>
      <vt:lpstr>Trend</vt:lpstr>
      <vt:lpstr>Trend analysis</vt:lpstr>
      <vt:lpstr>Proposed deliverables</vt:lpstr>
      <vt:lpstr>PowerPoint Presentation</vt:lpstr>
      <vt:lpstr>Target audience</vt:lpstr>
      <vt:lpstr>Proposed solution</vt:lpstr>
      <vt:lpstr>Process</vt:lpstr>
      <vt:lpstr>How We Can Contribute!</vt:lpstr>
      <vt:lpstr>Team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Darlington’s Destitution </dc:title>
  <cp:lastModifiedBy>Lauren Granite</cp:lastModifiedBy>
  <cp:revision>1</cp:revision>
  <dcterms:modified xsi:type="dcterms:W3CDTF">2018-09-19T12:36:23Z</dcterms:modified>
</cp:coreProperties>
</file>