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60" r:id="rId5"/>
    <p:sldId id="261" r:id="rId6"/>
    <p:sldId id="262" r:id="rId7"/>
    <p:sldId id="263" r:id="rId8"/>
    <p:sldId id="264" r:id="rId9"/>
    <p:sldId id="265" r:id="rId10"/>
    <p:sldId id="268" r:id="rId11"/>
    <p:sldId id="269" r:id="rId12"/>
    <p:sldId id="270" r:id="rId13"/>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A37ED369-175A-47BC-8861-879075141CA4}" type="datetimeFigureOut">
              <a:rPr lang="mk-MK" smtClean="0"/>
              <a:t>21.04.2015</a:t>
            </a:fld>
            <a:endParaRPr lang="mk-MK"/>
          </a:p>
        </p:txBody>
      </p:sp>
      <p:sp>
        <p:nvSpPr>
          <p:cNvPr id="16" name="Slide Number Placeholder 15"/>
          <p:cNvSpPr>
            <a:spLocks noGrp="1"/>
          </p:cNvSpPr>
          <p:nvPr>
            <p:ph type="sldNum" sz="quarter" idx="11"/>
          </p:nvPr>
        </p:nvSpPr>
        <p:spPr/>
        <p:txBody>
          <a:bodyPr/>
          <a:lstStyle/>
          <a:p>
            <a:fld id="{2ECE5DC5-4CDA-40BC-B5B4-5665D2448382}" type="slidenum">
              <a:rPr lang="mk-MK" smtClean="0"/>
              <a:t>‹#›</a:t>
            </a:fld>
            <a:endParaRPr lang="mk-MK"/>
          </a:p>
        </p:txBody>
      </p:sp>
      <p:sp>
        <p:nvSpPr>
          <p:cNvPr id="17" name="Footer Placeholder 16"/>
          <p:cNvSpPr>
            <a:spLocks noGrp="1"/>
          </p:cNvSpPr>
          <p:nvPr>
            <p:ph type="ftr" sz="quarter" idx="12"/>
          </p:nvPr>
        </p:nvSpPr>
        <p:spPr/>
        <p:txBody>
          <a:bodyPr/>
          <a:lstStyle/>
          <a:p>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7ED369-175A-47BC-8861-879075141CA4}"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ECE5DC5-4CDA-40BC-B5B4-5665D2448382}" type="slidenum">
              <a:rPr lang="mk-MK" smtClean="0"/>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ED369-175A-47BC-8861-879075141CA4}" type="datetimeFigureOut">
              <a:rPr lang="mk-MK" smtClean="0"/>
              <a:t>21.04.2015</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2ECE5DC5-4CDA-40BC-B5B4-5665D2448382}" type="slidenum">
              <a:rPr lang="mk-MK" smtClean="0"/>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A37ED369-175A-47BC-8861-879075141CA4}" type="datetimeFigureOut">
              <a:rPr lang="mk-MK" smtClean="0"/>
              <a:t>21.04.2015</a:t>
            </a:fld>
            <a:endParaRPr lang="mk-MK"/>
          </a:p>
        </p:txBody>
      </p:sp>
      <p:sp>
        <p:nvSpPr>
          <p:cNvPr id="15" name="Slide Number Placeholder 14"/>
          <p:cNvSpPr>
            <a:spLocks noGrp="1"/>
          </p:cNvSpPr>
          <p:nvPr>
            <p:ph type="sldNum" sz="quarter" idx="11"/>
          </p:nvPr>
        </p:nvSpPr>
        <p:spPr/>
        <p:txBody>
          <a:bodyPr/>
          <a:lstStyle/>
          <a:p>
            <a:fld id="{2ECE5DC5-4CDA-40BC-B5B4-5665D2448382}" type="slidenum">
              <a:rPr lang="mk-MK" smtClean="0"/>
              <a:t>‹#›</a:t>
            </a:fld>
            <a:endParaRPr lang="mk-MK"/>
          </a:p>
        </p:txBody>
      </p:sp>
      <p:sp>
        <p:nvSpPr>
          <p:cNvPr id="16" name="Footer Placeholder 15"/>
          <p:cNvSpPr>
            <a:spLocks noGrp="1"/>
          </p:cNvSpPr>
          <p:nvPr>
            <p:ph type="ftr" sz="quarter" idx="12"/>
          </p:nvPr>
        </p:nvSpPr>
        <p:spPr/>
        <p:txBody>
          <a:bodyPr/>
          <a:lstStyle/>
          <a:p>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A37ED369-175A-47BC-8861-879075141CA4}" type="datetimeFigureOut">
              <a:rPr lang="mk-MK" smtClean="0"/>
              <a:t>21.04.2015</a:t>
            </a:fld>
            <a:endParaRPr lang="mk-MK"/>
          </a:p>
        </p:txBody>
      </p:sp>
      <p:sp>
        <p:nvSpPr>
          <p:cNvPr id="13" name="Slide Number Placeholder 12"/>
          <p:cNvSpPr>
            <a:spLocks noGrp="1"/>
          </p:cNvSpPr>
          <p:nvPr>
            <p:ph type="sldNum" sz="quarter" idx="11"/>
          </p:nvPr>
        </p:nvSpPr>
        <p:spPr/>
        <p:txBody>
          <a:bodyPr/>
          <a:lstStyle/>
          <a:p>
            <a:fld id="{2ECE5DC5-4CDA-40BC-B5B4-5665D2448382}" type="slidenum">
              <a:rPr lang="mk-MK" smtClean="0"/>
              <a:t>‹#›</a:t>
            </a:fld>
            <a:endParaRPr lang="mk-MK"/>
          </a:p>
        </p:txBody>
      </p:sp>
      <p:sp>
        <p:nvSpPr>
          <p:cNvPr id="14" name="Footer Placeholder 13"/>
          <p:cNvSpPr>
            <a:spLocks noGrp="1"/>
          </p:cNvSpPr>
          <p:nvPr>
            <p:ph type="ftr" sz="quarter" idx="12"/>
          </p:nvPr>
        </p:nvSpPr>
        <p:spPr/>
        <p:txBody>
          <a:bodyPr/>
          <a:lstStyle/>
          <a:p>
            <a:endParaRPr lang="mk-MK"/>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37ED369-175A-47BC-8861-879075141CA4}" type="datetimeFigureOut">
              <a:rPr lang="mk-MK" smtClean="0"/>
              <a:t>21.04.2015</a:t>
            </a:fld>
            <a:endParaRPr lang="mk-MK"/>
          </a:p>
        </p:txBody>
      </p:sp>
      <p:sp>
        <p:nvSpPr>
          <p:cNvPr id="9" name="Slide Number Placeholder 8"/>
          <p:cNvSpPr>
            <a:spLocks noGrp="1"/>
          </p:cNvSpPr>
          <p:nvPr>
            <p:ph type="sldNum" sz="quarter" idx="11"/>
          </p:nvPr>
        </p:nvSpPr>
        <p:spPr/>
        <p:txBody>
          <a:bodyPr/>
          <a:lstStyle/>
          <a:p>
            <a:fld id="{2ECE5DC5-4CDA-40BC-B5B4-5665D2448382}" type="slidenum">
              <a:rPr lang="mk-MK" smtClean="0"/>
              <a:t>‹#›</a:t>
            </a:fld>
            <a:endParaRPr lang="mk-MK"/>
          </a:p>
        </p:txBody>
      </p:sp>
      <p:sp>
        <p:nvSpPr>
          <p:cNvPr id="10" name="Footer Placeholder 9"/>
          <p:cNvSpPr>
            <a:spLocks noGrp="1"/>
          </p:cNvSpPr>
          <p:nvPr>
            <p:ph type="ftr" sz="quarter" idx="12"/>
          </p:nvPr>
        </p:nvSpPr>
        <p:spPr/>
        <p:txBody>
          <a:bodyPr/>
          <a:lstStyle/>
          <a:p>
            <a:endParaRPr lang="mk-MK"/>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A37ED369-175A-47BC-8861-879075141CA4}" type="datetimeFigureOut">
              <a:rPr lang="mk-MK" smtClean="0"/>
              <a:t>21.04.2015</a:t>
            </a:fld>
            <a:endParaRPr lang="mk-MK"/>
          </a:p>
        </p:txBody>
      </p:sp>
      <p:sp>
        <p:nvSpPr>
          <p:cNvPr id="15" name="Slide Number Placeholder 14"/>
          <p:cNvSpPr>
            <a:spLocks noGrp="1"/>
          </p:cNvSpPr>
          <p:nvPr>
            <p:ph type="sldNum" sz="quarter" idx="11"/>
          </p:nvPr>
        </p:nvSpPr>
        <p:spPr/>
        <p:txBody>
          <a:bodyPr/>
          <a:lstStyle/>
          <a:p>
            <a:fld id="{2ECE5DC5-4CDA-40BC-B5B4-5665D2448382}" type="slidenum">
              <a:rPr lang="mk-MK" smtClean="0"/>
              <a:t>‹#›</a:t>
            </a:fld>
            <a:endParaRPr lang="mk-MK"/>
          </a:p>
        </p:txBody>
      </p:sp>
      <p:sp>
        <p:nvSpPr>
          <p:cNvPr id="16" name="Footer Placeholder 15"/>
          <p:cNvSpPr>
            <a:spLocks noGrp="1"/>
          </p:cNvSpPr>
          <p:nvPr>
            <p:ph type="ftr" sz="quarter" idx="12"/>
          </p:nvPr>
        </p:nvSpPr>
        <p:spPr/>
        <p:txBody>
          <a:bodyPr/>
          <a:lstStyle/>
          <a:p>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A37ED369-175A-47BC-8861-879075141CA4}" type="datetimeFigureOut">
              <a:rPr lang="mk-MK" smtClean="0"/>
              <a:t>21.04.2015</a:t>
            </a:fld>
            <a:endParaRPr lang="mk-MK"/>
          </a:p>
        </p:txBody>
      </p:sp>
      <p:sp>
        <p:nvSpPr>
          <p:cNvPr id="8" name="Slide Number Placeholder 7"/>
          <p:cNvSpPr>
            <a:spLocks noGrp="1"/>
          </p:cNvSpPr>
          <p:nvPr>
            <p:ph type="sldNum" sz="quarter" idx="11"/>
          </p:nvPr>
        </p:nvSpPr>
        <p:spPr/>
        <p:txBody>
          <a:bodyPr/>
          <a:lstStyle/>
          <a:p>
            <a:fld id="{2ECE5DC5-4CDA-40BC-B5B4-5665D2448382}" type="slidenum">
              <a:rPr lang="mk-MK" smtClean="0"/>
              <a:t>‹#›</a:t>
            </a:fld>
            <a:endParaRPr lang="mk-MK"/>
          </a:p>
        </p:txBody>
      </p:sp>
      <p:sp>
        <p:nvSpPr>
          <p:cNvPr id="9" name="Footer Placeholder 8"/>
          <p:cNvSpPr>
            <a:spLocks noGrp="1"/>
          </p:cNvSpPr>
          <p:nvPr>
            <p:ph type="ftr" sz="quarter" idx="12"/>
          </p:nvPr>
        </p:nvSpPr>
        <p:spPr/>
        <p:txBody>
          <a:bodyPr/>
          <a:lstStyle/>
          <a:p>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7ED369-175A-47BC-8861-879075141CA4}" type="datetimeFigureOut">
              <a:rPr lang="mk-MK" smtClean="0"/>
              <a:t>21.04.2015</a:t>
            </a:fld>
            <a:endParaRPr lang="mk-MK"/>
          </a:p>
        </p:txBody>
      </p:sp>
      <p:sp>
        <p:nvSpPr>
          <p:cNvPr id="6" name="Slide Number Placeholder 5"/>
          <p:cNvSpPr>
            <a:spLocks noGrp="1"/>
          </p:cNvSpPr>
          <p:nvPr>
            <p:ph type="sldNum" sz="quarter" idx="11"/>
          </p:nvPr>
        </p:nvSpPr>
        <p:spPr/>
        <p:txBody>
          <a:bodyPr/>
          <a:lstStyle/>
          <a:p>
            <a:fld id="{2ECE5DC5-4CDA-40BC-B5B4-5665D2448382}" type="slidenum">
              <a:rPr lang="mk-MK" smtClean="0"/>
              <a:t>‹#›</a:t>
            </a:fld>
            <a:endParaRPr lang="mk-MK"/>
          </a:p>
        </p:txBody>
      </p:sp>
      <p:sp>
        <p:nvSpPr>
          <p:cNvPr id="7" name="Footer Placeholder 6"/>
          <p:cNvSpPr>
            <a:spLocks noGrp="1"/>
          </p:cNvSpPr>
          <p:nvPr>
            <p:ph type="ftr" sz="quarter" idx="12"/>
          </p:nvPr>
        </p:nvSpPr>
        <p:spPr/>
        <p:txBody>
          <a:bodyPr/>
          <a:lstStyle/>
          <a:p>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37ED369-175A-47BC-8861-879075141CA4}" type="datetimeFigureOut">
              <a:rPr lang="mk-MK" smtClean="0"/>
              <a:t>21.04.2015</a:t>
            </a:fld>
            <a:endParaRPr lang="mk-MK"/>
          </a:p>
        </p:txBody>
      </p:sp>
      <p:sp>
        <p:nvSpPr>
          <p:cNvPr id="16" name="Slide Number Placeholder 15"/>
          <p:cNvSpPr>
            <a:spLocks noGrp="1"/>
          </p:cNvSpPr>
          <p:nvPr>
            <p:ph type="sldNum" sz="quarter" idx="11"/>
          </p:nvPr>
        </p:nvSpPr>
        <p:spPr/>
        <p:txBody>
          <a:bodyPr/>
          <a:lstStyle/>
          <a:p>
            <a:fld id="{2ECE5DC5-4CDA-40BC-B5B4-5665D2448382}" type="slidenum">
              <a:rPr lang="mk-MK" smtClean="0"/>
              <a:t>‹#›</a:t>
            </a:fld>
            <a:endParaRPr lang="mk-MK"/>
          </a:p>
        </p:txBody>
      </p:sp>
      <p:sp>
        <p:nvSpPr>
          <p:cNvPr id="17" name="Footer Placeholder 16"/>
          <p:cNvSpPr>
            <a:spLocks noGrp="1"/>
          </p:cNvSpPr>
          <p:nvPr>
            <p:ph type="ftr" sz="quarter" idx="12"/>
          </p:nvPr>
        </p:nvSpPr>
        <p:spPr/>
        <p:txBody>
          <a:bodyPr/>
          <a:lstStyle/>
          <a:p>
            <a:endParaRPr lang="mk-MK"/>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A37ED369-175A-47BC-8861-879075141CA4}" type="datetimeFigureOut">
              <a:rPr lang="mk-MK" smtClean="0"/>
              <a:t>21.04.2015</a:t>
            </a:fld>
            <a:endParaRPr lang="mk-MK"/>
          </a:p>
        </p:txBody>
      </p:sp>
      <p:sp>
        <p:nvSpPr>
          <p:cNvPr id="14" name="Slide Number Placeholder 13"/>
          <p:cNvSpPr>
            <a:spLocks noGrp="1"/>
          </p:cNvSpPr>
          <p:nvPr>
            <p:ph type="sldNum" sz="quarter" idx="11"/>
          </p:nvPr>
        </p:nvSpPr>
        <p:spPr/>
        <p:txBody>
          <a:bodyPr/>
          <a:lstStyle/>
          <a:p>
            <a:fld id="{2ECE5DC5-4CDA-40BC-B5B4-5665D2448382}" type="slidenum">
              <a:rPr lang="mk-MK" smtClean="0"/>
              <a:t>‹#›</a:t>
            </a:fld>
            <a:endParaRPr lang="mk-MK"/>
          </a:p>
        </p:txBody>
      </p:sp>
      <p:sp>
        <p:nvSpPr>
          <p:cNvPr id="15" name="Footer Placeholder 14"/>
          <p:cNvSpPr>
            <a:spLocks noGrp="1"/>
          </p:cNvSpPr>
          <p:nvPr>
            <p:ph type="ftr" sz="quarter" idx="12"/>
          </p:nvPr>
        </p:nvSpPr>
        <p:spPr/>
        <p:txBody>
          <a:bodyPr/>
          <a:lstStyle/>
          <a:p>
            <a:endParaRPr lang="mk-M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37ED369-175A-47BC-8861-879075141CA4}" type="datetimeFigureOut">
              <a:rPr lang="mk-MK" smtClean="0"/>
              <a:t>21.04.2015</a:t>
            </a:fld>
            <a:endParaRPr lang="mk-MK"/>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mk-MK"/>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ECE5DC5-4CDA-40BC-B5B4-5665D2448382}" type="slidenum">
              <a:rPr lang="mk-MK" smtClean="0"/>
              <a:t>‹#›</a:t>
            </a:fld>
            <a:endParaRPr lang="mk-MK"/>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9721080" cy="1512168"/>
          </a:xfrm>
        </p:spPr>
        <p:txBody>
          <a:bodyPr/>
          <a:lstStyle/>
          <a:p>
            <a:r>
              <a:rPr lang="en-US" sz="4600" dirty="0"/>
              <a:t>BENO RUSO AND ROZA KAMHI</a:t>
            </a:r>
            <a:endParaRPr lang="mk-MK" sz="4600" dirty="0"/>
          </a:p>
        </p:txBody>
      </p:sp>
      <p:sp>
        <p:nvSpPr>
          <p:cNvPr id="3" name="Subtitle 2"/>
          <p:cNvSpPr>
            <a:spLocks noGrp="1"/>
          </p:cNvSpPr>
          <p:nvPr>
            <p:ph type="subTitle" idx="1"/>
          </p:nvPr>
        </p:nvSpPr>
        <p:spPr>
          <a:xfrm>
            <a:off x="3420941" y="2828018"/>
            <a:ext cx="5688632" cy="3697325"/>
          </a:xfrm>
        </p:spPr>
        <p:txBody>
          <a:bodyPr>
            <a:normAutofit fontScale="92500"/>
          </a:bodyPr>
          <a:lstStyle/>
          <a:p>
            <a:pPr algn="ctr"/>
            <a:r>
              <a:rPr lang="en-US" sz="4800" dirty="0" smtClean="0"/>
              <a:t>Created by:</a:t>
            </a:r>
          </a:p>
          <a:p>
            <a:pPr algn="ctr"/>
            <a:r>
              <a:rPr lang="en-US" sz="4400" dirty="0" smtClean="0"/>
              <a:t>Remembering holocaust club</a:t>
            </a:r>
          </a:p>
          <a:p>
            <a:pPr algn="ctr"/>
            <a:r>
              <a:rPr lang="en-US" sz="4400" dirty="0" smtClean="0"/>
              <a:t>“</a:t>
            </a:r>
            <a:r>
              <a:rPr lang="en-US" sz="4400" dirty="0" err="1" smtClean="0"/>
              <a:t>Slavejko</a:t>
            </a:r>
            <a:r>
              <a:rPr lang="en-US" sz="4400" dirty="0" smtClean="0"/>
              <a:t> </a:t>
            </a:r>
            <a:r>
              <a:rPr lang="en-US" sz="4400" dirty="0" err="1" smtClean="0"/>
              <a:t>Arsov</a:t>
            </a:r>
            <a:r>
              <a:rPr lang="en-US" sz="4400" dirty="0" smtClean="0"/>
              <a:t>” – </a:t>
            </a:r>
            <a:r>
              <a:rPr lang="en-US" sz="4400" dirty="0" err="1" smtClean="0"/>
              <a:t>Stip</a:t>
            </a:r>
            <a:r>
              <a:rPr lang="en-US" sz="4400" dirty="0" smtClean="0"/>
              <a:t> </a:t>
            </a:r>
          </a:p>
          <a:p>
            <a:pPr algn="r"/>
            <a:r>
              <a:rPr lang="en-US" sz="3500" dirty="0" smtClean="0"/>
              <a:t>Mentor: </a:t>
            </a:r>
            <a:r>
              <a:rPr lang="en-US" sz="3500" dirty="0" err="1" smtClean="0"/>
              <a:t>Kiro</a:t>
            </a:r>
            <a:r>
              <a:rPr lang="en-US" sz="3500" dirty="0" smtClean="0"/>
              <a:t> </a:t>
            </a:r>
            <a:r>
              <a:rPr lang="en-US" sz="3500" dirty="0" err="1" smtClean="0"/>
              <a:t>Jordanov</a:t>
            </a:r>
            <a:endParaRPr lang="mk-MK" sz="3500" dirty="0"/>
          </a:p>
        </p:txBody>
      </p:sp>
      <p:sp>
        <p:nvSpPr>
          <p:cNvPr id="4" name="Rectangle 3"/>
          <p:cNvSpPr/>
          <p:nvPr/>
        </p:nvSpPr>
        <p:spPr>
          <a:xfrm>
            <a:off x="1691680" y="1630541"/>
            <a:ext cx="6839492" cy="646331"/>
          </a:xfrm>
          <a:prstGeom prst="rect">
            <a:avLst/>
          </a:prstGeom>
        </p:spPr>
        <p:txBody>
          <a:bodyPr wrap="square">
            <a:spAutoFit/>
          </a:bodyPr>
          <a:lstStyle/>
          <a:p>
            <a:r>
              <a:rPr lang="en-US" sz="3600" dirty="0" smtClean="0"/>
              <a:t> The years make their own</a:t>
            </a:r>
            <a:endParaRPr lang="mk-MK" sz="36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75428"/>
            <a:ext cx="2952328" cy="344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8515" y="6076737"/>
            <a:ext cx="3818418" cy="400110"/>
          </a:xfrm>
          <a:prstGeom prst="rect">
            <a:avLst/>
          </a:prstGeom>
        </p:spPr>
        <p:txBody>
          <a:bodyPr wrap="none">
            <a:spAutoFit/>
          </a:bodyPr>
          <a:lstStyle/>
          <a:p>
            <a:r>
              <a:rPr lang="en-US" sz="2000" dirty="0"/>
              <a:t>ROZA KAMHI'S FAMILY TREE</a:t>
            </a:r>
            <a:endParaRPr lang="mk-MK" sz="2000" dirty="0"/>
          </a:p>
        </p:txBody>
      </p:sp>
    </p:spTree>
    <p:extLst>
      <p:ext uri="{BB962C8B-B14F-4D97-AF65-F5344CB8AC3E}">
        <p14:creationId xmlns:p14="http://schemas.microsoft.com/office/powerpoint/2010/main" val="38038768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28435"/>
            <a:ext cx="4464496" cy="4524315"/>
          </a:xfrm>
          <a:prstGeom prst="rect">
            <a:avLst/>
          </a:prstGeom>
        </p:spPr>
        <p:txBody>
          <a:bodyPr wrap="square">
            <a:spAutoFit/>
          </a:bodyPr>
          <a:lstStyle/>
          <a:p>
            <a:r>
              <a:rPr lang="en-US" dirty="0"/>
              <a:t>My father went to coffeehouses. These were coffeehouses for the whole population, they weren't segregated. He played backgammon, for Turkish delight or a coffee. It wasn't so much about gambling than to pass the time. He would go frequently for a coffee since he didn't have anywhere else to go. I went often to visit him in the coffeehouse and usually he would treat me to a Turkish delight, which I liked very much. My father loved me very much because I was the only girl. Many times he would carry me in his arms in the street, all the way home. He was especially attentive to me.</a:t>
            </a:r>
          </a:p>
          <a:p>
            <a:endParaRPr lang="en-US" dirty="0"/>
          </a:p>
        </p:txBody>
      </p:sp>
      <p:sp>
        <p:nvSpPr>
          <p:cNvPr id="3" name="Rectangle 2"/>
          <p:cNvSpPr/>
          <p:nvPr/>
        </p:nvSpPr>
        <p:spPr>
          <a:xfrm>
            <a:off x="269776" y="4581128"/>
            <a:ext cx="4572000" cy="2031325"/>
          </a:xfrm>
          <a:prstGeom prst="rect">
            <a:avLst/>
          </a:prstGeom>
        </p:spPr>
        <p:txBody>
          <a:bodyPr>
            <a:spAutoFit/>
          </a:bodyPr>
          <a:lstStyle/>
          <a:p>
            <a:r>
              <a:rPr lang="en-US" dirty="0"/>
              <a:t>My father did all the shopping. He went to the market, bought chickens and then had them slaughtered. Mother didn't leave the house. Father was responsible for shopping and things outside the house and Mother for things connected with the house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04664"/>
            <a:ext cx="208823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53136" y="3552421"/>
            <a:ext cx="3078088" cy="1200329"/>
          </a:xfrm>
          <a:prstGeom prst="rect">
            <a:avLst/>
          </a:prstGeom>
        </p:spPr>
        <p:txBody>
          <a:bodyPr wrap="square">
            <a:spAutoFit/>
          </a:bodyPr>
          <a:lstStyle/>
          <a:p>
            <a:pPr algn="ctr"/>
            <a:r>
              <a:rPr lang="en-US" dirty="0"/>
              <a:t>ROZA KAMHI'S CLASS PICTURE FROM THE COMMERCIAL ACADEMY IN BITOLA</a:t>
            </a:r>
            <a:endParaRPr lang="mk-MK"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878" y="4539118"/>
            <a:ext cx="1800200" cy="214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34272" y="4858127"/>
            <a:ext cx="2502024" cy="1754326"/>
          </a:xfrm>
          <a:prstGeom prst="rect">
            <a:avLst/>
          </a:prstGeom>
        </p:spPr>
        <p:txBody>
          <a:bodyPr wrap="square">
            <a:spAutoFit/>
          </a:bodyPr>
          <a:lstStyle/>
          <a:p>
            <a:pPr algn="ctr"/>
            <a:r>
              <a:rPr lang="en-US" dirty="0"/>
              <a:t>ROZA KAMHI'S CLASS PICTURE FROM THE COMMERCIAL ACADEMY IN BITOLA</a:t>
            </a:r>
            <a:endParaRPr lang="mk-MK" dirty="0"/>
          </a:p>
        </p:txBody>
      </p:sp>
    </p:spTree>
    <p:extLst>
      <p:ext uri="{BB962C8B-B14F-4D97-AF65-F5344CB8AC3E}">
        <p14:creationId xmlns:p14="http://schemas.microsoft.com/office/powerpoint/2010/main" val="783879122"/>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332656"/>
            <a:ext cx="6048672" cy="4032448"/>
          </a:xfrm>
          <a:prstGeom prst="rect">
            <a:avLst/>
          </a:prstGeom>
        </p:spPr>
        <p:txBody>
          <a:bodyPr wrap="square">
            <a:spAutoFit/>
          </a:bodyPr>
          <a:lstStyle/>
          <a:p>
            <a:pPr algn="r"/>
            <a:r>
              <a:rPr lang="en-US" sz="2300" dirty="0"/>
              <a:t>All of my father's brothers were rich. His brother Rafael lived in </a:t>
            </a:r>
            <a:r>
              <a:rPr lang="en-US" sz="2300" dirty="0" err="1"/>
              <a:t>Salonica</a:t>
            </a:r>
            <a:r>
              <a:rPr lang="en-US" sz="2300" dirty="0"/>
              <a:t> [Greece], where he owned a couple of stores, and he came from time to time to visit us. He came to Bitola when someone had a wedding or some other celebration. I don't remember him well. We weren't in the same company very often. He survived the war. He managed to escape the concentration camps when the rest of the </a:t>
            </a:r>
            <a:r>
              <a:rPr lang="en-US" sz="2300" dirty="0" err="1"/>
              <a:t>Salonica</a:t>
            </a:r>
            <a:r>
              <a:rPr lang="en-US" sz="2300" dirty="0"/>
              <a:t> Jews were transported</a:t>
            </a:r>
            <a:endParaRPr lang="mk-MK" sz="23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1806029" cy="261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1610" y="3068960"/>
            <a:ext cx="3168352" cy="923330"/>
          </a:xfrm>
          <a:prstGeom prst="rect">
            <a:avLst/>
          </a:prstGeom>
        </p:spPr>
        <p:txBody>
          <a:bodyPr wrap="square">
            <a:spAutoFit/>
          </a:bodyPr>
          <a:lstStyle/>
          <a:p>
            <a:pPr algn="ctr"/>
            <a:r>
              <a:rPr lang="en-US" dirty="0"/>
              <a:t>ROZA KAMHI AND FRIENDS FROM HASHOMER HATZAIR</a:t>
            </a:r>
            <a:endParaRPr lang="mk-MK"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64" y="4196065"/>
            <a:ext cx="1992204" cy="239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5776" y="4656706"/>
            <a:ext cx="2016224" cy="1477328"/>
          </a:xfrm>
          <a:prstGeom prst="rect">
            <a:avLst/>
          </a:prstGeom>
        </p:spPr>
        <p:txBody>
          <a:bodyPr wrap="square">
            <a:spAutoFit/>
          </a:bodyPr>
          <a:lstStyle/>
          <a:p>
            <a:pPr algn="ctr"/>
            <a:r>
              <a:rPr lang="en-US" dirty="0"/>
              <a:t>BOGRIM GROUP OF THE HASHOMER HATZAIR IN BITOLA</a:t>
            </a:r>
            <a:endParaRPr lang="mk-MK"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63744"/>
            <a:ext cx="16986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11851" y="6088173"/>
            <a:ext cx="2795036" cy="584775"/>
          </a:xfrm>
          <a:prstGeom prst="rect">
            <a:avLst/>
          </a:prstGeom>
        </p:spPr>
        <p:txBody>
          <a:bodyPr wrap="square">
            <a:spAutoFit/>
          </a:bodyPr>
          <a:lstStyle/>
          <a:p>
            <a:pPr algn="ctr"/>
            <a:r>
              <a:rPr lang="en-US" sz="1600" dirty="0"/>
              <a:t>PEPO KAMHI </a:t>
            </a:r>
            <a:endParaRPr lang="en-US" sz="1600" dirty="0" smtClean="0"/>
          </a:p>
          <a:p>
            <a:pPr algn="ctr"/>
            <a:r>
              <a:rPr lang="en-US" sz="1600" dirty="0" smtClean="0"/>
              <a:t>AND </a:t>
            </a:r>
            <a:r>
              <a:rPr lang="en-US" sz="1600" dirty="0"/>
              <a:t>HIS FRIEND</a:t>
            </a:r>
            <a:endParaRPr lang="mk-MK" sz="1600" dirty="0"/>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4295793"/>
            <a:ext cx="1611311" cy="181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948264" y="6225344"/>
            <a:ext cx="1678665" cy="369332"/>
          </a:xfrm>
          <a:prstGeom prst="rect">
            <a:avLst/>
          </a:prstGeom>
        </p:spPr>
        <p:txBody>
          <a:bodyPr wrap="none">
            <a:spAutoFit/>
          </a:bodyPr>
          <a:lstStyle/>
          <a:p>
            <a:r>
              <a:rPr lang="en-US" dirty="0"/>
              <a:t>MOIS KAMHI</a:t>
            </a:r>
            <a:endParaRPr lang="mk-MK" dirty="0"/>
          </a:p>
        </p:txBody>
      </p:sp>
    </p:spTree>
    <p:extLst>
      <p:ext uri="{BB962C8B-B14F-4D97-AF65-F5344CB8AC3E}">
        <p14:creationId xmlns:p14="http://schemas.microsoft.com/office/powerpoint/2010/main" val="504871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04664"/>
            <a:ext cx="2116654" cy="30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82355" y="3594062"/>
            <a:ext cx="3384376" cy="923330"/>
          </a:xfrm>
          <a:prstGeom prst="rect">
            <a:avLst/>
          </a:prstGeom>
        </p:spPr>
        <p:txBody>
          <a:bodyPr wrap="square">
            <a:spAutoFit/>
          </a:bodyPr>
          <a:lstStyle/>
          <a:p>
            <a:pPr algn="ctr"/>
            <a:r>
              <a:rPr lang="en-US" dirty="0"/>
              <a:t>VIKTOR MOSE AND HIS GROUP OF GIRLS FROM HASHOMER HATZAIR</a:t>
            </a:r>
            <a:endParaRPr lang="mk-MK"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21" y="404664"/>
            <a:ext cx="2116654" cy="306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33219" y="3491793"/>
            <a:ext cx="2702857" cy="1205937"/>
          </a:xfrm>
          <a:prstGeom prst="rect">
            <a:avLst/>
          </a:prstGeom>
        </p:spPr>
        <p:txBody>
          <a:bodyPr wrap="square">
            <a:spAutoFit/>
          </a:bodyPr>
          <a:lstStyle/>
          <a:p>
            <a:pPr algn="ctr"/>
            <a:r>
              <a:rPr lang="en-US" dirty="0"/>
              <a:t>VIKTOR MESULAM, NISIM ALBA AND BENO RUSO IN THE PARTISANS</a:t>
            </a:r>
            <a:endParaRPr lang="mk-MK"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438" y="4000985"/>
            <a:ext cx="13811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076" y="4000985"/>
            <a:ext cx="13811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91811" y="6045169"/>
            <a:ext cx="1425390" cy="369332"/>
          </a:xfrm>
          <a:prstGeom prst="rect">
            <a:avLst/>
          </a:prstGeom>
        </p:spPr>
        <p:txBody>
          <a:bodyPr wrap="none">
            <a:spAutoFit/>
          </a:bodyPr>
          <a:lstStyle/>
          <a:p>
            <a:r>
              <a:rPr lang="en-US" dirty="0"/>
              <a:t>BENO LEVI</a:t>
            </a:r>
            <a:endParaRPr lang="mk-MK" dirty="0"/>
          </a:p>
        </p:txBody>
      </p:sp>
      <p:sp>
        <p:nvSpPr>
          <p:cNvPr id="5" name="Rectangle 4"/>
          <p:cNvSpPr/>
          <p:nvPr/>
        </p:nvSpPr>
        <p:spPr>
          <a:xfrm>
            <a:off x="4517804" y="6019830"/>
            <a:ext cx="1472391" cy="369332"/>
          </a:xfrm>
          <a:prstGeom prst="rect">
            <a:avLst/>
          </a:prstGeom>
        </p:spPr>
        <p:txBody>
          <a:bodyPr wrap="none">
            <a:spAutoFit/>
          </a:bodyPr>
          <a:lstStyle/>
          <a:p>
            <a:r>
              <a:rPr lang="en-US" dirty="0"/>
              <a:t>MATO LEVI</a:t>
            </a:r>
            <a:endParaRPr lang="mk-MK"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04664"/>
            <a:ext cx="164075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0872" y="415127"/>
            <a:ext cx="1626666" cy="235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461506" y="2828391"/>
            <a:ext cx="2286000" cy="830997"/>
          </a:xfrm>
          <a:prstGeom prst="rect">
            <a:avLst/>
          </a:prstGeom>
        </p:spPr>
        <p:txBody>
          <a:bodyPr wrap="square">
            <a:spAutoFit/>
          </a:bodyPr>
          <a:lstStyle/>
          <a:p>
            <a:pPr algn="ctr"/>
            <a:r>
              <a:rPr lang="it-IT" sz="1600" dirty="0"/>
              <a:t>BENO RUSO'S SISTER-IN-LAW DORA RUSO</a:t>
            </a:r>
            <a:endParaRPr lang="mk-MK" sz="1600" dirty="0"/>
          </a:p>
        </p:txBody>
      </p:sp>
      <p:sp>
        <p:nvSpPr>
          <p:cNvPr id="7" name="Rectangle 6"/>
          <p:cNvSpPr/>
          <p:nvPr/>
        </p:nvSpPr>
        <p:spPr>
          <a:xfrm>
            <a:off x="4376776" y="2848910"/>
            <a:ext cx="2031201" cy="830997"/>
          </a:xfrm>
          <a:prstGeom prst="rect">
            <a:avLst/>
          </a:prstGeom>
        </p:spPr>
        <p:txBody>
          <a:bodyPr wrap="square">
            <a:spAutoFit/>
          </a:bodyPr>
          <a:lstStyle/>
          <a:p>
            <a:pPr algn="ctr"/>
            <a:r>
              <a:rPr lang="en-US" sz="1600" dirty="0"/>
              <a:t>BENO RUSO'S BROTHER ALBERT IN UNIFORM</a:t>
            </a:r>
            <a:endParaRPr lang="mk-MK" sz="1600" dirty="0"/>
          </a:p>
        </p:txBody>
      </p:sp>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517392"/>
            <a:ext cx="1668805" cy="152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264215" y="6091335"/>
            <a:ext cx="2620656" cy="646331"/>
          </a:xfrm>
          <a:prstGeom prst="rect">
            <a:avLst/>
          </a:prstGeom>
        </p:spPr>
        <p:txBody>
          <a:bodyPr wrap="square">
            <a:spAutoFit/>
          </a:bodyPr>
          <a:lstStyle/>
          <a:p>
            <a:pPr algn="ctr"/>
            <a:r>
              <a:rPr lang="en-US" dirty="0"/>
              <a:t>PEPO HASON'S HOUSE IN BITOLA</a:t>
            </a:r>
            <a:endParaRPr lang="mk-MK" dirty="0"/>
          </a:p>
        </p:txBody>
      </p:sp>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977" y="4656054"/>
            <a:ext cx="1687340" cy="148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0815" y="6144797"/>
            <a:ext cx="3081025" cy="738664"/>
          </a:xfrm>
          <a:prstGeom prst="rect">
            <a:avLst/>
          </a:prstGeom>
        </p:spPr>
        <p:txBody>
          <a:bodyPr wrap="square">
            <a:spAutoFit/>
          </a:bodyPr>
          <a:lstStyle/>
          <a:p>
            <a:pPr algn="ctr"/>
            <a:r>
              <a:rPr lang="en-US" sz="1400" dirty="0"/>
              <a:t>A JEWISH HOUSE IN BITOLA THAT WAS USED FOR PARTISAN ACTIVITIES DURING THE WAR</a:t>
            </a:r>
            <a:endParaRPr lang="mk-MK" sz="1400" dirty="0"/>
          </a:p>
        </p:txBody>
      </p:sp>
    </p:spTree>
    <p:extLst>
      <p:ext uri="{BB962C8B-B14F-4D97-AF65-F5344CB8AC3E}">
        <p14:creationId xmlns:p14="http://schemas.microsoft.com/office/powerpoint/2010/main" val="7751132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6672"/>
            <a:ext cx="5439258" cy="5262979"/>
          </a:xfrm>
          <a:prstGeom prst="rect">
            <a:avLst/>
          </a:prstGeom>
        </p:spPr>
        <p:txBody>
          <a:bodyPr wrap="square">
            <a:spAutoFit/>
          </a:bodyPr>
          <a:lstStyle/>
          <a:p>
            <a:r>
              <a:rPr lang="en-US" sz="2800" dirty="0" err="1" smtClean="0"/>
              <a:t>Beno</a:t>
            </a:r>
            <a:r>
              <a:rPr lang="en-US" sz="2800" dirty="0" smtClean="0"/>
              <a:t> and </a:t>
            </a:r>
            <a:r>
              <a:rPr lang="en-US" sz="2800" dirty="0" err="1" smtClean="0"/>
              <a:t>Roza</a:t>
            </a:r>
            <a:r>
              <a:rPr lang="en-US" sz="2800" dirty="0" smtClean="0"/>
              <a:t> fell in love in the 1930s and were married in 1946. In between, the vast majority of Macedonia's Jews-more than 7,400-were deported to Treblinka. </a:t>
            </a:r>
            <a:r>
              <a:rPr lang="en-US" sz="2800" dirty="0" err="1" smtClean="0"/>
              <a:t>Noone</a:t>
            </a:r>
            <a:r>
              <a:rPr lang="en-US" sz="2800" dirty="0" smtClean="0"/>
              <a:t> </a:t>
            </a:r>
            <a:r>
              <a:rPr lang="en-US" sz="2800" dirty="0" smtClean="0"/>
              <a:t>returned alive. </a:t>
            </a:r>
            <a:r>
              <a:rPr lang="en-US" sz="2800" dirty="0" err="1" smtClean="0"/>
              <a:t>Beno</a:t>
            </a:r>
            <a:r>
              <a:rPr lang="en-US" sz="2800" dirty="0" smtClean="0"/>
              <a:t> and </a:t>
            </a:r>
            <a:r>
              <a:rPr lang="en-US" sz="2800" dirty="0" err="1" smtClean="0"/>
              <a:t>Roza</a:t>
            </a:r>
            <a:r>
              <a:rPr lang="en-US" sz="2800" dirty="0" smtClean="0"/>
              <a:t>, and several of their teenage friends, joined the partisans, grabbed rifles and fought back. When the war ended in 1945, </a:t>
            </a:r>
            <a:r>
              <a:rPr lang="en-US" sz="2800" dirty="0" err="1" smtClean="0"/>
              <a:t>Beno</a:t>
            </a:r>
            <a:r>
              <a:rPr lang="en-US" sz="2800" dirty="0" smtClean="0"/>
              <a:t> was 24-years-old. He </a:t>
            </a:r>
            <a:r>
              <a:rPr lang="en-US" sz="2800" dirty="0" smtClean="0"/>
              <a:t>was </a:t>
            </a:r>
            <a:r>
              <a:rPr lang="en-US" sz="2800" dirty="0" smtClean="0"/>
              <a:t>a general.</a:t>
            </a:r>
            <a:endParaRPr lang="mk-MK"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836" y="620688"/>
            <a:ext cx="265380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863" y="4581127"/>
            <a:ext cx="2931748" cy="199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811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2451" y="620688"/>
            <a:ext cx="7398568" cy="2677656"/>
          </a:xfrm>
          <a:prstGeom prst="rect">
            <a:avLst/>
          </a:prstGeom>
        </p:spPr>
        <p:txBody>
          <a:bodyPr wrap="square">
            <a:spAutoFit/>
          </a:bodyPr>
          <a:lstStyle/>
          <a:p>
            <a:r>
              <a:rPr lang="en-US" sz="2800" dirty="0" smtClean="0"/>
              <a:t>This story takes us all the way to 2011-through the death of Tito, the break-up of Yugoslavia, and the opening of the largest Holocaust Museum in southern Europe. That makes this a great </a:t>
            </a:r>
            <a:r>
              <a:rPr lang="en-US" sz="2800" dirty="0" smtClean="0"/>
              <a:t>film of </a:t>
            </a:r>
            <a:r>
              <a:rPr lang="en-US" sz="2800" dirty="0" smtClean="0"/>
              <a:t>Holocaust and contemporary history</a:t>
            </a:r>
            <a:endParaRPr lang="mk-MK"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64194">
            <a:off x="938775" y="3743370"/>
            <a:ext cx="1629427" cy="235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4787">
            <a:off x="2221728" y="4001465"/>
            <a:ext cx="2221895" cy="2072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9626">
            <a:off x="3822882" y="3823816"/>
            <a:ext cx="172086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79145">
            <a:off x="5019817" y="4123914"/>
            <a:ext cx="2016224" cy="2230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10860">
            <a:off x="6408991" y="3764813"/>
            <a:ext cx="1872664" cy="243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002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40"/>
            <a:ext cx="5382344" cy="3984833"/>
          </a:xfrm>
          <a:prstGeom prst="rect">
            <a:avLst/>
          </a:prstGeom>
        </p:spPr>
        <p:txBody>
          <a:bodyPr wrap="square">
            <a:spAutoFit/>
          </a:bodyPr>
          <a:lstStyle/>
          <a:p>
            <a:endParaRPr lang="en-US" dirty="0" smtClean="0"/>
          </a:p>
          <a:p>
            <a:r>
              <a:rPr lang="en-US" dirty="0" err="1" smtClean="0"/>
              <a:t>Beno</a:t>
            </a:r>
            <a:r>
              <a:rPr lang="en-US" dirty="0" smtClean="0"/>
              <a:t> </a:t>
            </a:r>
            <a:r>
              <a:rPr lang="en-US" dirty="0" err="1" smtClean="0"/>
              <a:t>Ruso</a:t>
            </a:r>
            <a:r>
              <a:rPr lang="en-US" dirty="0" smtClean="0"/>
              <a:t> lives in a large apartment in a tree-lined section of Skopje. This apartment was built for him by the Yugoslav National Army in the 1970’s.  Once his children grew up it was too big for him and his wife, </a:t>
            </a:r>
            <a:r>
              <a:rPr lang="en-US" dirty="0" err="1" smtClean="0"/>
              <a:t>Roza</a:t>
            </a:r>
            <a:r>
              <a:rPr lang="en-US" dirty="0" smtClean="0"/>
              <a:t>, so they divided it in two. Now, his daughter lives next door with her husband and children. Despite the separate entrances it is obvious that he is very close to his family next door. During our interview, his granddaughters were coming in and out looking for milk, lunch and their grandfather’s attention. The stray dog that the granddaughters have taken in also finds refugee and attention in </a:t>
            </a:r>
            <a:r>
              <a:rPr lang="en-US" dirty="0" err="1" smtClean="0"/>
              <a:t>Beno’s</a:t>
            </a:r>
            <a:r>
              <a:rPr lang="en-US" dirty="0" smtClean="0"/>
              <a:t> side of the house.</a:t>
            </a:r>
            <a:endParaRPr lang="mk-MK" dirty="0"/>
          </a:p>
        </p:txBody>
      </p:sp>
      <p:sp>
        <p:nvSpPr>
          <p:cNvPr id="3" name="Rectangle 2"/>
          <p:cNvSpPr/>
          <p:nvPr/>
        </p:nvSpPr>
        <p:spPr>
          <a:xfrm>
            <a:off x="899592" y="4231815"/>
            <a:ext cx="7614592" cy="2308324"/>
          </a:xfrm>
          <a:prstGeom prst="rect">
            <a:avLst/>
          </a:prstGeom>
        </p:spPr>
        <p:txBody>
          <a:bodyPr wrap="square">
            <a:spAutoFit/>
          </a:bodyPr>
          <a:lstStyle/>
          <a:p>
            <a:r>
              <a:rPr lang="en-US" dirty="0" smtClean="0"/>
              <a:t>His</a:t>
            </a:r>
            <a:r>
              <a:rPr lang="en-US" dirty="0" smtClean="0"/>
              <a:t> </a:t>
            </a:r>
            <a:r>
              <a:rPr lang="en-US" dirty="0" smtClean="0"/>
              <a:t>paternal grandfather, Benjamin </a:t>
            </a:r>
            <a:r>
              <a:rPr lang="en-US" dirty="0" err="1" smtClean="0"/>
              <a:t>Ruso</a:t>
            </a:r>
            <a:r>
              <a:rPr lang="en-US" dirty="0" smtClean="0"/>
              <a:t>, came from the Crimea, Russia. I ask myself why the last name ‘</a:t>
            </a:r>
            <a:r>
              <a:rPr lang="en-US" dirty="0" err="1" smtClean="0"/>
              <a:t>Ruso</a:t>
            </a:r>
            <a:r>
              <a:rPr lang="en-US" dirty="0" smtClean="0"/>
              <a:t>’ we are not ancestors of [related to] Jean Jacques Rousseau, he is from the  West. Where are they [the ancestors] from? From Russia, </a:t>
            </a:r>
            <a:r>
              <a:rPr lang="en-US" dirty="0" err="1" smtClean="0"/>
              <a:t>Ruso</a:t>
            </a:r>
            <a:r>
              <a:rPr lang="en-US" dirty="0" smtClean="0"/>
              <a:t>. There were some people in Bitola who came from Russia and they had that nickname. Not a lot but some and they kept that name. [The nicknames became official family names.] There were two or three other families in Bitola named </a:t>
            </a:r>
            <a:r>
              <a:rPr lang="en-US" dirty="0" err="1" smtClean="0"/>
              <a:t>Ruso</a:t>
            </a:r>
            <a:r>
              <a:rPr lang="en-US" dirty="0" smtClean="0"/>
              <a:t> that we were not related to.</a:t>
            </a:r>
            <a:endParaRPr lang="mk-MK" dirty="0"/>
          </a:p>
        </p:txBody>
      </p:sp>
      <p:pic>
        <p:nvPicPr>
          <p:cNvPr id="9218" name="Picture 2"/>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940152" y="724329"/>
            <a:ext cx="2430016" cy="306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05677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5400600" cy="3816424"/>
          </a:xfrm>
          <a:prstGeom prst="rect">
            <a:avLst/>
          </a:prstGeom>
        </p:spPr>
        <p:txBody>
          <a:bodyPr wrap="square">
            <a:spAutoFit/>
          </a:bodyPr>
          <a:lstStyle/>
          <a:p>
            <a:r>
              <a:rPr lang="en-US" dirty="0" err="1" smtClean="0"/>
              <a:t>Mordehaj</a:t>
            </a:r>
            <a:r>
              <a:rPr lang="en-US" dirty="0" smtClean="0"/>
              <a:t> used to come to our house and we went to his. He had his own big shop in the Jewish quarter. He was a mechanic, that is the what villagers called a brewery owner. But they didn’t brew beer, there was no beer then, rather wine. He sold wine. He didn’t make wine he bought it and sold it retail. He didn’t have anything in his place other than alcohol wine and roasted chickpeas for snacks. A person ordered a shot of </a:t>
            </a:r>
            <a:r>
              <a:rPr lang="en-US" dirty="0"/>
              <a:t>alcohol </a:t>
            </a:r>
            <a:r>
              <a:rPr lang="en-US" dirty="0" smtClean="0"/>
              <a:t>and in order to prevent the brandy from going to his head too quickly he was given a plate of chickpeas to snack on. </a:t>
            </a:r>
            <a:r>
              <a:rPr lang="en-US" dirty="0" err="1" smtClean="0"/>
              <a:t>Mordehaj</a:t>
            </a:r>
            <a:r>
              <a:rPr lang="en-US" dirty="0" smtClean="0"/>
              <a:t> had a big house and a big family.</a:t>
            </a:r>
            <a:endParaRPr lang="mk-MK" dirty="0"/>
          </a:p>
        </p:txBody>
      </p:sp>
      <p:sp>
        <p:nvSpPr>
          <p:cNvPr id="3" name="Rectangle 2"/>
          <p:cNvSpPr/>
          <p:nvPr/>
        </p:nvSpPr>
        <p:spPr>
          <a:xfrm>
            <a:off x="3419872" y="3573016"/>
            <a:ext cx="5598368" cy="3139321"/>
          </a:xfrm>
          <a:prstGeom prst="rect">
            <a:avLst/>
          </a:prstGeom>
        </p:spPr>
        <p:txBody>
          <a:bodyPr wrap="square">
            <a:spAutoFit/>
          </a:bodyPr>
          <a:lstStyle/>
          <a:p>
            <a:r>
              <a:rPr lang="en-US" dirty="0" smtClean="0"/>
              <a:t>His</a:t>
            </a:r>
            <a:r>
              <a:rPr lang="en-US" dirty="0" smtClean="0"/>
              <a:t> </a:t>
            </a:r>
            <a:r>
              <a:rPr lang="en-US" dirty="0" smtClean="0"/>
              <a:t>grandfather was wealthy. He sold leather and coal. Although he was illiterate he was a very capable trader. While he was alive he had a lot of property, including a farm he bought from a Turk. How he got it I don’t know. He was a wholesale coal peddler. At that time this was an item which one could not live without. How could one cook without it? There were braziers which ran on coal. Coal was used all the time except during the winter for the wood burning stoves. All the cooking during the summer was done on coal.</a:t>
            </a:r>
            <a:endParaRPr lang="mk-M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620688"/>
            <a:ext cx="250418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75" y="4005064"/>
            <a:ext cx="212093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68458" y="3062038"/>
            <a:ext cx="3185167" cy="369332"/>
          </a:xfrm>
          <a:prstGeom prst="rect">
            <a:avLst/>
          </a:prstGeom>
        </p:spPr>
        <p:txBody>
          <a:bodyPr wrap="none">
            <a:spAutoFit/>
          </a:bodyPr>
          <a:lstStyle/>
          <a:p>
            <a:r>
              <a:rPr lang="en-US" dirty="0"/>
              <a:t>BENO RUSO AND FRIENDS</a:t>
            </a:r>
            <a:endParaRPr lang="mk-MK" dirty="0"/>
          </a:p>
        </p:txBody>
      </p:sp>
      <p:sp>
        <p:nvSpPr>
          <p:cNvPr id="5" name="Rectangle 4"/>
          <p:cNvSpPr/>
          <p:nvPr/>
        </p:nvSpPr>
        <p:spPr>
          <a:xfrm>
            <a:off x="339107" y="5939123"/>
            <a:ext cx="2960471" cy="784830"/>
          </a:xfrm>
          <a:prstGeom prst="rect">
            <a:avLst/>
          </a:prstGeom>
        </p:spPr>
        <p:txBody>
          <a:bodyPr wrap="square">
            <a:spAutoFit/>
          </a:bodyPr>
          <a:lstStyle/>
          <a:p>
            <a:pPr algn="ctr"/>
            <a:r>
              <a:rPr lang="en-US" sz="1500" dirty="0"/>
              <a:t>BENO RUSO AS A PALLBEARER AT MARSHAL BROZ TITO'S FUNERAL</a:t>
            </a:r>
            <a:endParaRPr lang="mk-MK" sz="1500" dirty="0"/>
          </a:p>
        </p:txBody>
      </p:sp>
    </p:spTree>
    <p:extLst>
      <p:ext uri="{BB962C8B-B14F-4D97-AF65-F5344CB8AC3E}">
        <p14:creationId xmlns:p14="http://schemas.microsoft.com/office/powerpoint/2010/main" val="21480107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8064896" cy="3416320"/>
          </a:xfrm>
          <a:prstGeom prst="rect">
            <a:avLst/>
          </a:prstGeom>
        </p:spPr>
        <p:txBody>
          <a:bodyPr wrap="square">
            <a:spAutoFit/>
          </a:bodyPr>
          <a:lstStyle/>
          <a:p>
            <a:r>
              <a:rPr lang="en-US" dirty="0" smtClean="0"/>
              <a:t>In his office he had a table where he kept sticks. He had one stick for each person he did business with. On each stick he would make a tally, a record, with a knife.</a:t>
            </a:r>
          </a:p>
          <a:p>
            <a:endParaRPr lang="en-US" dirty="0" smtClean="0"/>
          </a:p>
          <a:p>
            <a:r>
              <a:rPr lang="en-US" dirty="0" smtClean="0"/>
              <a:t>He knew Ladino, perfect Turkish and Serbian.</a:t>
            </a:r>
          </a:p>
          <a:p>
            <a:endParaRPr lang="en-US" dirty="0" smtClean="0"/>
          </a:p>
          <a:p>
            <a:r>
              <a:rPr lang="en-US" dirty="0" smtClean="0"/>
              <a:t>He built a house with a big yard, stables, cows, horses. My whole family: father, mother and us children, lived with our grandfather in this house that he had built. My grandfather was very hardworking businessman. He was a good head of the household. However, after </a:t>
            </a:r>
            <a:r>
              <a:rPr lang="en-US" dirty="0" smtClean="0"/>
              <a:t>his</a:t>
            </a:r>
            <a:r>
              <a:rPr lang="en-US" dirty="0" smtClean="0"/>
              <a:t> </a:t>
            </a:r>
            <a:r>
              <a:rPr lang="en-US" dirty="0" smtClean="0"/>
              <a:t>grandfather’s death and the wars—World War I, Balkan Wars see First Balkan War </a:t>
            </a:r>
            <a:r>
              <a:rPr lang="en-US" dirty="0" smtClean="0"/>
              <a:t>and</a:t>
            </a:r>
            <a:r>
              <a:rPr lang="en-US" dirty="0" smtClean="0"/>
              <a:t> </a:t>
            </a:r>
            <a:r>
              <a:rPr lang="en-US" dirty="0" smtClean="0"/>
              <a:t>Second Balkan War, everything changed in our family</a:t>
            </a:r>
            <a:endParaRPr lang="mk-MK"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961616"/>
            <a:ext cx="1656184" cy="208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7" y="3993097"/>
            <a:ext cx="2007756" cy="205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7128" y="6232030"/>
            <a:ext cx="3185167" cy="369332"/>
          </a:xfrm>
          <a:prstGeom prst="rect">
            <a:avLst/>
          </a:prstGeom>
        </p:spPr>
        <p:txBody>
          <a:bodyPr wrap="none">
            <a:spAutoFit/>
          </a:bodyPr>
          <a:lstStyle/>
          <a:p>
            <a:r>
              <a:rPr lang="en-US" dirty="0" smtClean="0"/>
              <a:t>BENO RUSO AND FRIENDS</a:t>
            </a:r>
            <a:endParaRPr lang="mk-MK" dirty="0"/>
          </a:p>
        </p:txBody>
      </p:sp>
      <p:sp>
        <p:nvSpPr>
          <p:cNvPr id="4" name="Rectangle 3"/>
          <p:cNvSpPr/>
          <p:nvPr/>
        </p:nvSpPr>
        <p:spPr>
          <a:xfrm>
            <a:off x="6519205" y="6047364"/>
            <a:ext cx="2484784" cy="738664"/>
          </a:xfrm>
          <a:prstGeom prst="rect">
            <a:avLst/>
          </a:prstGeom>
        </p:spPr>
        <p:txBody>
          <a:bodyPr wrap="square">
            <a:spAutoFit/>
          </a:bodyPr>
          <a:lstStyle/>
          <a:p>
            <a:r>
              <a:rPr lang="en-US" sz="1400" dirty="0" smtClean="0"/>
              <a:t>PEPO HASON, BENO RUSO AND VIKTOR PARDO ON THE SREMSKI FRONT</a:t>
            </a:r>
            <a:endParaRPr lang="mk-MK" sz="1400" dirty="0"/>
          </a:p>
        </p:txBody>
      </p:sp>
      <p:sp>
        <p:nvSpPr>
          <p:cNvPr id="5" name="Rectangle 4"/>
          <p:cNvSpPr/>
          <p:nvPr/>
        </p:nvSpPr>
        <p:spPr>
          <a:xfrm>
            <a:off x="3652908" y="6186463"/>
            <a:ext cx="2866297" cy="523220"/>
          </a:xfrm>
          <a:prstGeom prst="rect">
            <a:avLst/>
          </a:prstGeom>
        </p:spPr>
        <p:txBody>
          <a:bodyPr wrap="square">
            <a:spAutoFit/>
          </a:bodyPr>
          <a:lstStyle/>
          <a:p>
            <a:r>
              <a:rPr lang="en-US" sz="1400" dirty="0"/>
              <a:t>NIKO PARDO AND OTHERS FROM HASHOMER HATZAIR</a:t>
            </a:r>
            <a:endParaRPr lang="mk-MK" sz="14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67" y="4210604"/>
            <a:ext cx="2528687" cy="19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0202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8676"/>
            <a:ext cx="1995684" cy="289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45786" y="3269315"/>
            <a:ext cx="2736304" cy="754331"/>
          </a:xfrm>
          <a:prstGeom prst="rect">
            <a:avLst/>
          </a:prstGeom>
        </p:spPr>
        <p:txBody>
          <a:bodyPr wrap="square">
            <a:spAutoFit/>
          </a:bodyPr>
          <a:lstStyle/>
          <a:p>
            <a:r>
              <a:rPr lang="en-US" sz="1400" dirty="0"/>
              <a:t>BENO RUSO'S WIFE'S BROTHER MOIS AND HIS FRIENDS IN ISRAEL</a:t>
            </a:r>
            <a:endParaRPr lang="mk-MK"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65" y="168676"/>
            <a:ext cx="2019898" cy="292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588484" y="3268955"/>
            <a:ext cx="2664296" cy="754333"/>
          </a:xfrm>
          <a:prstGeom prst="rect">
            <a:avLst/>
          </a:prstGeom>
        </p:spPr>
        <p:txBody>
          <a:bodyPr wrap="square">
            <a:spAutoFit/>
          </a:bodyPr>
          <a:lstStyle/>
          <a:p>
            <a:pPr algn="r"/>
            <a:r>
              <a:rPr lang="en-US" sz="1400" dirty="0" smtClean="0"/>
              <a:t>BENO </a:t>
            </a:r>
            <a:r>
              <a:rPr lang="en-US" sz="1400" dirty="0"/>
              <a:t>RUSO'S </a:t>
            </a:r>
            <a:r>
              <a:rPr lang="en-US" sz="1400" dirty="0" smtClean="0"/>
              <a:t>WIFE'S BROTHER, PEPO KAMHI AND AVRAM SADIKARIO</a:t>
            </a:r>
            <a:endParaRPr lang="mk-MK" sz="1400" dirty="0"/>
          </a:p>
        </p:txBody>
      </p:sp>
      <p:sp>
        <p:nvSpPr>
          <p:cNvPr id="4" name="Rectangle 3"/>
          <p:cNvSpPr/>
          <p:nvPr/>
        </p:nvSpPr>
        <p:spPr>
          <a:xfrm>
            <a:off x="755576" y="4396769"/>
            <a:ext cx="7645277" cy="2031325"/>
          </a:xfrm>
          <a:prstGeom prst="rect">
            <a:avLst/>
          </a:prstGeom>
        </p:spPr>
        <p:txBody>
          <a:bodyPr wrap="square">
            <a:spAutoFit/>
          </a:bodyPr>
          <a:lstStyle/>
          <a:p>
            <a:r>
              <a:rPr lang="en-US" dirty="0"/>
              <a:t>My grandfather had a white beard down to his belly. He didn’t dress in modern dress. He wore a long sleeved robe called a ‚</a:t>
            </a:r>
            <a:r>
              <a:rPr lang="en-US" dirty="0" err="1"/>
              <a:t>saju</a:t>
            </a:r>
            <a:r>
              <a:rPr lang="en-US" dirty="0"/>
              <a:t>‘. He was a corpulent man; he was well developed. He had a round face, white hair, a long beard, impressive looking. The ‚</a:t>
            </a:r>
            <a:r>
              <a:rPr lang="en-US" dirty="0" err="1"/>
              <a:t>saju</a:t>
            </a:r>
            <a:r>
              <a:rPr lang="en-US" dirty="0"/>
              <a:t>‘ had large pockets on both sides cut on an angle from under the armpit to the hip. It was  like a bag. When he came for lunch or at night it was always interesting to see all the things that he took out of his pockets.</a:t>
            </a:r>
            <a:endParaRPr lang="mk-MK"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107" y="375213"/>
            <a:ext cx="2346746" cy="251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52780" y="3033731"/>
            <a:ext cx="3822639" cy="1077218"/>
          </a:xfrm>
          <a:prstGeom prst="rect">
            <a:avLst/>
          </a:prstGeom>
        </p:spPr>
        <p:txBody>
          <a:bodyPr wrap="square">
            <a:spAutoFit/>
          </a:bodyPr>
          <a:lstStyle/>
          <a:p>
            <a:pPr algn="ctr"/>
            <a:r>
              <a:rPr lang="en-US" sz="1600" dirty="0"/>
              <a:t>BENO RUSO'S BROTHERS-IN-LAW, MOIS AND PEPO KAMHI, AND FRIENDS FROM HASHOMER HATZAIR</a:t>
            </a:r>
            <a:endParaRPr lang="mk-MK" sz="1600" dirty="0"/>
          </a:p>
        </p:txBody>
      </p:sp>
    </p:spTree>
    <p:extLst>
      <p:ext uri="{BB962C8B-B14F-4D97-AF65-F5344CB8AC3E}">
        <p14:creationId xmlns:p14="http://schemas.microsoft.com/office/powerpoint/2010/main" val="2661249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556" y="260648"/>
            <a:ext cx="7992888" cy="3477875"/>
          </a:xfrm>
          <a:prstGeom prst="rect">
            <a:avLst/>
          </a:prstGeom>
        </p:spPr>
        <p:txBody>
          <a:bodyPr wrap="square">
            <a:spAutoFit/>
          </a:bodyPr>
          <a:lstStyle/>
          <a:p>
            <a:pPr algn="ctr"/>
            <a:r>
              <a:rPr lang="en-US" sz="2000" dirty="0" err="1"/>
              <a:t>Roza</a:t>
            </a:r>
            <a:r>
              <a:rPr lang="en-US" sz="2000" dirty="0"/>
              <a:t> </a:t>
            </a:r>
            <a:r>
              <a:rPr lang="en-US" sz="2000" dirty="0" err="1"/>
              <a:t>Kamhi</a:t>
            </a:r>
            <a:r>
              <a:rPr lang="en-US" sz="2000" dirty="0"/>
              <a:t>, 82, lives in a big apartment in Skopje which she shares with her husband and her daughter's family. Around her apartment are a wealth of souvenirs and art from a long life. Amongst these items is a shelf with pictures of her living family members: her husband, daughters, and grandchildren. On the other shelf are pictures of the dead: her son, her grandchild who died of heart problems at a young age and a signed photo of Marshal Broz </a:t>
            </a:r>
            <a:r>
              <a:rPr lang="en-US" sz="2000" dirty="0" smtClean="0"/>
              <a:t>Tito in </a:t>
            </a:r>
            <a:r>
              <a:rPr lang="en-US" sz="2000" dirty="0"/>
              <a:t>full military uniform. </a:t>
            </a:r>
            <a:r>
              <a:rPr lang="en-US" sz="2000" dirty="0" err="1"/>
              <a:t>Roza's</a:t>
            </a:r>
            <a:r>
              <a:rPr lang="en-US" sz="2000" dirty="0"/>
              <a:t> husband, </a:t>
            </a:r>
            <a:r>
              <a:rPr lang="en-US" sz="2000" dirty="0" err="1"/>
              <a:t>Beno</a:t>
            </a:r>
            <a:r>
              <a:rPr lang="en-US" sz="2000" dirty="0"/>
              <a:t> </a:t>
            </a:r>
            <a:r>
              <a:rPr lang="en-US" sz="2000" dirty="0" err="1"/>
              <a:t>Ruso</a:t>
            </a:r>
            <a:r>
              <a:rPr lang="en-US" sz="2000" dirty="0"/>
              <a:t>, a retired general, served under the former Yugoslav leader, who remains a respected presence in their lives. Shortly after learning that her son died in a climbing accident in 1988 </a:t>
            </a:r>
            <a:r>
              <a:rPr lang="en-US" sz="2000" dirty="0" err="1"/>
              <a:t>Roza</a:t>
            </a:r>
            <a:r>
              <a:rPr lang="en-US" sz="2000" dirty="0"/>
              <a:t> became severely visually impaired</a:t>
            </a:r>
            <a:endParaRPr lang="mk-MK"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593" y="3905037"/>
            <a:ext cx="2088232" cy="248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719" y="4005063"/>
            <a:ext cx="2068516" cy="228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74066" y="6307071"/>
            <a:ext cx="3747821" cy="338554"/>
          </a:xfrm>
          <a:prstGeom prst="rect">
            <a:avLst/>
          </a:prstGeom>
        </p:spPr>
        <p:txBody>
          <a:bodyPr wrap="none">
            <a:spAutoFit/>
          </a:bodyPr>
          <a:lstStyle/>
          <a:p>
            <a:r>
              <a:rPr lang="en-US" sz="1600" dirty="0"/>
              <a:t>ROZA KAMHI'S WEDDING PICTURE</a:t>
            </a:r>
            <a:endParaRPr lang="mk-MK" sz="16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772640"/>
            <a:ext cx="2016224" cy="210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31840" y="5999294"/>
            <a:ext cx="2448272" cy="646331"/>
          </a:xfrm>
          <a:prstGeom prst="rect">
            <a:avLst/>
          </a:prstGeom>
        </p:spPr>
        <p:txBody>
          <a:bodyPr wrap="square">
            <a:spAutoFit/>
          </a:bodyPr>
          <a:lstStyle/>
          <a:p>
            <a:pPr algn="ctr"/>
            <a:r>
              <a:rPr lang="pl-PL" dirty="0"/>
              <a:t>ROZA KAMHI AND FANA MAJKAL</a:t>
            </a:r>
            <a:endParaRPr lang="mk-MK" dirty="0"/>
          </a:p>
        </p:txBody>
      </p:sp>
    </p:spTree>
    <p:extLst>
      <p:ext uri="{BB962C8B-B14F-4D97-AF65-F5344CB8AC3E}">
        <p14:creationId xmlns:p14="http://schemas.microsoft.com/office/powerpoint/2010/main" val="519079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4269"/>
            <a:ext cx="4878288" cy="4247317"/>
          </a:xfrm>
          <a:prstGeom prst="rect">
            <a:avLst/>
          </a:prstGeom>
        </p:spPr>
        <p:txBody>
          <a:bodyPr wrap="square">
            <a:spAutoFit/>
          </a:bodyPr>
          <a:lstStyle/>
          <a:p>
            <a:pPr algn="ctr"/>
            <a:r>
              <a:rPr lang="en-US" dirty="0"/>
              <a:t>In 1903 my father, </a:t>
            </a:r>
            <a:r>
              <a:rPr lang="en-US" dirty="0" err="1"/>
              <a:t>Mentesh</a:t>
            </a:r>
            <a:r>
              <a:rPr lang="en-US" dirty="0"/>
              <a:t> </a:t>
            </a:r>
            <a:r>
              <a:rPr lang="en-US" dirty="0" err="1"/>
              <a:t>Kamhi</a:t>
            </a:r>
            <a:r>
              <a:rPr lang="en-US" dirty="0"/>
              <a:t>, participated in the progressive </a:t>
            </a:r>
            <a:r>
              <a:rPr lang="en-US" dirty="0" err="1"/>
              <a:t>Ilinden</a:t>
            </a:r>
            <a:r>
              <a:rPr lang="en-US" dirty="0"/>
              <a:t> Uprising  </a:t>
            </a:r>
            <a:r>
              <a:rPr lang="en-US" dirty="0" smtClean="0"/>
              <a:t>with </a:t>
            </a:r>
            <a:r>
              <a:rPr lang="en-US" dirty="0"/>
              <a:t>his brother, Rafael [</a:t>
            </a:r>
            <a:r>
              <a:rPr lang="en-US" dirty="0" err="1"/>
              <a:t>Mose</a:t>
            </a:r>
            <a:r>
              <a:rPr lang="en-US" dirty="0"/>
              <a:t> </a:t>
            </a:r>
            <a:r>
              <a:rPr lang="en-US" dirty="0" err="1"/>
              <a:t>Kamhi</a:t>
            </a:r>
            <a:r>
              <a:rPr lang="en-US" dirty="0"/>
              <a:t>] </a:t>
            </a:r>
            <a:r>
              <a:rPr lang="en-US" dirty="0" smtClean="0"/>
              <a:t>. He </a:t>
            </a:r>
            <a:r>
              <a:rPr lang="en-US" dirty="0"/>
              <a:t>helped his brother, who was one of the instigators of the uprising for the liberation of Macedonia from the Turks. My father was wounded in the upper leg by a knife, but the wound healed. This is a story I heard about my father. Participation in this revolution was not all that important among Jews. It was not as significant, or massive a movement, as our involvement in the people's liberation battle during World War II. [see Jewish participation in the National People's Army]</a:t>
            </a:r>
            <a:endParaRPr lang="mk-MK" dirty="0"/>
          </a:p>
        </p:txBody>
      </p:sp>
      <p:sp>
        <p:nvSpPr>
          <p:cNvPr id="3" name="Rectangle 2"/>
          <p:cNvSpPr/>
          <p:nvPr/>
        </p:nvSpPr>
        <p:spPr>
          <a:xfrm>
            <a:off x="4813588" y="50207"/>
            <a:ext cx="4139952" cy="4247317"/>
          </a:xfrm>
          <a:prstGeom prst="rect">
            <a:avLst/>
          </a:prstGeom>
        </p:spPr>
        <p:txBody>
          <a:bodyPr wrap="square">
            <a:spAutoFit/>
          </a:bodyPr>
          <a:lstStyle/>
          <a:p>
            <a:pPr algn="ctr"/>
            <a:r>
              <a:rPr lang="en-US" dirty="0"/>
              <a:t>My father was a wheat trader and was considered rich, since he had two shops and owned a house. But slowly, slowly the income from trading dried up and in the end we lived off the rents. This was not L-</a:t>
            </a:r>
            <a:r>
              <a:rPr lang="en-US" dirty="0" err="1"/>
              <a:t>rd</a:t>
            </a:r>
            <a:r>
              <a:rPr lang="en-US" dirty="0"/>
              <a:t> knows what. The economic situation declined for all the Jews in Bitola at that time. My dad knew Turkish because he came into contact with traders and people from villages. As a trader, my father had contact with peasants, but he didn't socialize with non-Jews. My mother didn't know Macedonian, so it would have been hard for them to socialize</a:t>
            </a:r>
            <a:endParaRPr lang="mk-MK"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448" y="4273485"/>
            <a:ext cx="2088232" cy="193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0" y="6211669"/>
            <a:ext cx="4572000" cy="646331"/>
          </a:xfrm>
          <a:prstGeom prst="rect">
            <a:avLst/>
          </a:prstGeom>
        </p:spPr>
        <p:txBody>
          <a:bodyPr>
            <a:spAutoFit/>
          </a:bodyPr>
          <a:lstStyle/>
          <a:p>
            <a:pPr algn="ctr"/>
            <a:r>
              <a:rPr lang="en-US" dirty="0"/>
              <a:t>ROZA KAMHI WITH FRIENDS FROM THE PARTY</a:t>
            </a:r>
            <a:endParaRPr lang="mk-MK"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395580"/>
            <a:ext cx="207910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46648" y="4734341"/>
            <a:ext cx="2448272" cy="1477328"/>
          </a:xfrm>
          <a:prstGeom prst="rect">
            <a:avLst/>
          </a:prstGeom>
        </p:spPr>
        <p:txBody>
          <a:bodyPr wrap="square">
            <a:spAutoFit/>
          </a:bodyPr>
          <a:lstStyle/>
          <a:p>
            <a:pPr algn="ctr"/>
            <a:r>
              <a:rPr lang="en-US" dirty="0"/>
              <a:t>ROZA KAMHI WITH COLLEAGUES FROM THE MINISTRY OF FINANCE</a:t>
            </a:r>
            <a:endParaRPr lang="mk-MK" dirty="0"/>
          </a:p>
        </p:txBody>
      </p:sp>
    </p:spTree>
    <p:extLst>
      <p:ext uri="{BB962C8B-B14F-4D97-AF65-F5344CB8AC3E}">
        <p14:creationId xmlns:p14="http://schemas.microsoft.com/office/powerpoint/2010/main" val="2105991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136</TotalTime>
  <Words>1680</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Elemental</vt:lpstr>
      <vt:lpstr>BENO RUSO AND ROZA KAMHI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BENO RUSO AND ROZA KAMHI</dc:title>
  <dc:creator>User</dc:creator>
  <cp:lastModifiedBy>Kire</cp:lastModifiedBy>
  <cp:revision>19</cp:revision>
  <dcterms:created xsi:type="dcterms:W3CDTF">2015-03-27T17:30:08Z</dcterms:created>
  <dcterms:modified xsi:type="dcterms:W3CDTF">2015-04-21T20:29:51Z</dcterms:modified>
</cp:coreProperties>
</file>