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</p:sldIdLst>
  <p:sldSz cx="10080625" cy="7559675"/>
  <p:notesSz cx="7559675" cy="10691813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98" y="62"/>
      </p:cViewPr>
      <p:guideLst>
        <p:guide orient="horz" pos="2381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2376000" y="141480"/>
            <a:ext cx="5328000" cy="1253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9072000" cy="278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504000" y="4877640"/>
            <a:ext cx="9072000" cy="278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2376000" y="141480"/>
            <a:ext cx="5328000" cy="1253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920" cy="278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5152680" y="1823760"/>
            <a:ext cx="4426920" cy="278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5152680" y="4877640"/>
            <a:ext cx="4426920" cy="278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04000" y="4877640"/>
            <a:ext cx="4426920" cy="278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2376000" y="141480"/>
            <a:ext cx="5328000" cy="1253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9072000" cy="58464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04000" y="1823760"/>
            <a:ext cx="9072000" cy="58464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77" name="Picture 7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6280" y="1823760"/>
            <a:ext cx="7327440" cy="5846400"/>
          </a:xfrm>
          <a:prstGeom prst="rect">
            <a:avLst/>
          </a:prstGeom>
          <a:ln>
            <a:noFill/>
          </a:ln>
        </p:spPr>
      </p:pic>
      <p:pic>
        <p:nvPicPr>
          <p:cNvPr id="78" name="Picture 7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6280" y="1823760"/>
            <a:ext cx="7327440" cy="58464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2376000" y="141480"/>
            <a:ext cx="5328000" cy="1253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6" name="PlaceHolder 2"/>
          <p:cNvSpPr>
            <a:spLocks noGrp="1"/>
          </p:cNvSpPr>
          <p:nvPr>
            <p:ph type="subTitle"/>
          </p:nvPr>
        </p:nvSpPr>
        <p:spPr>
          <a:xfrm>
            <a:off x="504000" y="1823760"/>
            <a:ext cx="9072000" cy="5846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2376000" y="141480"/>
            <a:ext cx="5328000" cy="1253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9072000" cy="58464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2376000" y="141480"/>
            <a:ext cx="5328000" cy="1253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920" cy="58464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152680" y="1823760"/>
            <a:ext cx="4426920" cy="58464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2376000" y="141480"/>
            <a:ext cx="5328000" cy="1253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subTitle"/>
          </p:nvPr>
        </p:nvSpPr>
        <p:spPr>
          <a:xfrm>
            <a:off x="2376000" y="288000"/>
            <a:ext cx="5328000" cy="4452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2376000" y="141480"/>
            <a:ext cx="5328000" cy="1253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920" cy="278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04000" y="4877640"/>
            <a:ext cx="4426920" cy="278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5152680" y="1823760"/>
            <a:ext cx="4426920" cy="58464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2376000" y="141480"/>
            <a:ext cx="5328000" cy="1253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920" cy="58464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5152680" y="1823760"/>
            <a:ext cx="4426920" cy="278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5152680" y="4877640"/>
            <a:ext cx="4426920" cy="278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2376000" y="141480"/>
            <a:ext cx="5328000" cy="1253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4426920" cy="278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5152680" y="1823760"/>
            <a:ext cx="4426920" cy="278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504000" y="4877640"/>
            <a:ext cx="9072000" cy="278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0"/>
            <a:ext cx="10080000" cy="7560000"/>
          </a:xfrm>
          <a:prstGeom prst="rect">
            <a:avLst/>
          </a:prstGeom>
          <a:ln>
            <a:noFill/>
          </a:ln>
        </p:spPr>
      </p:pic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2376000" y="288000"/>
            <a:ext cx="5328000" cy="960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lt-LT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504000" y="1823760"/>
            <a:ext cx="9072000" cy="584640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lt-LT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lt-LT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lt-LT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lt-LT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lt-LT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lt-LT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lt-LT" sz="2000">
                <a:latin typeface="Arial"/>
              </a:rPr>
              <a:t>Seventh Outline Level</a:t>
            </a:r>
            <a:endParaRPr/>
          </a:p>
        </p:txBody>
      </p:sp>
      <p:sp>
        <p:nvSpPr>
          <p:cNvPr id="42" name="PlaceHolder 3"/>
          <p:cNvSpPr>
            <a:spLocks noGrp="1"/>
          </p:cNvSpPr>
          <p:nvPr>
            <p:ph type="dt"/>
          </p:nvPr>
        </p:nvSpPr>
        <p:spPr>
          <a:xfrm>
            <a:off x="504000" y="6886800"/>
            <a:ext cx="2348280" cy="52128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lt-LT" sz="1400">
                <a:solidFill>
                  <a:srgbClr val="FFFFFF"/>
                </a:solidFill>
                <a:latin typeface="Times New Roman"/>
              </a:rPr>
              <a:t>&lt;data ir laikas&gt;</a:t>
            </a:r>
            <a:endParaRPr/>
          </a:p>
        </p:txBody>
      </p:sp>
      <p:sp>
        <p:nvSpPr>
          <p:cNvPr id="43" name="PlaceHolder 4"/>
          <p:cNvSpPr>
            <a:spLocks noGrp="1"/>
          </p:cNvSpPr>
          <p:nvPr>
            <p:ph type="ftr"/>
          </p:nvPr>
        </p:nvSpPr>
        <p:spPr>
          <a:xfrm>
            <a:off x="3447360" y="6886800"/>
            <a:ext cx="3195000" cy="521280"/>
          </a:xfrm>
          <a:prstGeom prst="rect">
            <a:avLst/>
          </a:prstGeom>
        </p:spPr>
        <p:txBody>
          <a:bodyPr lIns="0" tIns="0" rIns="0" bIns="0"/>
          <a:lstStyle/>
          <a:p>
            <a:pPr algn="ctr"/>
            <a:r>
              <a:rPr lang="lt-LT" sz="1400">
                <a:solidFill>
                  <a:srgbClr val="FFFFFF"/>
                </a:solidFill>
                <a:latin typeface="Times New Roman"/>
              </a:rPr>
              <a:t>&lt;puslapinė poraštė&gt;</a:t>
            </a:r>
            <a:endParaRPr/>
          </a:p>
        </p:txBody>
      </p:sp>
      <p:sp>
        <p:nvSpPr>
          <p:cNvPr id="44" name="PlaceHolder 5"/>
          <p:cNvSpPr>
            <a:spLocks noGrp="1"/>
          </p:cNvSpPr>
          <p:nvPr>
            <p:ph type="sldNum"/>
          </p:nvPr>
        </p:nvSpPr>
        <p:spPr>
          <a:xfrm>
            <a:off x="7227360" y="6886800"/>
            <a:ext cx="2348280" cy="52128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fld id="{6C5CF4E0-3E81-4B03-B560-ADF57C09714C}" type="slidenum">
              <a:rPr lang="lt-LT" sz="1400">
                <a:solidFill>
                  <a:srgbClr val="FFFFFF"/>
                </a:solidFill>
                <a:latin typeface="Times New Roman"/>
              </a:rPr>
              <a:pPr algn="r"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ransition>
    <p:fade/>
  </p:transition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ntropa.org/centropa-cinema?language=lt&amp;field_audio_language_value_1=All&amp;subtitle_language=All&amp;field_subtitle_language_value=All&amp;title=" TargetMode="Externa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Shape 1"/>
          <p:cNvSpPr txBox="1"/>
          <p:nvPr/>
        </p:nvSpPr>
        <p:spPr>
          <a:xfrm>
            <a:off x="2376000" y="146160"/>
            <a:ext cx="5328000" cy="1243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80" name="TextShape 2"/>
          <p:cNvSpPr txBox="1"/>
          <p:nvPr/>
        </p:nvSpPr>
        <p:spPr>
          <a:xfrm>
            <a:off x="2376000" y="288000"/>
            <a:ext cx="5328000" cy="4451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lt-LT" sz="5400">
                <a:latin typeface="Times New Roman"/>
              </a:rPr>
              <a:t>Lietuvos žydų tragedija</a:t>
            </a:r>
            <a:endParaRPr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Namų darbai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/>
          </p:nvPr>
        </p:nvSpPr>
        <p:spPr>
          <a:xfrm>
            <a:off x="504000" y="2843733"/>
            <a:ext cx="9072000" cy="2520280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lt-LT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Remiantis užduočių sąsiuvinyje pateiktu dokumentu ir peržiūrėtu filmu, parašyti 3-5 sakinių </a:t>
            </a:r>
            <a:r>
              <a:rPr lang="lt-LT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esė</a:t>
            </a:r>
            <a:endParaRPr lang="lt-LT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lt-LT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„Kas grėsė žmogui nusprendusiam padėti žydui“.</a:t>
            </a:r>
          </a:p>
        </p:txBody>
      </p:sp>
    </p:spTree>
    <p:extLst>
      <p:ext uri="{BB962C8B-B14F-4D97-AF65-F5344CB8AC3E}">
        <p14:creationId xmlns:p14="http://schemas.microsoft.com/office/powerpoint/2010/main" val="1323066766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Shape 1"/>
          <p:cNvSpPr txBox="1"/>
          <p:nvPr/>
        </p:nvSpPr>
        <p:spPr>
          <a:xfrm>
            <a:off x="2376000" y="288000"/>
            <a:ext cx="5328000" cy="960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lt-LT" sz="4400" dirty="0">
                <a:solidFill>
                  <a:schemeClr val="bg1"/>
                </a:solidFill>
                <a:latin typeface="Times New Roman"/>
              </a:rPr>
              <a:t>Pamokos uždaviniai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82" name="TextShape 2"/>
          <p:cNvSpPr txBox="1"/>
          <p:nvPr/>
        </p:nvSpPr>
        <p:spPr>
          <a:xfrm>
            <a:off x="1367904" y="2555700"/>
            <a:ext cx="7560840" cy="5114459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Blip>
                <a:blip r:embed="rId2"/>
              </a:buBlip>
            </a:pPr>
            <a:r>
              <a:rPr lang="lt-LT" sz="3200" dirty="0">
                <a:latin typeface="Times New Roman"/>
              </a:rPr>
              <a:t> </a:t>
            </a:r>
            <a:r>
              <a:rPr lang="lt-LT" sz="3200" dirty="0">
                <a:solidFill>
                  <a:schemeClr val="bg1"/>
                </a:solidFill>
                <a:latin typeface="Times New Roman"/>
                <a:ea typeface="Droid Sans Fallback"/>
              </a:rPr>
              <a:t>Atskleisti holokausto vykdymo Lietuvoje ypatumus.</a:t>
            </a:r>
            <a:endParaRPr dirty="0">
              <a:solidFill>
                <a:schemeClr val="bg1"/>
              </a:solidFill>
            </a:endParaRPr>
          </a:p>
          <a:p>
            <a:pPr>
              <a:buSzPct val="45000"/>
              <a:buBlip>
                <a:blip r:embed="rId2"/>
              </a:buBlip>
            </a:pPr>
            <a:r>
              <a:rPr lang="lt-LT" sz="3200" dirty="0">
                <a:solidFill>
                  <a:schemeClr val="bg1"/>
                </a:solidFill>
                <a:latin typeface="Times New Roman"/>
              </a:rPr>
              <a:t>Ugdyti suvokimą, kad tik labai nedidelė dalis Lietuvos piliečių dalyvavo žydų žudynėse.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Shape 1"/>
          <p:cNvSpPr txBox="1"/>
          <p:nvPr/>
        </p:nvSpPr>
        <p:spPr>
          <a:xfrm>
            <a:off x="2376000" y="288000"/>
            <a:ext cx="5328000" cy="960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lt-LT" sz="4400" dirty="0">
                <a:solidFill>
                  <a:schemeClr val="bg1"/>
                </a:solidFill>
                <a:latin typeface="Times New Roman"/>
              </a:rPr>
              <a:t>Žydai tarpukaryje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84" name="TextShape 2"/>
          <p:cNvSpPr txBox="1"/>
          <p:nvPr/>
        </p:nvSpPr>
        <p:spPr>
          <a:xfrm>
            <a:off x="287784" y="1691605"/>
            <a:ext cx="4464496" cy="5978555"/>
          </a:xfrm>
          <a:prstGeom prst="rect">
            <a:avLst/>
          </a:prstGeom>
        </p:spPr>
        <p:txBody>
          <a:bodyPr lIns="0" tIns="0" rIns="0" bIns="0"/>
          <a:lstStyle/>
          <a:p>
            <a:pPr algn="just">
              <a:buSzPct val="45000"/>
              <a:buBlip>
                <a:blip r:embed="rId2"/>
              </a:buBlip>
            </a:pPr>
            <a:r>
              <a:rPr lang="lt-LT" sz="3200" dirty="0">
                <a:latin typeface="Arial"/>
              </a:rPr>
              <a:t> </a:t>
            </a:r>
            <a:r>
              <a:rPr lang="lt-LT" sz="2400" dirty="0">
                <a:solidFill>
                  <a:schemeClr val="bg1"/>
                </a:solidFill>
                <a:latin typeface="Times New Roman"/>
              </a:rPr>
              <a:t>Viena gausiausių tautinių mažumų, vadinami </a:t>
            </a:r>
            <a:r>
              <a:rPr lang="lt-LT" sz="2400" dirty="0" err="1">
                <a:solidFill>
                  <a:schemeClr val="bg1"/>
                </a:solidFill>
                <a:latin typeface="Times New Roman"/>
              </a:rPr>
              <a:t>litvakais</a:t>
            </a:r>
            <a:r>
              <a:rPr lang="lt-LT" sz="2400" dirty="0">
                <a:solidFill>
                  <a:schemeClr val="bg1"/>
                </a:solidFill>
                <a:latin typeface="Times New Roman"/>
              </a:rPr>
              <a:t>.</a:t>
            </a:r>
            <a:endParaRPr sz="2400" dirty="0">
              <a:solidFill>
                <a:schemeClr val="bg1"/>
              </a:solidFill>
            </a:endParaRPr>
          </a:p>
          <a:p>
            <a:pPr algn="just">
              <a:buSzPct val="45000"/>
              <a:buBlip>
                <a:blip r:embed="rId2"/>
              </a:buBlip>
            </a:pPr>
            <a:r>
              <a:rPr lang="lt-LT" sz="2400" dirty="0">
                <a:solidFill>
                  <a:schemeClr val="bg1"/>
                </a:solidFill>
                <a:latin typeface="Times New Roman"/>
              </a:rPr>
              <a:t>Tarpukaryje bendravo jidiš kalba, bet mokėjo ir lietuviškai.</a:t>
            </a:r>
            <a:endParaRPr sz="2400" dirty="0">
              <a:solidFill>
                <a:schemeClr val="bg1"/>
              </a:solidFill>
            </a:endParaRPr>
          </a:p>
          <a:p>
            <a:pPr algn="just">
              <a:buSzPct val="45000"/>
              <a:buBlip>
                <a:blip r:embed="rId2"/>
              </a:buBlip>
            </a:pPr>
            <a:r>
              <a:rPr lang="lt-LT" sz="2400" dirty="0">
                <a:solidFill>
                  <a:schemeClr val="bg1"/>
                </a:solidFill>
                <a:latin typeface="Times New Roman"/>
              </a:rPr>
              <a:t>Veikė žydų mokyklos ir organizacijos.</a:t>
            </a:r>
            <a:endParaRPr sz="2400" dirty="0">
              <a:solidFill>
                <a:schemeClr val="bg1"/>
              </a:solidFill>
            </a:endParaRPr>
          </a:p>
          <a:p>
            <a:pPr algn="just">
              <a:buSzPct val="45000"/>
              <a:buBlip>
                <a:blip r:embed="rId2"/>
              </a:buBlip>
            </a:pPr>
            <a:r>
              <a:rPr lang="lt-LT" sz="2400" dirty="0">
                <a:solidFill>
                  <a:schemeClr val="bg1"/>
                </a:solidFill>
                <a:latin typeface="Times New Roman"/>
              </a:rPr>
              <a:t>Už bet kokį smurtą prieš žydus buvo baudžiama.</a:t>
            </a:r>
            <a:endParaRPr sz="2400" dirty="0">
              <a:solidFill>
                <a:schemeClr val="bg1"/>
              </a:solidFill>
            </a:endParaRPr>
          </a:p>
          <a:p>
            <a:pPr algn="just">
              <a:buSzPct val="45000"/>
              <a:buBlip>
                <a:blip r:embed="rId2"/>
              </a:buBlip>
            </a:pPr>
            <a:r>
              <a:rPr lang="lt-LT" sz="2400" dirty="0">
                <a:solidFill>
                  <a:schemeClr val="bg1"/>
                </a:solidFill>
                <a:latin typeface="Times New Roman"/>
              </a:rPr>
              <a:t>Daugiausia žydų gyveno Vilniuje, kuris buvo vadinamas Lietuvos Jeruzale.</a:t>
            </a:r>
            <a:endParaRPr sz="2400" dirty="0">
              <a:solidFill>
                <a:schemeClr val="bg1"/>
              </a:solidFill>
            </a:endParaRPr>
          </a:p>
          <a:p>
            <a:pPr algn="just">
              <a:buSzPct val="45000"/>
              <a:buBlip>
                <a:blip r:embed="rId2"/>
              </a:buBlip>
            </a:pPr>
            <a:r>
              <a:rPr lang="lt-LT" sz="2400" dirty="0">
                <a:solidFill>
                  <a:schemeClr val="bg1"/>
                </a:solidFill>
                <a:latin typeface="Times New Roman"/>
              </a:rPr>
              <a:t>Veikė daugiau negu 100 sinagogų.</a:t>
            </a:r>
            <a:endParaRPr sz="2400" dirty="0">
              <a:solidFill>
                <a:schemeClr val="bg1"/>
              </a:solidFill>
            </a:endParaRPr>
          </a:p>
          <a:p>
            <a:pPr algn="just">
              <a:buSzPct val="45000"/>
              <a:buBlip>
                <a:blip r:embed="rId2"/>
              </a:buBlip>
            </a:pPr>
            <a:r>
              <a:rPr lang="lt-LT" sz="2400" dirty="0">
                <a:solidFill>
                  <a:schemeClr val="bg1"/>
                </a:solidFill>
                <a:latin typeface="Times New Roman"/>
              </a:rPr>
              <a:t>1925 m. įsteigtas JIVO institutas.</a:t>
            </a:r>
            <a:endParaRPr sz="2400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Luka\Desktop\vg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44368" y="1574400"/>
            <a:ext cx="4373488" cy="58158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Holokaustas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/>
          </p:nvPr>
        </p:nvSpPr>
        <p:spPr>
          <a:xfrm>
            <a:off x="504000" y="2051645"/>
            <a:ext cx="3960248" cy="5040560"/>
          </a:xfrm>
        </p:spPr>
        <p:txBody>
          <a:bodyPr/>
          <a:lstStyle/>
          <a:p>
            <a:pPr algn="just">
              <a:buBlip>
                <a:blip r:embed="rId2"/>
              </a:buBlip>
            </a:pPr>
            <a:r>
              <a:rPr lang="lt-LT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1941 m. birželio 22 d. prasidėjus TSRS ir Vokietijos karui, buvo sudarytos specialios naikinimo grupės.</a:t>
            </a:r>
          </a:p>
          <a:p>
            <a:pPr algn="just">
              <a:buBlip>
                <a:blip r:embed="rId2"/>
              </a:buBlip>
            </a:pPr>
            <a:r>
              <a:rPr lang="lt-LT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Naikinant, daugiau buvo išnaudojami antisemitiškai nusiteikę lietuviai.</a:t>
            </a:r>
          </a:p>
          <a:p>
            <a:pPr algn="just">
              <a:buBlip>
                <a:blip r:embed="rId2"/>
              </a:buBlip>
            </a:pPr>
            <a:r>
              <a:rPr lang="lt-LT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Vieni susigundė žydų turtu, kiti pasidavė nacistinės propagandos įtakai.</a:t>
            </a:r>
          </a:p>
          <a:p>
            <a:pPr algn="just">
              <a:buBlip>
                <a:blip r:embed="rId2"/>
              </a:buBlip>
            </a:pPr>
            <a:r>
              <a:rPr lang="lt-LT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Vykdomi pogromai.</a:t>
            </a:r>
          </a:p>
        </p:txBody>
      </p:sp>
      <p:pic>
        <p:nvPicPr>
          <p:cNvPr id="2050" name="Picture 2" descr="C:\Users\Luka\Desktop\0922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8304" y="1475581"/>
            <a:ext cx="4869185" cy="34944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Luka\Desktop\8574f7162702bcd74c3656c61b400c6c9e2d9bad_artic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16376" y="5075981"/>
            <a:ext cx="3659138" cy="2165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Žydų žudynės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/>
          </p:nvPr>
        </p:nvSpPr>
        <p:spPr>
          <a:xfrm>
            <a:off x="287784" y="1475581"/>
            <a:ext cx="4464304" cy="5340453"/>
          </a:xfrm>
        </p:spPr>
        <p:txBody>
          <a:bodyPr/>
          <a:lstStyle/>
          <a:p>
            <a:pPr algn="just">
              <a:buBlip>
                <a:blip r:embed="rId2"/>
              </a:buBlip>
            </a:pPr>
            <a:r>
              <a:rPr lang="lt-LT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Žydai verčiami nešioti šešiakampę geltoną žvaigždę.</a:t>
            </a:r>
          </a:p>
          <a:p>
            <a:pPr algn="just">
              <a:buBlip>
                <a:blip r:embed="rId2"/>
              </a:buBlip>
            </a:pPr>
            <a:r>
              <a:rPr lang="lt-LT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Draudžiama naudotis poilsio vietomis, viešuoju transportu, vaikščioti šaligatviais.</a:t>
            </a:r>
          </a:p>
          <a:p>
            <a:pPr algn="just">
              <a:buBlip>
                <a:blip r:embed="rId2"/>
              </a:buBlip>
            </a:pPr>
            <a:r>
              <a:rPr lang="lt-LT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Privalėjo atiduoti radijo imtuvus, transporto priemones.</a:t>
            </a:r>
          </a:p>
          <a:p>
            <a:pPr algn="just">
              <a:buBlip>
                <a:blip r:embed="rId2"/>
              </a:buBlip>
            </a:pPr>
            <a:r>
              <a:rPr lang="lt-LT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Žudomi rasiniu pagrindu be jokios atrankos.</a:t>
            </a:r>
          </a:p>
          <a:p>
            <a:pPr algn="just">
              <a:buBlip>
                <a:blip r:embed="rId2"/>
              </a:buBlip>
            </a:pPr>
            <a:r>
              <a:rPr lang="lt-LT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Holokaustą organizavo vokiečių saugumas.</a:t>
            </a:r>
          </a:p>
          <a:p>
            <a:pPr algn="just">
              <a:buBlip>
                <a:blip r:embed="rId2"/>
              </a:buBlip>
            </a:pPr>
            <a:r>
              <a:rPr lang="lt-LT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Žydai suiminėjami, gabenami į žudynių vietas.</a:t>
            </a:r>
          </a:p>
          <a:p>
            <a:pPr algn="just">
              <a:buBlip>
                <a:blip r:embed="rId2"/>
              </a:buBlip>
            </a:pPr>
            <a:r>
              <a:rPr lang="lt-LT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Prieš mirtį aukos apiplėšiamos.</a:t>
            </a:r>
          </a:p>
          <a:p>
            <a:pPr algn="just"/>
            <a:endParaRPr lang="lt-LT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3768" y="6660157"/>
            <a:ext cx="99368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1400" dirty="0">
                <a:hlinkClick r:id="rId3"/>
              </a:rPr>
              <a:t>http://www.centropa.org/centropa-cinema?language=lt&amp;field_audio_language_value_1=All&amp;subtitle_language=All&amp;field_subtitle_language_value=All&amp;title=</a:t>
            </a:r>
            <a:endParaRPr lang="lt-LT" sz="1400" dirty="0"/>
          </a:p>
        </p:txBody>
      </p:sp>
      <p:pic>
        <p:nvPicPr>
          <p:cNvPr id="3074" name="Picture 2" descr="C:\Users\Luka\Desktop\EG_A_Šiauliai_Lithuania_July_19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96296" y="1979637"/>
            <a:ext cx="4959341" cy="34715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Luka\Desktop\zydu zudynes lietuvoje 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776" y="1157451"/>
            <a:ext cx="4752528" cy="6178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C:\Users\Luka\Desktop\zydu zudynes lietuvoje 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02330" y="1115541"/>
            <a:ext cx="4691732" cy="62556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Žydų gelbėjimas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/>
          </p:nvPr>
        </p:nvSpPr>
        <p:spPr>
          <a:xfrm>
            <a:off x="504000" y="1763612"/>
            <a:ext cx="4536312" cy="5328593"/>
          </a:xfrm>
        </p:spPr>
        <p:txBody>
          <a:bodyPr/>
          <a:lstStyle/>
          <a:p>
            <a:pPr algn="just">
              <a:buBlip>
                <a:blip r:embed="rId2"/>
              </a:buBlip>
            </a:pPr>
            <a:r>
              <a:rPr lang="lt-LT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Išdrįsę padėti, buvo šaudomi kartu su šeimos nariais.</a:t>
            </a:r>
          </a:p>
          <a:p>
            <a:pPr algn="just">
              <a:buBlip>
                <a:blip r:embed="rId2"/>
              </a:buBlip>
            </a:pPr>
            <a:r>
              <a:rPr lang="lt-LT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Žydų žudynių dalyviai smerkiami, vadinami </a:t>
            </a:r>
            <a:r>
              <a:rPr lang="lt-LT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žydžaudžiais</a:t>
            </a:r>
            <a:r>
              <a:rPr lang="lt-LT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Blip>
                <a:blip r:embed="rId2"/>
              </a:buBlip>
            </a:pPr>
            <a:r>
              <a:rPr lang="lt-LT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Vyskupai, visuomenės veikėjai protestavo prieš žudynes.</a:t>
            </a:r>
          </a:p>
          <a:p>
            <a:pPr algn="just"/>
            <a:endParaRPr lang="lt-LT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Luka\Desktop\01Sakait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88384" y="1403572"/>
            <a:ext cx="3744416" cy="52699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Getai ir jų sunaikinimas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/>
          </p:nvPr>
        </p:nvSpPr>
        <p:spPr>
          <a:xfrm>
            <a:off x="359792" y="1439673"/>
            <a:ext cx="5616624" cy="5868557"/>
          </a:xfrm>
        </p:spPr>
        <p:txBody>
          <a:bodyPr/>
          <a:lstStyle/>
          <a:p>
            <a:pPr algn="just">
              <a:buBlip>
                <a:blip r:embed="rId2"/>
              </a:buBlip>
            </a:pPr>
            <a:r>
              <a:rPr lang="lt-LT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Mirties išvengę žydai buvo suvaryti į Kauno, Vilniaus, Šiaulių ar Švenčionių getus.</a:t>
            </a:r>
          </a:p>
          <a:p>
            <a:pPr algn="just">
              <a:buBlip>
                <a:blip r:embed="rId2"/>
              </a:buBlip>
            </a:pPr>
            <a:r>
              <a:rPr lang="lt-LT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Žydai buvo naudojami kaip pigi darbo jėga karo reikmėms, kurią vėliau galima sunaikinti.</a:t>
            </a:r>
          </a:p>
          <a:p>
            <a:pPr algn="just">
              <a:buBlip>
                <a:blip r:embed="rId2"/>
              </a:buBlip>
            </a:pPr>
            <a:r>
              <a:rPr lang="lt-LT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Getų gyventojai į miestą galėjo išeiti tik gavę specialų leidimą.</a:t>
            </a:r>
          </a:p>
          <a:p>
            <a:pPr algn="just">
              <a:buBlip>
                <a:blip r:embed="rId2"/>
              </a:buBlip>
            </a:pPr>
            <a:r>
              <a:rPr lang="lt-LT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Draudžiama į getą parsinešti maisto.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Blip>
                <a:blip r:embed="rId2"/>
              </a:buBlip>
            </a:pP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Pastojusios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moterys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baud</a:t>
            </a:r>
            <a:r>
              <a:rPr lang="lt-LT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žiamos</a:t>
            </a:r>
            <a:r>
              <a:rPr lang="lt-LT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mirtimi.</a:t>
            </a:r>
          </a:p>
          <a:p>
            <a:pPr algn="just">
              <a:buBlip>
                <a:blip r:embed="rId2"/>
              </a:buBlip>
            </a:pPr>
            <a:r>
              <a:rPr lang="lt-LT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Per prievartą braunamasi į namus, iš motinų atiminėjami vaikai.</a:t>
            </a:r>
          </a:p>
        </p:txBody>
      </p:sp>
      <p:pic>
        <p:nvPicPr>
          <p:cNvPr id="6146" name="Picture 2" descr="C:\Users\Luka\Desktop\83e26abd3e64b99142dd457ea9768470413a16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76416" y="1439673"/>
            <a:ext cx="3985596" cy="59585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/>
          </p:nvPr>
        </p:nvSpPr>
        <p:spPr>
          <a:xfrm>
            <a:off x="287784" y="323453"/>
            <a:ext cx="5328592" cy="6840761"/>
          </a:xfrm>
        </p:spPr>
        <p:txBody>
          <a:bodyPr/>
          <a:lstStyle/>
          <a:p>
            <a:pPr algn="just">
              <a:buBlip>
                <a:blip r:embed="rId2"/>
              </a:buBlip>
            </a:pPr>
            <a:r>
              <a:rPr lang="lt-LT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Pasipriešinę mušami, pjudomi šunimis.</a:t>
            </a:r>
          </a:p>
          <a:p>
            <a:pPr algn="just">
              <a:buBlip>
                <a:blip r:embed="rId2"/>
              </a:buBlip>
            </a:pPr>
            <a:r>
              <a:rPr lang="lt-LT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Buvo kuriamos slaptos bibliotekos, mokyklos, švietėjiškos organizacijos.</a:t>
            </a:r>
          </a:p>
          <a:p>
            <a:pPr algn="just">
              <a:buBlip>
                <a:blip r:embed="rId2"/>
              </a:buBlip>
            </a:pPr>
            <a:r>
              <a:rPr lang="lt-LT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1943</a:t>
            </a:r>
            <a:r>
              <a:rPr lang="lt-LT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m. nacistai nusprendė sunaikinti visus </a:t>
            </a:r>
            <a:r>
              <a:rPr lang="lt-LT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Ostlando</a:t>
            </a:r>
            <a:r>
              <a:rPr lang="lt-LT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getus.</a:t>
            </a:r>
          </a:p>
          <a:p>
            <a:pPr algn="just">
              <a:buBlip>
                <a:blip r:embed="rId2"/>
              </a:buBlip>
            </a:pPr>
            <a:r>
              <a:rPr lang="lt-LT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Vieni žydai buvo išsiųsti į darbo koncentracijos stovyklas, kiti  į Aušvicą.</a:t>
            </a:r>
          </a:p>
          <a:p>
            <a:pPr algn="just">
              <a:buBlip>
                <a:blip r:embed="rId2"/>
              </a:buBlip>
            </a:pPr>
            <a:r>
              <a:rPr lang="lt-LT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Šimtai žmonių žuvo liepsnose ar krito nuo kulkų.</a:t>
            </a:r>
          </a:p>
          <a:p>
            <a:pPr algn="just">
              <a:buBlip>
                <a:blip r:embed="rId2"/>
              </a:buBlip>
            </a:pPr>
            <a:r>
              <a:rPr lang="lt-LT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Naikinami masinių žudynių pėdsakai.</a:t>
            </a:r>
          </a:p>
          <a:p>
            <a:pPr algn="just">
              <a:buBlip>
                <a:blip r:embed="rId2"/>
              </a:buBlip>
            </a:pPr>
            <a:r>
              <a:rPr lang="lt-LT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Per nacių okupaciją sunaikinta 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95% </a:t>
            </a:r>
            <a:r>
              <a:rPr lang="lt-LT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žydų.</a:t>
            </a:r>
          </a:p>
          <a:p>
            <a:endParaRPr lang="lt-LT" sz="2800" dirty="0"/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493" y="1920677"/>
            <a:ext cx="4158363" cy="36593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347149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432</Words>
  <Application>Microsoft Office PowerPoint</Application>
  <PresentationFormat>Pasirinktinai</PresentationFormat>
  <Paragraphs>47</Paragraphs>
  <Slides>10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10</vt:i4>
      </vt:variant>
    </vt:vector>
  </HeadingPairs>
  <TitlesOfParts>
    <vt:vector size="14" baseType="lpstr">
      <vt:lpstr>Arial</vt:lpstr>
      <vt:lpstr>StarSymbol</vt:lpstr>
      <vt:lpstr>Times New Roman</vt:lpstr>
      <vt:lpstr>Office Theme</vt:lpstr>
      <vt:lpstr>„PowerPoint“ pateiktis</vt:lpstr>
      <vt:lpstr>„PowerPoint“ pateiktis</vt:lpstr>
      <vt:lpstr>„PowerPoint“ pateiktis</vt:lpstr>
      <vt:lpstr>Holokaustas</vt:lpstr>
      <vt:lpstr>Žydų žudynės</vt:lpstr>
      <vt:lpstr>„PowerPoint“ pateiktis</vt:lpstr>
      <vt:lpstr>Žydų gelbėjimas</vt:lpstr>
      <vt:lpstr>Getai ir jų sunaikinimas</vt:lpstr>
      <vt:lpstr>„PowerPoint“ pateiktis</vt:lpstr>
      <vt:lpstr>Namų darbai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Luka</dc:creator>
  <cp:lastModifiedBy>Gintarė Liorančaitė</cp:lastModifiedBy>
  <cp:revision>16</cp:revision>
  <dcterms:modified xsi:type="dcterms:W3CDTF">2023-05-15T14:58:41Z</dcterms:modified>
</cp:coreProperties>
</file>