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8" y="6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58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2376000" y="288000"/>
            <a:ext cx="5328000" cy="4452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376000" y="141480"/>
            <a:ext cx="5328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t-LT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t-LT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t-LT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t-LT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t-LT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t-LT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t-LT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t-LT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t-LT" sz="1400">
                <a:solidFill>
                  <a:srgbClr val="FFFFFF"/>
                </a:solidFill>
                <a:latin typeface="Times New Roman"/>
              </a:rPr>
              <a:t>&lt;data ir laikas&gt;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lt-LT" sz="1400">
                <a:solidFill>
                  <a:srgbClr val="FFFFFF"/>
                </a:solidFill>
                <a:latin typeface="Times New Roman"/>
              </a:rPr>
              <a:t>&lt;puslapinė poraštė&gt;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C5CF4E0-3E81-4B03-B560-ADF57C09714C}" type="slidenum">
              <a:rPr lang="lt-LT" sz="1400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opa.org/centropa-cinema?language=lt&amp;field_audio_language_value_1=All&amp;subtitle_language=All&amp;field_subtitle_language_value=All&amp;title=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376000" y="146160"/>
            <a:ext cx="532800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2376000" y="288000"/>
            <a:ext cx="5328000" cy="44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t-LT" sz="5400">
                <a:latin typeface="Times New Roman"/>
              </a:rPr>
              <a:t>Lietuvos žydų tragedija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darbai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>
          <a:xfrm>
            <a:off x="504000" y="2843733"/>
            <a:ext cx="9072000" cy="25202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t-L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Remiantis užduočių sąsiuvinyje pateiktu dokumentu ir peržiūrėtu filmu, parašyti 3-5 sakinių </a:t>
            </a:r>
            <a:r>
              <a:rPr lang="lt-L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esė</a:t>
            </a:r>
            <a:endParaRPr lang="lt-L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lt-L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„Kas grėsė žmogui nusprendusiam padėti žydui“.</a:t>
            </a:r>
          </a:p>
        </p:txBody>
      </p:sp>
    </p:spTree>
    <p:extLst>
      <p:ext uri="{BB962C8B-B14F-4D97-AF65-F5344CB8AC3E}">
        <p14:creationId xmlns:p14="http://schemas.microsoft.com/office/powerpoint/2010/main" val="13230667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t-LT" sz="4400" dirty="0">
                <a:solidFill>
                  <a:schemeClr val="bg1"/>
                </a:solidFill>
                <a:latin typeface="Times New Roman"/>
              </a:rPr>
              <a:t>Pamokos uždaviniai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67904" y="2555700"/>
            <a:ext cx="7560840" cy="5114459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Blip>
                <a:blip r:embed="rId2"/>
              </a:buBlip>
            </a:pPr>
            <a:r>
              <a:rPr lang="lt-LT" sz="3200" dirty="0">
                <a:latin typeface="Times New Roman"/>
              </a:rPr>
              <a:t> </a:t>
            </a:r>
            <a:r>
              <a:rPr lang="lt-LT" sz="3200" dirty="0">
                <a:solidFill>
                  <a:schemeClr val="bg1"/>
                </a:solidFill>
                <a:latin typeface="Times New Roman"/>
                <a:ea typeface="Droid Sans Fallback"/>
              </a:rPr>
              <a:t>Atskleisti holokausto vykdymo Lietuvoje ypatumus.</a:t>
            </a:r>
            <a:endParaRPr dirty="0">
              <a:solidFill>
                <a:schemeClr val="bg1"/>
              </a:solidFill>
            </a:endParaRPr>
          </a:p>
          <a:p>
            <a:pPr>
              <a:buSzPct val="45000"/>
              <a:buBlip>
                <a:blip r:embed="rId2"/>
              </a:buBlip>
            </a:pPr>
            <a:r>
              <a:rPr lang="lt-LT" sz="3200" dirty="0">
                <a:solidFill>
                  <a:schemeClr val="bg1"/>
                </a:solidFill>
                <a:latin typeface="Times New Roman"/>
              </a:rPr>
              <a:t>Ugdyti suvokimą, kad tik labai nedidelė dalis Lietuvos piliečių dalyvavo žydų žudynėse.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t-LT" sz="4400" dirty="0">
                <a:solidFill>
                  <a:schemeClr val="bg1"/>
                </a:solidFill>
                <a:latin typeface="Times New Roman"/>
              </a:rPr>
              <a:t>Žydai tarpukaryje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287784" y="1691605"/>
            <a:ext cx="4464496" cy="5978555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buSzPct val="45000"/>
              <a:buBlip>
                <a:blip r:embed="rId2"/>
              </a:buBlip>
            </a:pPr>
            <a:r>
              <a:rPr lang="lt-LT" sz="3200" dirty="0">
                <a:latin typeface="Arial"/>
              </a:rPr>
              <a:t> </a:t>
            </a:r>
            <a:r>
              <a:rPr lang="lt-LT" sz="2400" dirty="0">
                <a:solidFill>
                  <a:schemeClr val="bg1"/>
                </a:solidFill>
                <a:latin typeface="Times New Roman"/>
              </a:rPr>
              <a:t>Viena gausiausių tautinių mažumų, vadinami </a:t>
            </a:r>
            <a:r>
              <a:rPr lang="lt-LT" sz="2400" dirty="0" err="1">
                <a:solidFill>
                  <a:schemeClr val="bg1"/>
                </a:solidFill>
                <a:latin typeface="Times New Roman"/>
              </a:rPr>
              <a:t>litvakais</a:t>
            </a:r>
            <a:r>
              <a:rPr lang="lt-LT" sz="2400" dirty="0">
                <a:solidFill>
                  <a:schemeClr val="bg1"/>
                </a:solidFill>
                <a:latin typeface="Times New Roman"/>
              </a:rPr>
              <a:t>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Tarpukaryje bendravo jidiš kalba, bet mokėjo ir lietuviškai.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Veikė žydų mokyklos ir organizacijos.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Už bet kokį smurtą prieš žydus buvo baudžiama.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Daugiausia žydų gyveno Vilniuje, kuris buvo vadinamas Lietuvos Jeruzale.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Veikė daugiau negu 100 sinagogų.</a:t>
            </a:r>
            <a:endParaRPr sz="2400" dirty="0">
              <a:solidFill>
                <a:schemeClr val="bg1"/>
              </a:solidFill>
            </a:endParaRPr>
          </a:p>
          <a:p>
            <a:pPr algn="just">
              <a:buSzPct val="45000"/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/>
              </a:rPr>
              <a:t>1925 m. įsteigtas JIVO institutas.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uka\Desktop\v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368" y="1574400"/>
            <a:ext cx="4373488" cy="581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Holokaustas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2051645"/>
            <a:ext cx="3960248" cy="504056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 m. birželio 22 d. prasidėjus TSRS ir Vokietijos karui, buvo sudarytos specialios naikinimo grupės.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Naikinant, daugiau buvo išnaudojami antisemitiškai nusiteikę lietuviai.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Vieni susigundė žydų turtu, kiti pasidavė nacistinės propagandos įtakai.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Vykdomi pogromai.</a:t>
            </a:r>
          </a:p>
        </p:txBody>
      </p:sp>
      <p:pic>
        <p:nvPicPr>
          <p:cNvPr id="2050" name="Picture 2" descr="C:\Users\Luka\Desktop\092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304" y="1475581"/>
            <a:ext cx="4869185" cy="34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Luka\Desktop\8574f7162702bcd74c3656c61b400c6c9e2d9bad_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5075981"/>
            <a:ext cx="3659138" cy="21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Žydų žudynės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87784" y="1475581"/>
            <a:ext cx="4464304" cy="5340453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Žydai verčiami nešioti šešiakampę geltoną žvaigždę.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Draudžiama naudotis poilsio vietomis, viešuoju transportu, vaikščioti šaligatviais.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Privalėjo atiduoti radijo imtuvus, transporto priemones.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Žudomi rasiniu pagrindu be jokios atrankos.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Holokaustą organizavo vokiečių saugumas.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Žydai suiminėjami, gabenami į žudynių vietas.</a:t>
            </a:r>
          </a:p>
          <a:p>
            <a:pPr algn="just">
              <a:buBlip>
                <a:blip r:embed="rId2"/>
              </a:buBlip>
            </a:pPr>
            <a:r>
              <a:rPr lang="lt-L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Prieš mirtį aukos apiplėšiamos.</a:t>
            </a:r>
          </a:p>
          <a:p>
            <a:pPr algn="just"/>
            <a:endParaRPr lang="lt-L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68" y="6660157"/>
            <a:ext cx="9936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>
                <a:hlinkClick r:id="rId3"/>
              </a:rPr>
              <a:t>http://www.centropa.org/centropa-cinema?language=lt&amp;field_audio_language_value_1=All&amp;subtitle_language=All&amp;field_subtitle_language_value=All&amp;title=</a:t>
            </a:r>
            <a:endParaRPr lang="lt-LT" sz="1400" dirty="0"/>
          </a:p>
        </p:txBody>
      </p:sp>
      <p:pic>
        <p:nvPicPr>
          <p:cNvPr id="3074" name="Picture 2" descr="C:\Users\Luka\Desktop\EG_A_Šiauliai_Lithuania_July_1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296" y="1979637"/>
            <a:ext cx="4959341" cy="347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ka\Desktop\zydu zudynes lietuvoj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1157451"/>
            <a:ext cx="4752528" cy="617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Luka\Desktop\zydu zudynes lietuvoje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330" y="1115541"/>
            <a:ext cx="4691732" cy="625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Žydų gelbėjimas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763612"/>
            <a:ext cx="4536312" cy="5328593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Išdrįsę padėti, buvo šaudomi kartu su šeimos nariais.</a:t>
            </a:r>
          </a:p>
          <a:p>
            <a:pPr algn="just">
              <a:buBlip>
                <a:blip r:embed="rId2"/>
              </a:buBlip>
            </a:pPr>
            <a:r>
              <a:rPr lang="lt-L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Žydų žudynių dalyviai smerkiami, vadinami </a:t>
            </a:r>
            <a:r>
              <a:rPr lang="lt-LT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žydžaudžiais</a:t>
            </a:r>
            <a:r>
              <a:rPr lang="lt-L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r>
              <a:rPr lang="lt-L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Vyskupai, visuomenės veikėjai protestavo prieš žudynes.</a:t>
            </a:r>
          </a:p>
          <a:p>
            <a:pPr algn="just"/>
            <a:endParaRPr lang="lt-L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uka\Desktop\01Saka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384" y="1403572"/>
            <a:ext cx="3744416" cy="526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Getai ir jų sunaikinimas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59792" y="1439673"/>
            <a:ext cx="5616624" cy="5868557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lt-L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Mirties išvengę žydai buvo suvaryti į Kauno, Vilniaus, Šiaulių ar Švenčionių getus.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Žydai buvo naudojami kaip pigi darbo jėga karo reikmėms, kurią vėliau galima sunaikinti.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Getų gyventojai į miestą galėjo išeiti tik gavę specialų leidimą.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Draudžiama į getą parsinešti maisto.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Pastojusios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moterys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baud</a:t>
            </a:r>
            <a:r>
              <a:rPr lang="lt-LT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žiamos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mirtimi.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 prievartą braunamasi į namus, iš motinų atiminėjami vaikai.</a:t>
            </a:r>
          </a:p>
        </p:txBody>
      </p:sp>
      <p:pic>
        <p:nvPicPr>
          <p:cNvPr id="6146" name="Picture 2" descr="C:\Users\Luka\Desktop\83e26abd3e64b99142dd457ea9768470413a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16" y="1439673"/>
            <a:ext cx="3985596" cy="595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>
          <a:xfrm>
            <a:off x="287784" y="323453"/>
            <a:ext cx="5328592" cy="6840761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Pasipriešinę mušami, pjudomi šunimis.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Buvo kuriamos slaptos bibliotekos, mokyklos, švietėjiškos organizacijos.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m. nacistai nusprendė sunaikinti visus </a:t>
            </a:r>
            <a:r>
              <a:rPr lang="lt-LT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Ostlando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getus.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Vieni žydai buvo išsiųsti į darbo koncentracijos stovyklas, kiti  į Aušvicą.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Šimtai žmonių žuvo liepsnose ar krito nuo kulkų.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Naikinami masinių žudynių pėdsakai.</a:t>
            </a:r>
          </a:p>
          <a:p>
            <a:pPr algn="just">
              <a:buBlip>
                <a:blip r:embed="rId2"/>
              </a:buBlip>
            </a:pP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 nacių okupaciją sunaikinta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lt-LT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žydų.</a:t>
            </a:r>
          </a:p>
          <a:p>
            <a:endParaRPr lang="lt-LT" sz="2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93" y="1920677"/>
            <a:ext cx="4158363" cy="365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714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432</Words>
  <Application>Microsoft Office PowerPoint</Application>
  <PresentationFormat>Pasirinktinai</PresentationFormat>
  <Paragraphs>47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StarSymbol</vt:lpstr>
      <vt:lpstr>Times New Roman</vt:lpstr>
      <vt:lpstr>Office Theme</vt:lpstr>
      <vt:lpstr>„PowerPoint“ pateiktis</vt:lpstr>
      <vt:lpstr>„PowerPoint“ pateiktis</vt:lpstr>
      <vt:lpstr>„PowerPoint“ pateiktis</vt:lpstr>
      <vt:lpstr>Holokaustas</vt:lpstr>
      <vt:lpstr>Žydų žudynės</vt:lpstr>
      <vt:lpstr>„PowerPoint“ pateiktis</vt:lpstr>
      <vt:lpstr>Žydų gelbėjimas</vt:lpstr>
      <vt:lpstr>Getai ir jų sunaikinimas</vt:lpstr>
      <vt:lpstr>„PowerPoint“ pateiktis</vt:lpstr>
      <vt:lpstr>Namų darbai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</dc:creator>
  <cp:lastModifiedBy>Gintarė Liorančaitė</cp:lastModifiedBy>
  <cp:revision>16</cp:revision>
  <dcterms:modified xsi:type="dcterms:W3CDTF">2023-05-15T14:58:41Z</dcterms:modified>
</cp:coreProperties>
</file>