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86" r:id="rId3"/>
    <p:sldId id="290" r:id="rId4"/>
    <p:sldId id="275" r:id="rId5"/>
    <p:sldId id="294" r:id="rId6"/>
    <p:sldId id="268" r:id="rId7"/>
    <p:sldId id="266" r:id="rId8"/>
    <p:sldId id="295" r:id="rId9"/>
    <p:sldId id="292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8E8DD1-B82B-4ECA-B612-2E002E94F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772FC9C-7537-4D9D-BE3D-D663C8F70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8F9995-063F-44DF-90B6-E32BB877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948C9A-800E-4C02-B4EA-FB43421D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3EF1D9-DEF8-45DE-9631-01ABB830A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4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801FDB-8D41-470A-AB51-28838D56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ADB1154-79DE-4FBF-8EBE-14C5C7B0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21024D-2590-45F9-87DE-9A149C653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762D25-23D2-45EE-BF22-11167F7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ADDA75-5E98-440E-A4AB-777D401D0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86FC43-51D7-438F-9998-A822E9DED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724948-D9CD-497B-B76E-24B660737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58A5D0-CF8E-4388-92BF-2E651151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902801-D72B-4FCD-BF8E-B18C2A529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E81960-0891-4AA9-A016-EDAFA55B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7253FA-4DEE-4503-9ECF-006634D0B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C69A8B-06F3-4AE2-B7C9-6B7478EC7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9927E8-DDE3-4E3D-8BCA-8DD5F7B6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55E8C5-1F74-4EB2-A031-23BA6D765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F6B988-7FF4-423F-A5C6-B58CCC84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5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8113C7-0C44-4979-95C6-FC6DCFD6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BB6DBB-17A1-494B-A505-3B3C36075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438DF8-A1DE-4CC6-933A-C6CC0277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F855A7-F161-497F-A594-E9114445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120363-EE5F-4331-B6B2-8B1FED744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5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E1C80C-D1FE-473C-97B9-857B16D9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E6B1AA-0320-42B2-933A-52C77B1B4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48BB0CD-CA92-42B6-95C1-89D43C949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BA7B8D0-418B-4DDA-9686-3DF92CAD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A03A46B-6D8F-42F1-BC46-75B289177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C92A460-F0FD-4D91-95CD-9F6B46AD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1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CF7303-6B7F-40A0-A43A-7E56D6546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4AB65B-AF7C-404F-8D76-A8CDC70B3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722CDDE-4FF8-449F-A555-2126F95A8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66A53E2-694E-49AC-9243-17F78A10B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82A1E11-CD23-44E7-96F0-B654C1FAA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888C9EB-0AFB-412F-AD62-EC81445B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ACE61D0-4C17-4984-9FC4-591D9CA99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653559C-874A-47D0-83A0-F2B8D5257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7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CFA3C-8C1B-46F7-B96E-2C7EAA00D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D91F20D-35F3-46B7-8D5C-226FC4EE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0D1BDB5-5725-4A0A-9809-36F06D52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85201B6-E063-45B1-9001-54D7B8308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9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C2C0ACC-817F-4D21-BDEE-54C380C7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229E0CB-245F-4554-9BD3-13CFACC77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9B9D4B8-3CF7-4EA5-8F97-B2041D71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3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6C124E-4C7A-40BC-B5FF-3169EF5A9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194E7E-9F7F-4FC7-8C0A-F62D47DB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A69F75D-D48F-426A-A757-CF5A98340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E643531-F736-4D85-AA67-B6F9E07E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2B458-1F33-4829-9DE7-1C01C55A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6FFF7-D508-47FA-8482-4B876924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1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273783-9D80-45E0-9D40-E1ED2E909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583B062-A311-4E12-8840-5863E3A00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F1E5FA4-ADF4-40AB-96F0-B67D0EED4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41A70B-46C3-450F-AD46-D5ABCC04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5E835F0-ED1E-4B0B-9C4B-8B92B651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1766EB1-0EA3-4425-8CAF-A3F443284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7FB457C-71A6-4FF3-A5DE-CD052A5FA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EB858DB-F744-4D80-A9B3-DF1503CCD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19DB49-F16A-4A97-9AC9-229CB188E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3E4E-2E75-47E3-B83C-BA9212B75585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3637CA-1AED-44F1-BE91-D0F3AACA8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0F6A661-A47E-4615-AD02-3A344DCB7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2EBEA-2EB4-4808-9C34-4EA30E8CC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3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Ord3wuJ4a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6" name="Rectangle 8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Rectangle 8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Rectangle 8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Rectangle 9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North Wind Picture Archives - Picture the Past - Technology History">
            <a:extLst>
              <a:ext uri="{FF2B5EF4-FFF2-40B4-BE49-F238E27FC236}">
                <a16:creationId xmlns:a16="http://schemas.microsoft.com/office/drawing/2014/main" id="{5311D9A2-020A-43E3-BDC4-F0A6AA65A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38" y="101600"/>
            <a:ext cx="3650949" cy="264020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8" descr="Holocaust Survivor Passports Offer Intimate Lessons in History · News ·  Keene State College">
            <a:extLst>
              <a:ext uri="{FF2B5EF4-FFF2-40B4-BE49-F238E27FC236}">
                <a16:creationId xmlns:a16="http://schemas.microsoft.com/office/drawing/2014/main" id="{46E03862-74A8-4ABB-B7F0-C39568929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243" y="220717"/>
            <a:ext cx="1587500" cy="23633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ur Past, Present and Future | History Today">
            <a:extLst>
              <a:ext uri="{FF2B5EF4-FFF2-40B4-BE49-F238E27FC236}">
                <a16:creationId xmlns:a16="http://schemas.microsoft.com/office/drawing/2014/main" id="{4874FE3E-3D97-48A4-AACC-129965370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3571874"/>
            <a:ext cx="5308600" cy="30765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0" descr="The Renaissance – why it changed the world">
            <a:extLst>
              <a:ext uri="{FF2B5EF4-FFF2-40B4-BE49-F238E27FC236}">
                <a16:creationId xmlns:a16="http://schemas.microsoft.com/office/drawing/2014/main" id="{A2690F48-D8B9-4317-856A-CDB82BA4D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01600"/>
            <a:ext cx="3124200" cy="22733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>
            <a:extLst>
              <a:ext uri="{FF2B5EF4-FFF2-40B4-BE49-F238E27FC236}">
                <a16:creationId xmlns:a16="http://schemas.microsoft.com/office/drawing/2014/main" id="{B4931479-D2EE-4744-8E99-5C3620481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072" y="2476072"/>
            <a:ext cx="3124200" cy="41723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olocaust Photos Reveal Horrors of Nazi Concentration Camps - HISTORY">
            <a:extLst>
              <a:ext uri="{FF2B5EF4-FFF2-40B4-BE49-F238E27FC236}">
                <a16:creationId xmlns:a16="http://schemas.microsoft.com/office/drawing/2014/main" id="{2A9DEE0F-1670-47BB-9A35-5873F1C0E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74757"/>
            <a:ext cx="3098800" cy="27559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ostumes Ancient history Middle Ages Medieval Period Editorial Stock Photo  - Stock Image | Shutterstock">
            <a:extLst>
              <a:ext uri="{FF2B5EF4-FFF2-40B4-BE49-F238E27FC236}">
                <a16:creationId xmlns:a16="http://schemas.microsoft.com/office/drawing/2014/main" id="{3824C950-ED97-40B6-BD5A-177F00F7B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535" y="3289300"/>
            <a:ext cx="2784797" cy="1219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istory Past Events old Civilizations">
            <a:extLst>
              <a:ext uri="{FF2B5EF4-FFF2-40B4-BE49-F238E27FC236}">
                <a16:creationId xmlns:a16="http://schemas.microsoft.com/office/drawing/2014/main" id="{A0E26D04-162D-4F62-93A1-CF4830D3D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944" y="4562260"/>
            <a:ext cx="3124200" cy="21884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Metin kutusu 14">
            <a:extLst>
              <a:ext uri="{FF2B5EF4-FFF2-40B4-BE49-F238E27FC236}">
                <a16:creationId xmlns:a16="http://schemas.microsoft.com/office/drawing/2014/main" id="{5829450B-F211-4766-9045-BCE925C812D5}"/>
              </a:ext>
            </a:extLst>
          </p:cNvPr>
          <p:cNvSpPr txBox="1"/>
          <p:nvPr/>
        </p:nvSpPr>
        <p:spPr>
          <a:xfrm>
            <a:off x="0" y="2742663"/>
            <a:ext cx="906853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C000"/>
                </a:solidFill>
                <a:latin typeface="Calibri" panose="020F0502020204030204"/>
                <a:ea typeface="+mj-ea"/>
                <a:cs typeface="+mj-cs"/>
              </a:rPr>
              <a:t>What We Live, is History!</a:t>
            </a:r>
          </a:p>
          <a:p>
            <a:r>
              <a:rPr lang="tr-TR" sz="2000" b="1" dirty="0">
                <a:solidFill>
                  <a:srgbClr val="FFC000"/>
                </a:solidFill>
                <a:latin typeface="Calibri" panose="020F0502020204030204"/>
                <a:ea typeface="+mj-ea"/>
                <a:cs typeface="+mj-cs"/>
              </a:rPr>
              <a:t>Ms. Arık’s</a:t>
            </a:r>
            <a:r>
              <a:rPr lang="en-US" sz="2000" b="1" dirty="0">
                <a:solidFill>
                  <a:srgbClr val="FFC000"/>
                </a:solidFill>
                <a:latin typeface="Calibri" panose="020F0502020204030204"/>
                <a:ea typeface="+mj-ea"/>
                <a:cs typeface="+mj-cs"/>
              </a:rPr>
              <a:t> </a:t>
            </a:r>
            <a:r>
              <a:rPr lang="tr-TR" sz="2000" b="1" dirty="0">
                <a:solidFill>
                  <a:srgbClr val="FFC000"/>
                </a:solidFill>
                <a:latin typeface="Calibri" panose="020F0502020204030204"/>
                <a:ea typeface="+mj-ea"/>
                <a:cs typeface="+mj-cs"/>
              </a:rPr>
              <a:t>Class</a:t>
            </a:r>
            <a:r>
              <a:rPr kumimoji="0" lang="tr-TR" sz="8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71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20D3A07-258A-4985-BC66-4F49937A3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5" y="713312"/>
            <a:ext cx="4038600" cy="5431376"/>
          </a:xfrm>
        </p:spPr>
        <p:txBody>
          <a:bodyPr>
            <a:norm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tr-TR" sz="3600" b="1" dirty="0">
                <a:latin typeface="+mn-lt"/>
              </a:rPr>
              <a:t>Assignment</a:t>
            </a:r>
            <a:r>
              <a:rPr lang="en-US" sz="3600" b="1" dirty="0">
                <a:latin typeface="+mn-lt"/>
              </a:rPr>
              <a:t>:</a:t>
            </a:r>
            <a:br>
              <a:rPr lang="en-US" sz="3600" b="1" dirty="0">
                <a:latin typeface="+mn-lt"/>
              </a:rPr>
            </a:br>
            <a:r>
              <a:rPr lang="en-US" sz="3600" b="1">
                <a:latin typeface="+mn-lt"/>
              </a:rPr>
              <a:t>Create a </a:t>
            </a:r>
            <a:r>
              <a:rPr lang="en-US" sz="3600" b="1" dirty="0">
                <a:latin typeface="+mn-lt"/>
              </a:rPr>
              <a:t>source of history for future generations</a:t>
            </a:r>
            <a:br>
              <a:rPr lang="tr-TR" b="1" dirty="0"/>
            </a:b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08CF50-B474-49FE-AD39-EAC6B3C36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78" y="133350"/>
            <a:ext cx="6597297" cy="661035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product through which you explain how your daily life has </a:t>
            </a:r>
            <a:endParaRPr lang="tr-T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 student in the year 2020 with the start of the pandemic.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to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</a:t>
            </a: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details</a:t>
            </a: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possible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that historians and/or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who live in the </a:t>
            </a: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can learn about your daily life </a:t>
            </a: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ring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Covid-19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period?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your product will be a source of history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‘MY LIFE AS A STUDENT IN THE YEAR 2020’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3 minute video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tr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TikToks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tr-TR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diary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tr-TR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</a:t>
            </a: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tr-TR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photo album of 7 photographs on PowerPoint 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Subtitles should be provided for the video and TikTok options, </a:t>
            </a:r>
            <a:r>
              <a:rPr lang="tr-TR" sz="1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explanatory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album</a:t>
            </a:r>
            <a:r>
              <a:rPr lang="tr-T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8624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8A621-53F3-48C3-A4F8-5E7CA48AB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395112"/>
            <a:ext cx="5120073" cy="1910758"/>
          </a:xfrm>
        </p:spPr>
        <p:txBody>
          <a:bodyPr>
            <a:normAutofit fontScale="90000"/>
          </a:bodyPr>
          <a:lstStyle/>
          <a:p>
            <a:br>
              <a:rPr lang="en-US" sz="2100" b="1" dirty="0">
                <a:latin typeface="+mn-lt"/>
              </a:rPr>
            </a:br>
            <a:br>
              <a:rPr lang="en-US" sz="2100" b="1" dirty="0">
                <a:latin typeface="+mn-lt"/>
              </a:rPr>
            </a:br>
            <a:r>
              <a:rPr lang="en-US" sz="2100" b="1" dirty="0">
                <a:latin typeface="+mn-lt"/>
              </a:rPr>
              <a:t>Warm-up</a:t>
            </a:r>
            <a:br>
              <a:rPr lang="en-US" sz="2100" b="1" dirty="0">
                <a:latin typeface="+mn-lt"/>
              </a:rPr>
            </a:br>
            <a:br>
              <a:rPr lang="tr-TR" sz="2100" b="1" dirty="0">
                <a:latin typeface="+mn-lt"/>
              </a:rPr>
            </a:br>
            <a:r>
              <a:rPr lang="tr-TR" sz="2100" b="1" dirty="0">
                <a:latin typeface="+mn-lt"/>
              </a:rPr>
              <a:t>In Breakout rooms, discuss the following questions with your partner.</a:t>
            </a:r>
            <a:r>
              <a:rPr lang="en-US" sz="2100" b="1" dirty="0">
                <a:latin typeface="+mn-lt"/>
              </a:rPr>
              <a:t> Take notes.</a:t>
            </a:r>
            <a:br>
              <a:rPr lang="en-US" sz="2100" b="1" dirty="0">
                <a:latin typeface="+mn-lt"/>
              </a:rPr>
            </a:br>
            <a:br>
              <a:rPr lang="tr-TR" sz="2100" b="1" dirty="0">
                <a:latin typeface="+mn-lt"/>
              </a:rPr>
            </a:br>
            <a:br>
              <a:rPr lang="tr-TR" sz="2100" b="1" dirty="0">
                <a:latin typeface="+mn-lt"/>
              </a:rPr>
            </a:br>
            <a:endParaRPr lang="en-US" sz="2100" dirty="0"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638101-EE96-4F6E-8288-EF68F373E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2009776"/>
            <a:ext cx="5695950" cy="4214044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br>
              <a:rPr lang="tr-TR" sz="1900" b="1" dirty="0">
                <a:latin typeface="+mn-lt"/>
              </a:rPr>
            </a:b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Wh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comes to your mind when you hear the word  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‘history’</a:t>
            </a: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it important to look to</a:t>
            </a: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past?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learn best about ‘history’</a:t>
            </a: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tr-T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tr-T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tr-T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are they different?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List primary sources of history that you can think of.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FA7A195-03A4-44AB-A3D8-2507E2C943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41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9">
            <a:extLst>
              <a:ext uri="{FF2B5EF4-FFF2-40B4-BE49-F238E27FC236}">
                <a16:creationId xmlns:a16="http://schemas.microsoft.com/office/drawing/2014/main" id="{8F235346-20CC-4981-B836-23ECF1F4E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3465" y="559407"/>
            <a:ext cx="514148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est Sites for Primary Documents in US History – Copy / Paste">
            <a:extLst>
              <a:ext uri="{FF2B5EF4-FFF2-40B4-BE49-F238E27FC236}">
                <a16:creationId xmlns:a16="http://schemas.microsoft.com/office/drawing/2014/main" id="{832F479B-22D9-46F8-92A0-0E96000D6C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5" r="16497" b="-1"/>
          <a:stretch/>
        </p:blipFill>
        <p:spPr bwMode="auto">
          <a:xfrm>
            <a:off x="6739337" y="722489"/>
            <a:ext cx="4809744" cy="550133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58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F58A3FA-C20F-4214-A711-463C561D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tr-TR" sz="4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n-US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will </a:t>
            </a:r>
            <a:r>
              <a:rPr lang="tr-TR" sz="4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tr-TR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watch </a:t>
            </a:r>
            <a:r>
              <a:rPr lang="tr-TR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video </a:t>
            </a:r>
            <a:r>
              <a:rPr lang="tr-TR" sz="4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en-US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tr-TR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Holocaust survivors </a:t>
            </a:r>
            <a:r>
              <a:rPr lang="tr-TR" sz="4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telling</a:t>
            </a:r>
            <a:r>
              <a:rPr lang="tr-TR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tr-TR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life </a:t>
            </a:r>
            <a:r>
              <a:rPr lang="tr-TR" sz="40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stories</a:t>
            </a:r>
            <a:r>
              <a:rPr lang="tr-TR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tr-T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C95135-6BA2-40E7-BC69-5C0F8DA10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WHILE VIEWING THE VIDEO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, t</a:t>
            </a:r>
            <a:r>
              <a:rPr lang="tr-T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hink of </a:t>
            </a:r>
            <a:r>
              <a:rPr lang="tr-TR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tr-TR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ollowing</a:t>
            </a:r>
            <a:r>
              <a:rPr lang="tr-T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tr-T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1-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parts of the video are primary sources </a:t>
            </a:r>
          </a:p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of history and what parts are secondary </a:t>
            </a:r>
          </a:p>
          <a:p>
            <a:pPr marL="0" indent="0"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sources of history?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Try to find at least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ONE thing that you did not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k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 before?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588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DD42030-B135-4539-94AE-DD6DDD25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171950" cy="5431376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A </a:t>
            </a:r>
            <a:r>
              <a:rPr lang="tr-TR" sz="4000" b="1" dirty="0" err="1">
                <a:latin typeface="+mn-lt"/>
              </a:rPr>
              <a:t>Centropa</a:t>
            </a:r>
            <a:r>
              <a:rPr lang="tr-TR" sz="4000" b="1" dirty="0">
                <a:latin typeface="+mn-lt"/>
              </a:rPr>
              <a:t> film: ‘Return </a:t>
            </a:r>
            <a:r>
              <a:rPr lang="tr-TR" sz="4000" b="1" dirty="0" err="1">
                <a:latin typeface="+mn-lt"/>
              </a:rPr>
              <a:t>to</a:t>
            </a:r>
            <a:r>
              <a:rPr lang="tr-TR" sz="4000" b="1" dirty="0">
                <a:latin typeface="+mn-lt"/>
              </a:rPr>
              <a:t> </a:t>
            </a:r>
            <a:r>
              <a:rPr lang="tr-TR" sz="4000" b="1" dirty="0" err="1">
                <a:latin typeface="+mn-lt"/>
              </a:rPr>
              <a:t>Rivne</a:t>
            </a:r>
            <a:r>
              <a:rPr lang="tr-TR" sz="4000" b="1" dirty="0">
                <a:latin typeface="+mn-lt"/>
              </a:rPr>
              <a:t>’</a:t>
            </a:r>
            <a:br>
              <a:rPr lang="tr-TR" sz="2800" b="1" dirty="0">
                <a:latin typeface="+mn-lt"/>
              </a:rPr>
            </a:br>
            <a:br>
              <a:rPr lang="tr-TR" sz="2800" b="1" dirty="0">
                <a:latin typeface="+mn-lt"/>
              </a:rPr>
            </a:br>
            <a:r>
              <a:rPr lang="en-US" sz="2800" b="0" i="0" u="none" strike="noStrike" dirty="0">
                <a:solidFill>
                  <a:srgbClr val="FFFFFF"/>
                </a:solidFill>
                <a:effectLst/>
                <a:latin typeface="YouTube Noto"/>
                <a:hlinkClick r:id="rId2"/>
              </a:rPr>
              <a:t>https://youtu.be/BOrd3wuJ4aY</a:t>
            </a:r>
            <a:endParaRPr lang="en-US" sz="2800" b="1" dirty="0"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6FC823-845D-4901-BA6B-53C89C453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i="0" dirty="0">
                <a:effectLst/>
              </a:rPr>
              <a:t>Shelly Weiner </a:t>
            </a:r>
            <a:r>
              <a:rPr lang="en-US" sz="2000" b="0" i="0" dirty="0">
                <a:effectLst/>
              </a:rPr>
              <a:t>and </a:t>
            </a:r>
            <a:r>
              <a:rPr lang="en-US" sz="2000" b="1" i="0" dirty="0">
                <a:effectLst/>
              </a:rPr>
              <a:t>Raya </a:t>
            </a:r>
            <a:r>
              <a:rPr lang="en-US" sz="2000" b="1" i="0" dirty="0" err="1">
                <a:effectLst/>
              </a:rPr>
              <a:t>Kizhnerman</a:t>
            </a:r>
            <a:r>
              <a:rPr lang="tr-TR" sz="2000" b="1" i="0" dirty="0">
                <a:effectLst/>
              </a:rPr>
              <a:t>, </a:t>
            </a:r>
            <a:r>
              <a:rPr lang="tr-TR" sz="2000" i="0" dirty="0" err="1">
                <a:effectLst/>
              </a:rPr>
              <a:t>the</a:t>
            </a:r>
            <a:r>
              <a:rPr lang="tr-TR" sz="2000" i="0" dirty="0">
                <a:effectLst/>
              </a:rPr>
              <a:t> </a:t>
            </a:r>
          </a:p>
          <a:p>
            <a:pPr marL="0" indent="0">
              <a:buNone/>
            </a:pPr>
            <a:r>
              <a:rPr lang="tr-TR" sz="2000" i="0" dirty="0" err="1">
                <a:effectLst/>
              </a:rPr>
              <a:t>survivors</a:t>
            </a:r>
            <a:r>
              <a:rPr lang="tr-TR" sz="2000" i="0" dirty="0">
                <a:effectLst/>
              </a:rPr>
              <a:t> in </a:t>
            </a:r>
            <a:r>
              <a:rPr lang="tr-TR" sz="2000" i="0" dirty="0" err="1">
                <a:effectLst/>
              </a:rPr>
              <a:t>this</a:t>
            </a:r>
            <a:r>
              <a:rPr lang="tr-TR" sz="2000" i="0" dirty="0">
                <a:effectLst/>
              </a:rPr>
              <a:t> video</a:t>
            </a:r>
            <a:r>
              <a:rPr lang="tr-TR" sz="2000" b="1" i="0" dirty="0">
                <a:effectLst/>
              </a:rPr>
              <a:t>,</a:t>
            </a:r>
            <a:r>
              <a:rPr lang="en-US" sz="2000" b="1" i="0" dirty="0">
                <a:effectLst/>
              </a:rPr>
              <a:t> </a:t>
            </a:r>
            <a:r>
              <a:rPr lang="tr-TR" sz="2000" i="0" dirty="0" err="1">
                <a:effectLst/>
              </a:rPr>
              <a:t>live</a:t>
            </a:r>
            <a:r>
              <a:rPr lang="tr-TR" sz="2000" i="0" dirty="0">
                <a:effectLst/>
              </a:rPr>
              <a:t> in North Carolina, but </a:t>
            </a:r>
          </a:p>
          <a:p>
            <a:pPr marL="0" indent="0">
              <a:buNone/>
            </a:pPr>
            <a:r>
              <a:rPr lang="tr-TR" sz="2000" i="0" dirty="0" err="1">
                <a:effectLst/>
              </a:rPr>
              <a:t>they</a:t>
            </a:r>
            <a:r>
              <a:rPr lang="tr-TR" sz="2000" i="0" dirty="0">
                <a:effectLst/>
              </a:rPr>
              <a:t> </a:t>
            </a:r>
            <a:r>
              <a:rPr lang="en-US" sz="2000" b="0" i="0" dirty="0">
                <a:effectLst/>
              </a:rPr>
              <a:t>were born in the bustling city of Rivne</a:t>
            </a:r>
            <a:r>
              <a:rPr lang="tr-TR" sz="2000" dirty="0"/>
              <a:t>, (in </a:t>
            </a:r>
          </a:p>
          <a:p>
            <a:pPr marL="0" indent="0">
              <a:buNone/>
            </a:pPr>
            <a:r>
              <a:rPr lang="tr-TR" sz="2000" dirty="0"/>
              <a:t>Poland at </a:t>
            </a:r>
            <a:r>
              <a:rPr lang="tr-TR" sz="2000" dirty="0" err="1"/>
              <a:t>the</a:t>
            </a:r>
            <a:r>
              <a:rPr lang="tr-TR" sz="2000" dirty="0"/>
              <a:t> time, </a:t>
            </a:r>
            <a:r>
              <a:rPr lang="tr-TR" sz="2000" dirty="0" err="1"/>
              <a:t>nowadays</a:t>
            </a:r>
            <a:r>
              <a:rPr lang="tr-TR" sz="2000" dirty="0"/>
              <a:t> </a:t>
            </a:r>
            <a:r>
              <a:rPr lang="tr-TR" sz="2000" dirty="0" err="1"/>
              <a:t>Ukraine</a:t>
            </a:r>
            <a:r>
              <a:rPr lang="tr-TR" sz="2000" dirty="0"/>
              <a:t>). </a:t>
            </a:r>
            <a:br>
              <a:rPr lang="tr-TR" sz="2000" dirty="0"/>
            </a:br>
            <a:endParaRPr lang="tr-TR" sz="2000" b="0" i="0" dirty="0">
              <a:effectLst/>
            </a:endParaRPr>
          </a:p>
          <a:p>
            <a:pPr marL="0" indent="0">
              <a:buNone/>
            </a:pPr>
            <a:r>
              <a:rPr lang="en-US" sz="2000" b="0" i="0" dirty="0">
                <a:effectLst/>
              </a:rPr>
              <a:t>In 1941 </a:t>
            </a:r>
            <a:r>
              <a:rPr lang="tr-TR" sz="2000" b="0" i="0" dirty="0" err="1">
                <a:effectLst/>
              </a:rPr>
              <a:t>there</a:t>
            </a:r>
            <a:r>
              <a:rPr lang="tr-TR" sz="2000" b="0" i="0" dirty="0">
                <a:effectLst/>
              </a:rPr>
              <a:t> </a:t>
            </a:r>
            <a:r>
              <a:rPr lang="tr-TR" sz="2000" b="0" i="0" dirty="0" err="1">
                <a:effectLst/>
              </a:rPr>
              <a:t>were</a:t>
            </a:r>
            <a:r>
              <a:rPr lang="tr-TR" sz="2000" b="0" i="0" dirty="0">
                <a:effectLst/>
              </a:rPr>
              <a:t> </a:t>
            </a:r>
            <a:r>
              <a:rPr lang="en-US" sz="2000" b="0" i="0" dirty="0">
                <a:effectLst/>
              </a:rPr>
              <a:t>20,000 Jews liv</a:t>
            </a:r>
            <a:r>
              <a:rPr lang="tr-TR" sz="2000" b="0" i="0" dirty="0" err="1">
                <a:effectLst/>
              </a:rPr>
              <a:t>ing</a:t>
            </a:r>
            <a:r>
              <a:rPr lang="en-US" sz="2000" b="0" i="0" dirty="0">
                <a:effectLst/>
              </a:rPr>
              <a:t> in Rivne. </a:t>
            </a:r>
            <a:br>
              <a:rPr lang="tr-TR" sz="2000" b="0" i="0" dirty="0">
                <a:effectLst/>
              </a:rPr>
            </a:br>
            <a:endParaRPr lang="tr-TR" sz="2000" b="0" i="0" dirty="0">
              <a:effectLst/>
            </a:endParaRPr>
          </a:p>
          <a:p>
            <a:pPr marL="0" indent="0">
              <a:buNone/>
            </a:pPr>
            <a:endParaRPr lang="tr-TR" sz="20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1847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9F58A3FA-C20F-4214-A711-463C561D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Share your answers to the given questions.</a:t>
            </a:r>
            <a:br>
              <a:rPr lang="tr-T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C95135-6BA2-40E7-BC69-5C0F8DA10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answers</a:t>
            </a:r>
            <a:r>
              <a:rPr lang="tr-TR" sz="2000" dirty="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1-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parts of the video are primary sources </a:t>
            </a:r>
          </a:p>
          <a:p>
            <a:pPr marL="0" indent="0">
              <a:buNone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of history and what parts are secondary </a:t>
            </a:r>
          </a:p>
          <a:p>
            <a:pPr marL="0" indent="0"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sources of history?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What is the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ONE thing  you learned from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watching this video that you did not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before?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there more?</a:t>
            </a:r>
            <a:endParaRPr lang="tr-T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156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42C1DB-9E56-46B6-AA1D-F3AD67E46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+mn-lt"/>
              </a:rPr>
              <a:t>Challenge yourself!</a:t>
            </a:r>
            <a:br>
              <a:rPr lang="tr-TR" sz="2400" b="1" dirty="0">
                <a:latin typeface="+mn-lt"/>
              </a:rPr>
            </a:br>
            <a:r>
              <a:rPr lang="tr-TR" sz="2400" b="1" dirty="0">
                <a:latin typeface="+mn-lt"/>
              </a:rPr>
              <a:t>In what context were the</a:t>
            </a:r>
            <a:r>
              <a:rPr lang="en-US" sz="2400" b="1" dirty="0">
                <a:latin typeface="+mn-lt"/>
              </a:rPr>
              <a:t>se words</a:t>
            </a:r>
            <a:r>
              <a:rPr lang="tr-TR" sz="2400" b="1" dirty="0">
                <a:latin typeface="+mn-lt"/>
              </a:rPr>
              <a:t> used in the film?</a:t>
            </a:r>
            <a:br>
              <a:rPr lang="tr-TR" sz="3600" b="1" dirty="0"/>
            </a:br>
            <a:endParaRPr lang="en-US" sz="3600" b="1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F97D4989-D463-4782-B7CB-C3A4106E93D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476624" y="1690689"/>
          <a:ext cx="1895475" cy="4486272"/>
        </p:xfrm>
        <a:graphic>
          <a:graphicData uri="http://schemas.openxmlformats.org/drawingml/2006/table">
            <a:tbl>
              <a:tblPr firstRow="1" firstCol="1" bandRow="1"/>
              <a:tblGrid>
                <a:gridCol w="1895475">
                  <a:extLst>
                    <a:ext uri="{9D8B030D-6E8A-4147-A177-3AD203B41FA5}">
                      <a16:colId xmlns:a16="http://schemas.microsoft.com/office/drawing/2014/main" val="4197759306"/>
                    </a:ext>
                  </a:extLst>
                </a:gridCol>
              </a:tblGrid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859285"/>
                  </a:ext>
                </a:extLst>
              </a:tr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Livestock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851446"/>
                  </a:ext>
                </a:extLst>
              </a:tr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Relocation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357812"/>
                  </a:ext>
                </a:extLst>
              </a:tr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Massacre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677183"/>
                  </a:ext>
                </a:extLst>
              </a:tr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89512"/>
                  </a:ext>
                </a:extLst>
              </a:tr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Premonition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260186"/>
                  </a:ext>
                </a:extLst>
              </a:tr>
              <a:tr h="6408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Eaves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944407"/>
                  </a:ext>
                </a:extLst>
              </a:tr>
            </a:tbl>
          </a:graphicData>
        </a:graphic>
      </p:graphicFrame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0027623F-42C5-4E0D-A884-FBE3B50F07C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553200" y="1690687"/>
          <a:ext cx="1762125" cy="4410457"/>
        </p:xfrm>
        <a:graphic>
          <a:graphicData uri="http://schemas.openxmlformats.org/drawingml/2006/table">
            <a:tbl>
              <a:tblPr firstRow="1" firstCol="1" bandRow="1"/>
              <a:tblGrid>
                <a:gridCol w="1762125">
                  <a:extLst>
                    <a:ext uri="{9D8B030D-6E8A-4147-A177-3AD203B41FA5}">
                      <a16:colId xmlns:a16="http://schemas.microsoft.com/office/drawing/2014/main" val="2074324732"/>
                    </a:ext>
                  </a:extLst>
                </a:gridCol>
              </a:tblGrid>
              <a:tr h="6334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Lice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302856"/>
                  </a:ext>
                </a:extLst>
              </a:tr>
              <a:tr h="6052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Bunker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749303"/>
                  </a:ext>
                </a:extLst>
              </a:tr>
              <a:tr h="7078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Liberate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196545"/>
                  </a:ext>
                </a:extLst>
              </a:tr>
              <a:tr h="6336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719011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Decree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90961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Confiscated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582098"/>
                  </a:ext>
                </a:extLst>
              </a:tr>
              <a:tr h="530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Deprivation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679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71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7E3BED-42F7-44D5-B9BB-4BEA2DF1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endParaRPr lang="en-US" sz="4000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9EABB79B-ABFF-4423-83BC-1A5EBC7586D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209675" y="1066800"/>
          <a:ext cx="4410075" cy="5409501"/>
        </p:xfrm>
        <a:graphic>
          <a:graphicData uri="http://schemas.openxmlformats.org/drawingml/2006/table">
            <a:tbl>
              <a:tblPr firstRow="1" firstCol="1" bandRow="1"/>
              <a:tblGrid>
                <a:gridCol w="1419225">
                  <a:extLst>
                    <a:ext uri="{9D8B030D-6E8A-4147-A177-3AD203B41FA5}">
                      <a16:colId xmlns:a16="http://schemas.microsoft.com/office/drawing/2014/main" val="1746889011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1488470725"/>
                    </a:ext>
                  </a:extLst>
                </a:gridCol>
              </a:tblGrid>
              <a:tr h="4776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white substance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699439"/>
                  </a:ext>
                </a:extLst>
              </a:tr>
              <a:tr h="543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Livestock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animals that are kept on a farm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523870"/>
                  </a:ext>
                </a:extLst>
              </a:tr>
              <a:tr h="738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moving to another place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429741"/>
                  </a:ext>
                </a:extLst>
              </a:tr>
              <a:tr h="6589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Massacre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 of killing a lot of people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780476"/>
                  </a:ext>
                </a:extLst>
              </a:tr>
              <a:tr h="8220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 that you own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318743"/>
                  </a:ext>
                </a:extLst>
              </a:tr>
              <a:tr h="5439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Premonition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feeling something unpleasant is about to happen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310905"/>
                  </a:ext>
                </a:extLst>
              </a:tr>
              <a:tr h="9773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Eaves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 f a roof that sticks out over the walls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7234"/>
                  </a:ext>
                </a:extLst>
              </a:tr>
            </a:tbl>
          </a:graphicData>
        </a:graphic>
      </p:graphicFrame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756F2950-4B70-475D-8B9C-9C607A5EB33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315076" y="1066800"/>
          <a:ext cx="4581524" cy="5323840"/>
        </p:xfrm>
        <a:graphic>
          <a:graphicData uri="http://schemas.openxmlformats.org/drawingml/2006/table">
            <a:tbl>
              <a:tblPr firstRow="1" firstCol="1" bandRow="1"/>
              <a:tblGrid>
                <a:gridCol w="1509579">
                  <a:extLst>
                    <a:ext uri="{9D8B030D-6E8A-4147-A177-3AD203B41FA5}">
                      <a16:colId xmlns:a16="http://schemas.microsoft.com/office/drawing/2014/main" val="2239275488"/>
                    </a:ext>
                  </a:extLst>
                </a:gridCol>
                <a:gridCol w="3071945">
                  <a:extLst>
                    <a:ext uri="{9D8B030D-6E8A-4147-A177-3AD203B41FA5}">
                      <a16:colId xmlns:a16="http://schemas.microsoft.com/office/drawing/2014/main" val="1124417556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insects that live on the skin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91005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Bunker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shelter, usually underground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791343"/>
                  </a:ext>
                </a:extLst>
              </a:tr>
              <a:tr h="4177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Liberate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free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127405"/>
                  </a:ext>
                </a:extLst>
              </a:tr>
              <a:tr h="4177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sudden attack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901355"/>
                  </a:ext>
                </a:extLst>
              </a:tr>
              <a:tr h="854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Decree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official decision made by the ruler of a country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020568"/>
                  </a:ext>
                </a:extLst>
              </a:tr>
              <a:tr h="8549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Confiscated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taken away as punishment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266086"/>
                  </a:ext>
                </a:extLst>
              </a:tr>
              <a:tr h="9508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Deprivation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absence of something important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64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99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717E725-5C2F-4713-B5F8-7503038E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br>
              <a:rPr lang="tr-T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 VIEWING</a:t>
            </a:r>
            <a:r>
              <a:rPr lang="tr-T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5AA5B7-E3B0-4F37-B8C6-F1DAEC40C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6851" y="466725"/>
            <a:ext cx="6334124" cy="5677964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new insight did you gain from viewing this </a:t>
            </a:r>
            <a:endParaRPr lang="tr-T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film?</a:t>
            </a:r>
            <a:b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Describe a moment in the film that you found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particularly heartbreaking.</a:t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you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think of a moment of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serendipity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film?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Explain.</a:t>
            </a:r>
            <a:b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kind of fears did Shelley and Raya feel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throughout their childhood years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b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5- If you could ask one person in the film a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question,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would you ask and what would that question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be?</a:t>
            </a:r>
          </a:p>
          <a:p>
            <a:pPr marL="0" indent="0">
              <a:buNone/>
            </a:pPr>
            <a:b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3119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241F7C8-8251-4C7C-BAAF-9CA81017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tr-TR" sz="4000" b="1" dirty="0" err="1">
                <a:latin typeface="+mn-lt"/>
              </a:rPr>
              <a:t>Create</a:t>
            </a:r>
            <a:r>
              <a:rPr lang="tr-TR" sz="4000" b="1" dirty="0">
                <a:latin typeface="+mn-lt"/>
              </a:rPr>
              <a:t> a </a:t>
            </a:r>
            <a:r>
              <a:rPr lang="tr-TR" sz="4000" b="1" dirty="0" err="1">
                <a:latin typeface="+mn-lt"/>
              </a:rPr>
              <a:t>primary</a:t>
            </a:r>
            <a:r>
              <a:rPr lang="tr-TR" sz="4000" b="1" dirty="0">
                <a:latin typeface="+mn-lt"/>
              </a:rPr>
              <a:t> </a:t>
            </a:r>
            <a:r>
              <a:rPr lang="tr-TR" sz="4000" b="1" dirty="0" err="1">
                <a:latin typeface="+mn-lt"/>
              </a:rPr>
              <a:t>source</a:t>
            </a:r>
            <a:r>
              <a:rPr lang="tr-TR" sz="4000" b="1" dirty="0">
                <a:latin typeface="+mn-lt"/>
              </a:rPr>
              <a:t> of </a:t>
            </a:r>
            <a:r>
              <a:rPr lang="tr-TR" sz="4000" b="1" dirty="0" err="1">
                <a:latin typeface="+mn-lt"/>
              </a:rPr>
              <a:t>history</a:t>
            </a:r>
            <a:endParaRPr lang="en-US" sz="4000" b="1" dirty="0"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76EBCE-0718-48FA-BD1F-F87E03FCC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Today, due to Covid-19, the world is experiencing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variety of fears like fear of losing loved ones,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fear of the unknown, fear of separation or fear of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loneliness.</a:t>
            </a:r>
            <a:endParaRPr lang="tr-T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Our lives have changed drastically and, this too, </a:t>
            </a:r>
            <a:endParaRPr lang="tr-T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will become history.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tr-TR" sz="2000" dirty="0"/>
              <a:t>In what ways can YOU document </a:t>
            </a:r>
            <a:r>
              <a:rPr lang="en-US" sz="2000" dirty="0"/>
              <a:t>your life as a </a:t>
            </a:r>
          </a:p>
          <a:p>
            <a:pPr marL="0" indent="0">
              <a:buNone/>
            </a:pPr>
            <a:r>
              <a:rPr lang="en-US" sz="2000" dirty="0"/>
              <a:t>student during </a:t>
            </a:r>
            <a:r>
              <a:rPr lang="tr-TR" sz="2000" dirty="0"/>
              <a:t>the Covid-19</a:t>
            </a:r>
            <a:r>
              <a:rPr lang="en-US" sz="2000" dirty="0"/>
              <a:t> </a:t>
            </a:r>
            <a:r>
              <a:rPr lang="tr-TR" sz="2000" dirty="0"/>
              <a:t>pandemic for </a:t>
            </a:r>
            <a:endParaRPr lang="en-US" sz="2000" dirty="0"/>
          </a:p>
          <a:p>
            <a:pPr marL="0" indent="0">
              <a:buNone/>
            </a:pPr>
            <a:r>
              <a:rPr lang="tr-TR" sz="2000" dirty="0"/>
              <a:t>future generations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historians</a:t>
            </a:r>
            <a:r>
              <a:rPr lang="tr-TR" sz="2000" dirty="0"/>
              <a:t>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9874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755</Words>
  <Application>Microsoft Macintosh PowerPoint</Application>
  <PresentationFormat>Widescreen</PresentationFormat>
  <Paragraphs>129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YouTube Noto</vt:lpstr>
      <vt:lpstr>Office Teması</vt:lpstr>
      <vt:lpstr>PowerPoint Presentation</vt:lpstr>
      <vt:lpstr>  Warm-up  In Breakout rooms, discuss the following questions with your partner. Take notes.   </vt:lpstr>
      <vt:lpstr>You will now watch a video about two Holocaust survivors telling their life stories. </vt:lpstr>
      <vt:lpstr>A Centropa film: ‘Return to Rivne’  https://youtu.be/BOrd3wuJ4aY</vt:lpstr>
      <vt:lpstr>Share your answers to the given questions. </vt:lpstr>
      <vt:lpstr>Challenge yourself! In what context were these words used in the film? </vt:lpstr>
      <vt:lpstr>PowerPoint Presentation</vt:lpstr>
      <vt:lpstr> POST VIEWING:  </vt:lpstr>
      <vt:lpstr>Create a primary source of history</vt:lpstr>
      <vt:lpstr>Assignment: Create a source of history for future generations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Arık</dc:creator>
  <cp:lastModifiedBy>Lauren Granite</cp:lastModifiedBy>
  <cp:revision>52</cp:revision>
  <dcterms:created xsi:type="dcterms:W3CDTF">2021-01-24T17:20:15Z</dcterms:created>
  <dcterms:modified xsi:type="dcterms:W3CDTF">2021-02-25T14:29:20Z</dcterms:modified>
</cp:coreProperties>
</file>