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9"/>
  </p:normalViewPr>
  <p:slideViewPr>
    <p:cSldViewPr snapToGrid="0">
      <p:cViewPr varScale="1">
        <p:scale>
          <a:sx n="122" d="100"/>
          <a:sy n="122" d="100"/>
        </p:scale>
        <p:origin x="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737791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2000, the United Nations created a program to achieve certain human development goals by 2015. One goal was gender equality. This product is about the strides made and that still need to be made for equality between men and women. </a:t>
            </a:r>
          </a:p>
        </p:txBody>
      </p:sp>
    </p:spTree>
    <p:extLst>
      <p:ext uri="{BB962C8B-B14F-4D97-AF65-F5344CB8AC3E}">
        <p14:creationId xmlns:p14="http://schemas.microsoft.com/office/powerpoint/2010/main" val="2408300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368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155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073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104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077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483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238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686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67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38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030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9" Type="http://schemas.openxmlformats.org/officeDocument/2006/relationships/hyperlink" Target="http://www.oxfordreference.com/view/10.1093/acref/9780198568506.001.0001/acref-9780198568506-e-2834" TargetMode="External"/><Relationship Id="rId20" Type="http://schemas.openxmlformats.org/officeDocument/2006/relationships/hyperlink" Target="https://www.youtube.com/watch?v=YQ5uDDqnk2I" TargetMode="External"/><Relationship Id="rId10" Type="http://schemas.openxmlformats.org/officeDocument/2006/relationships/hyperlink" Target="http://www.unwomen.org/en" TargetMode="External"/><Relationship Id="rId11" Type="http://schemas.openxmlformats.org/officeDocument/2006/relationships/hyperlink" Target="https://www.circleofsisterhood.org/wp-content/uploads/2014/08/The_Facts_About_Girls_Education.pdf" TargetMode="External"/><Relationship Id="rId12" Type="http://schemas.openxmlformats.org/officeDocument/2006/relationships/hyperlink" Target="https://www.globalcitizen.org/en/content/shocking-facts-gender-inequality-international-wom/" TargetMode="External"/><Relationship Id="rId13" Type="http://schemas.openxmlformats.org/officeDocument/2006/relationships/hyperlink" Target="https://www.womankind.org.uk/policy-and-campaigns/women's-rights/facts-about-women's-rights" TargetMode="External"/><Relationship Id="rId14" Type="http://schemas.openxmlformats.org/officeDocument/2006/relationships/hyperlink" Target="http://www.latimes.com/world/global-development/la-fg-global-womens-rights-story.html" TargetMode="External"/><Relationship Id="rId15" Type="http://schemas.openxmlformats.org/officeDocument/2006/relationships/hyperlink" Target="http://www.mdgmonitor.org/mdg-3-promote-gender-equality-and-empower-women/" TargetMode="External"/><Relationship Id="rId16" Type="http://schemas.openxmlformats.org/officeDocument/2006/relationships/hyperlink" Target="https://www.womensmarch.com/sisters/" TargetMode="External"/><Relationship Id="rId17" Type="http://schemas.openxmlformats.org/officeDocument/2006/relationships/hyperlink" Target="https://www.usaid.gov/what-we-do/gender-equality-and-womens-empowerment" TargetMode="External"/><Relationship Id="rId18" Type="http://schemas.openxmlformats.org/officeDocument/2006/relationships/hyperlink" Target="https://www.shrm.org/hr-today/news/hr-magazine/pages/010215-gender-discrimination.aspx" TargetMode="External"/><Relationship Id="rId19" Type="http://schemas.openxmlformats.org/officeDocument/2006/relationships/hyperlink" Target="http://www.nytimes.com/2005/05/21/us/milton-wolf-80-economist-and-ambassador-to-austria-dies.html"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unicef.org/sowc07/docs/sowc07_chap1.pdf" TargetMode="External"/><Relationship Id="rId4" Type="http://schemas.openxmlformats.org/officeDocument/2006/relationships/hyperlink" Target="http://www.unmillenniumproject.org/documents/Gender-chapters1-3.pdf" TargetMode="External"/><Relationship Id="rId5" Type="http://schemas.openxmlformats.org/officeDocument/2006/relationships/hyperlink" Target="https://www.unicef.org/sowc07/profiles/inequality_household.php" TargetMode="External"/><Relationship Id="rId6" Type="http://schemas.openxmlformats.org/officeDocument/2006/relationships/hyperlink" Target="http://www.borgenmagazine.com/10-examples-gender-inequality-world/" TargetMode="External"/><Relationship Id="rId7" Type="http://schemas.openxmlformats.org/officeDocument/2006/relationships/hyperlink" Target="http://www.un.org/womenwatch/daw/cedaw/" TargetMode="External"/><Relationship Id="rId8" Type="http://schemas.openxmlformats.org/officeDocument/2006/relationships/hyperlink" Target="http://www.endvawnow.org/en/articles/300-causes-protective-and-risk-factor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a:t>Gender Inequality and Human Development</a:t>
            </a:r>
          </a:p>
        </p:txBody>
      </p:sp>
      <p:sp>
        <p:nvSpPr>
          <p:cNvPr id="86" name="Shape 86"/>
          <p:cNvSpPr txBox="1">
            <a:spLocks noGrp="1"/>
          </p:cNvSpPr>
          <p:nvPr>
            <p:ph type="subTitle" idx="1"/>
          </p:nvPr>
        </p:nvSpPr>
        <p:spPr>
          <a:xfrm>
            <a:off x="598100" y="2715946"/>
            <a:ext cx="8222100" cy="1191300"/>
          </a:xfrm>
          <a:prstGeom prst="rect">
            <a:avLst/>
          </a:prstGeom>
        </p:spPr>
        <p:txBody>
          <a:bodyPr lIns="91425" tIns="91425" rIns="91425" bIns="91425" anchor="t" anchorCtr="0">
            <a:noAutofit/>
          </a:bodyPr>
          <a:lstStyle/>
          <a:p>
            <a:pPr lvl="0">
              <a:spcBef>
                <a:spcPts val="0"/>
              </a:spcBef>
              <a:buNone/>
            </a:pPr>
            <a:r>
              <a:rPr lang="en"/>
              <a:t>Rachel Lacoretz</a:t>
            </a:r>
          </a:p>
          <a:p>
            <a:pPr lvl="0">
              <a:spcBef>
                <a:spcPts val="0"/>
              </a:spcBef>
              <a:buNone/>
            </a:pPr>
            <a:r>
              <a:rPr lang="en"/>
              <a:t>Mr. Price</a:t>
            </a:r>
          </a:p>
          <a:p>
            <a:pPr lvl="0">
              <a:spcBef>
                <a:spcPts val="0"/>
              </a:spcBef>
              <a:buNone/>
            </a:pPr>
            <a:r>
              <a:rPr lang="en"/>
              <a:t>Period 3</a:t>
            </a:r>
          </a:p>
        </p:txBody>
      </p:sp>
      <p:pic>
        <p:nvPicPr>
          <p:cNvPr id="87" name="Shape 87"/>
          <p:cNvPicPr preferRelativeResize="0"/>
          <p:nvPr/>
        </p:nvPicPr>
        <p:blipFill>
          <a:blip r:embed="rId3">
            <a:alphaModFix/>
          </a:blip>
          <a:stretch>
            <a:fillRect/>
          </a:stretch>
        </p:blipFill>
        <p:spPr>
          <a:xfrm>
            <a:off x="5990475" y="2112683"/>
            <a:ext cx="2441824" cy="2441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Milton Wolf Project</a:t>
            </a:r>
          </a:p>
        </p:txBody>
      </p:sp>
      <p:sp>
        <p:nvSpPr>
          <p:cNvPr id="161" name="Shape 161"/>
          <p:cNvSpPr txBox="1">
            <a:spLocks noGrp="1"/>
          </p:cNvSpPr>
          <p:nvPr>
            <p:ph type="body" idx="1"/>
          </p:nvPr>
        </p:nvSpPr>
        <p:spPr>
          <a:xfrm>
            <a:off x="311700" y="874675"/>
            <a:ext cx="8520600" cy="3339000"/>
          </a:xfrm>
          <a:prstGeom prst="rect">
            <a:avLst/>
          </a:prstGeom>
        </p:spPr>
        <p:txBody>
          <a:bodyPr lIns="91425" tIns="91425" rIns="91425" bIns="91425" anchor="t" anchorCtr="0">
            <a:noAutofit/>
          </a:bodyPr>
          <a:lstStyle/>
          <a:p>
            <a:pPr lvl="0">
              <a:spcBef>
                <a:spcPts val="0"/>
              </a:spcBef>
              <a:buNone/>
            </a:pPr>
            <a:r>
              <a:rPr lang="en"/>
              <a:t>-After learning the story of Sarajevo and Milton Wolf, I am even more convinced that gender equality is an issue that has to be fought by both women and men</a:t>
            </a:r>
          </a:p>
          <a:p>
            <a:pPr lvl="0">
              <a:spcBef>
                <a:spcPts val="0"/>
              </a:spcBef>
              <a:buNone/>
            </a:pPr>
            <a:r>
              <a:rPr lang="en"/>
              <a:t>-During this event, the story is told of an elderly woman who saved a Jewish person during World War Two</a:t>
            </a:r>
          </a:p>
          <a:p>
            <a:pPr lvl="0">
              <a:spcBef>
                <a:spcPts val="0"/>
              </a:spcBef>
              <a:buNone/>
            </a:pPr>
            <a:r>
              <a:rPr lang="en"/>
              <a:t>-Milton Wolf did his best to help her because of that, as he was trying to give back</a:t>
            </a:r>
          </a:p>
          <a:p>
            <a:pPr lvl="0">
              <a:spcBef>
                <a:spcPts val="0"/>
              </a:spcBef>
              <a:buNone/>
            </a:pPr>
            <a:r>
              <a:rPr lang="en"/>
              <a:t>-I have learned about how necessary it is for all people to be working together for human rights, whether or not it concerns them</a:t>
            </a:r>
          </a:p>
          <a:p>
            <a:pPr lvl="0">
              <a:spcBef>
                <a:spcPts val="0"/>
              </a:spcBef>
              <a:buNone/>
            </a:pPr>
            <a:r>
              <a:rPr lang="en"/>
              <a:t>- I have also learned about how all campaigns for human rights connect, so all people should be working together towards their common goals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300" y="47975"/>
            <a:ext cx="8520600" cy="607800"/>
          </a:xfrm>
          <a:prstGeom prst="rect">
            <a:avLst/>
          </a:prstGeom>
        </p:spPr>
        <p:txBody>
          <a:bodyPr lIns="91425" tIns="91425" rIns="91425" bIns="91425" anchor="t" anchorCtr="0">
            <a:noAutofit/>
          </a:bodyPr>
          <a:lstStyle/>
          <a:p>
            <a:pPr lvl="0">
              <a:spcBef>
                <a:spcPts val="0"/>
              </a:spcBef>
              <a:buNone/>
            </a:pPr>
            <a:r>
              <a:rPr lang="en"/>
              <a:t>What I Have Done</a:t>
            </a:r>
          </a:p>
        </p:txBody>
      </p:sp>
      <p:sp>
        <p:nvSpPr>
          <p:cNvPr id="167" name="Shape 167"/>
          <p:cNvSpPr txBox="1">
            <a:spLocks noGrp="1"/>
          </p:cNvSpPr>
          <p:nvPr>
            <p:ph type="body" idx="1"/>
          </p:nvPr>
        </p:nvSpPr>
        <p:spPr>
          <a:xfrm>
            <a:off x="72625" y="746525"/>
            <a:ext cx="8520600" cy="3339000"/>
          </a:xfrm>
          <a:prstGeom prst="rect">
            <a:avLst/>
          </a:prstGeom>
        </p:spPr>
        <p:txBody>
          <a:bodyPr lIns="91425" tIns="91425" rIns="91425" bIns="91425" anchor="t" anchorCtr="0">
            <a:noAutofit/>
          </a:bodyPr>
          <a:lstStyle/>
          <a:p>
            <a:pPr lvl="0">
              <a:spcBef>
                <a:spcPts val="0"/>
              </a:spcBef>
              <a:buNone/>
            </a:pPr>
            <a:r>
              <a:rPr lang="en"/>
              <a:t>-Being a young person in a society where many people believe gender equality has already been solved, or is “not as bad,” as women make it out to be, it has become important to stand up for equal rights in whatever way possible.</a:t>
            </a:r>
          </a:p>
          <a:p>
            <a:pPr lvl="0">
              <a:spcBef>
                <a:spcPts val="0"/>
              </a:spcBef>
              <a:buNone/>
            </a:pPr>
            <a:r>
              <a:rPr lang="en"/>
              <a:t>-On March 21, 2017 I attended the Women’s March on Washington, along with hundreds of thousands of other protesters demanding equal rights for women.</a:t>
            </a:r>
          </a:p>
          <a:p>
            <a:pPr lvl="0">
              <a:spcBef>
                <a:spcPts val="0"/>
              </a:spcBef>
              <a:buNone/>
            </a:pPr>
            <a:r>
              <a:rPr lang="en"/>
              <a:t>-I have also worked hard in my education and done my best to challenge my own views, stay unbiased and not base my opinions on gender roles.</a:t>
            </a:r>
          </a:p>
          <a:p>
            <a:pPr lvl="0">
              <a:lnSpc>
                <a:spcPct val="100000"/>
              </a:lnSpc>
              <a:spcBef>
                <a:spcPts val="0"/>
              </a:spcBef>
              <a:buNone/>
            </a:pPr>
            <a:endParaRPr/>
          </a:p>
        </p:txBody>
      </p:sp>
      <p:pic>
        <p:nvPicPr>
          <p:cNvPr id="168" name="Shape 168"/>
          <p:cNvPicPr preferRelativeResize="0"/>
          <p:nvPr/>
        </p:nvPicPr>
        <p:blipFill>
          <a:blip r:embed="rId3">
            <a:alphaModFix/>
          </a:blip>
          <a:stretch>
            <a:fillRect/>
          </a:stretch>
        </p:blipFill>
        <p:spPr>
          <a:xfrm>
            <a:off x="1844125" y="3370132"/>
            <a:ext cx="1434600" cy="1728242"/>
          </a:xfrm>
          <a:prstGeom prst="rect">
            <a:avLst/>
          </a:prstGeom>
          <a:noFill/>
          <a:ln>
            <a:noFill/>
          </a:ln>
        </p:spPr>
      </p:pic>
      <p:sp>
        <p:nvSpPr>
          <p:cNvPr id="169" name="Shape 169"/>
          <p:cNvSpPr/>
          <p:nvPr/>
        </p:nvSpPr>
        <p:spPr>
          <a:xfrm rot="5400000">
            <a:off x="4394400" y="3930350"/>
            <a:ext cx="355200" cy="6078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txBox="1"/>
          <p:nvPr/>
        </p:nvSpPr>
        <p:spPr>
          <a:xfrm>
            <a:off x="5122850" y="3755525"/>
            <a:ext cx="1434600" cy="1039500"/>
          </a:xfrm>
          <a:prstGeom prst="rect">
            <a:avLst/>
          </a:prstGeom>
          <a:noFill/>
          <a:ln>
            <a:noFill/>
          </a:ln>
        </p:spPr>
        <p:txBody>
          <a:bodyPr lIns="91425" tIns="91425" rIns="91425" bIns="91425" anchor="t" anchorCtr="0">
            <a:noAutofit/>
          </a:bodyPr>
          <a:lstStyle/>
          <a:p>
            <a:pPr lvl="0">
              <a:spcBef>
                <a:spcPts val="0"/>
              </a:spcBef>
              <a:buNone/>
            </a:pPr>
            <a:r>
              <a:rPr lang="en"/>
              <a:t>Me, protesting at the Women’s March on Washington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95475"/>
            <a:ext cx="8520600" cy="607800"/>
          </a:xfrm>
          <a:prstGeom prst="rect">
            <a:avLst/>
          </a:prstGeom>
        </p:spPr>
        <p:txBody>
          <a:bodyPr lIns="91425" tIns="91425" rIns="91425" bIns="91425" anchor="t" anchorCtr="0">
            <a:noAutofit/>
          </a:bodyPr>
          <a:lstStyle/>
          <a:p>
            <a:pPr lvl="0">
              <a:spcBef>
                <a:spcPts val="0"/>
              </a:spcBef>
              <a:buNone/>
            </a:pPr>
            <a:r>
              <a:rPr lang="en" sz="1800">
                <a:solidFill>
                  <a:srgbClr val="000000"/>
                </a:solidFill>
              </a:rPr>
              <a:t>Sources:</a:t>
            </a:r>
          </a:p>
        </p:txBody>
      </p:sp>
      <p:sp>
        <p:nvSpPr>
          <p:cNvPr id="176" name="Shape 176"/>
          <p:cNvSpPr txBox="1">
            <a:spLocks noGrp="1"/>
          </p:cNvSpPr>
          <p:nvPr>
            <p:ph type="body" idx="1"/>
          </p:nvPr>
        </p:nvSpPr>
        <p:spPr>
          <a:xfrm>
            <a:off x="-47825" y="256350"/>
            <a:ext cx="6297900" cy="4630800"/>
          </a:xfrm>
          <a:prstGeom prst="rect">
            <a:avLst/>
          </a:prstGeom>
        </p:spPr>
        <p:txBody>
          <a:bodyPr lIns="91425" tIns="91425" rIns="91425" bIns="91425" anchor="t" anchorCtr="0">
            <a:noAutofit/>
          </a:bodyPr>
          <a:lstStyle/>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3"/>
              </a:rPr>
              <a:t>https://www.unicef.org/sowc07/docs/sowc07_chap1.pdf</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4"/>
              </a:rPr>
              <a:t>http://www.unmillenniumproject.org/documents/Gender-chapters1-3.pdf</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5"/>
              </a:rPr>
              <a:t>https://www.unicef.org/sowc07/profiles/inequality_household.php</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6"/>
              </a:rPr>
              <a:t>http://www.borgenmagazine.com/10-examples-gender-inequality-world/</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7"/>
              </a:rPr>
              <a:t>http://www.un.org/womenwatch/daw/cedaw/</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8"/>
              </a:rPr>
              <a:t>http://www.endvawnow.org/en/articles/300-causes-protective-and-risk-factors-.html</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9"/>
              </a:rPr>
              <a:t>http://www.oxfordreference.com/view/10.1093/acref/9780198568506.001.0001/acref-9780198568506-e-2834</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0"/>
              </a:rPr>
              <a:t>http://www.unwomen.org/en</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1"/>
              </a:rPr>
              <a:t>https://www.circleofsisterhood.org/wp-content/uploads/2014/08/The_Facts_About_Girls_Education.pdf</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2"/>
              </a:rPr>
              <a:t>https://www.globalcitizen.org/en/content/shocking-facts-gender-inequality-international-wom/</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3"/>
              </a:rPr>
              <a:t>https://www.womankind.org.uk/policy-and-campaigns/women's-rights/facts-about-women's-rights</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4"/>
              </a:rPr>
              <a:t>http://www.latimes.com/world/global-development/la-fg-global-womens-rights-story.html</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5"/>
              </a:rPr>
              <a:t>http://www.mdgmonitor.org/mdg-3-promote-gender-equality-and-empower-women/</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6"/>
              </a:rPr>
              <a:t>https://www.womensmarch.com/sisters/</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7"/>
              </a:rPr>
              <a:t>https://www.usaid.gov/what-we-do/gender-equality-and-womens-empowerment</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8"/>
              </a:rPr>
              <a:t>https://www.shrm.org/hr-today/news/hr-magazine/pages/010215-gender-discrimination.aspx</a:t>
            </a:r>
          </a:p>
          <a:p>
            <a:pPr lvl="0" rtl="0">
              <a:spcBef>
                <a:spcPts val="0"/>
              </a:spcBef>
              <a:spcAft>
                <a:spcPts val="0"/>
              </a:spcAft>
              <a:buNone/>
            </a:pPr>
            <a:r>
              <a:rPr lang="en" sz="1100">
                <a:solidFill>
                  <a:srgbClr val="000000"/>
                </a:solidFill>
                <a:latin typeface="Arial"/>
                <a:ea typeface="Arial"/>
                <a:cs typeface="Arial"/>
                <a:sym typeface="Arial"/>
              </a:rPr>
              <a:t>Milton Wolf Sources:</a:t>
            </a:r>
            <a:r>
              <a:rPr lang="en" sz="1100">
                <a:solidFill>
                  <a:srgbClr val="1155CC"/>
                </a:solidFill>
                <a:latin typeface="Arial"/>
                <a:ea typeface="Arial"/>
                <a:cs typeface="Arial"/>
                <a:sym typeface="Arial"/>
              </a:rPr>
              <a:t> </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19"/>
              </a:rPr>
              <a:t>http://www.nytimes.com/2005/05/21/us/milton-wolf-80-economist-and-ambassador-to-austria-dies.html</a:t>
            </a:r>
          </a:p>
          <a:p>
            <a:pPr marL="457200" lvl="0" indent="-298450" rtl="0">
              <a:spcBef>
                <a:spcPts val="0"/>
              </a:spcBef>
              <a:spcAft>
                <a:spcPts val="0"/>
              </a:spcAft>
              <a:buClr>
                <a:srgbClr val="000000"/>
              </a:buClr>
              <a:buSzPct val="100000"/>
              <a:buFont typeface="Arial"/>
            </a:pPr>
            <a:r>
              <a:rPr lang="en" sz="1100" u="sng">
                <a:solidFill>
                  <a:srgbClr val="1155CC"/>
                </a:solidFill>
                <a:latin typeface="Arial"/>
                <a:ea typeface="Arial"/>
                <a:cs typeface="Arial"/>
                <a:sym typeface="Arial"/>
                <a:hlinkClick r:id="rId20"/>
              </a:rPr>
              <a:t>https://www.youtube.com/watch?v=YQ5uDDqnk2I</a:t>
            </a:r>
          </a:p>
          <a:p>
            <a:pPr marL="457200" lvl="0" indent="-298450" rtl="0">
              <a:spcBef>
                <a:spcPts val="0"/>
              </a:spcBef>
              <a:spcAft>
                <a:spcPts val="0"/>
              </a:spcAft>
              <a:buClr>
                <a:srgbClr val="000000"/>
              </a:buClr>
              <a:buSzPct val="100000"/>
              <a:buFont typeface="Arial"/>
            </a:pPr>
            <a:r>
              <a:rPr lang="en" sz="1100">
                <a:solidFill>
                  <a:srgbClr val="1155CC"/>
                </a:solidFill>
                <a:latin typeface="Arial"/>
                <a:ea typeface="Arial"/>
                <a:cs typeface="Arial"/>
                <a:sym typeface="Arial"/>
              </a:rPr>
              <a:t>https://www.centropawolfprize.org/</a:t>
            </a:r>
          </a:p>
          <a:p>
            <a:pPr lvl="0" rtl="0">
              <a:spcBef>
                <a:spcPts val="0"/>
              </a:spcBef>
              <a:spcAft>
                <a:spcPts val="0"/>
              </a:spcAft>
              <a:buNone/>
            </a:pPr>
            <a:endParaRPr sz="1100">
              <a:solidFill>
                <a:srgbClr val="1155CC"/>
              </a:solidFill>
              <a:latin typeface="Arial"/>
              <a:ea typeface="Arial"/>
              <a:cs typeface="Arial"/>
              <a:sym typeface="Arial"/>
            </a:endParaRPr>
          </a:p>
          <a:p>
            <a:pPr lvl="0" rtl="0">
              <a:spcBef>
                <a:spcPts val="0"/>
              </a:spcBef>
              <a:spcAft>
                <a:spcPts val="0"/>
              </a:spcAft>
              <a:buNone/>
            </a:pPr>
            <a:endParaRPr sz="1200">
              <a:solidFill>
                <a:srgbClr val="1155CC"/>
              </a:solidFill>
              <a:latin typeface="Arial"/>
              <a:ea typeface="Arial"/>
              <a:cs typeface="Arial"/>
              <a:sym typeface="Arial"/>
            </a:endParaRPr>
          </a:p>
          <a:p>
            <a:pPr lvl="0" rtl="0">
              <a:spcBef>
                <a:spcPts val="0"/>
              </a:spcBef>
              <a:spcAft>
                <a:spcPts val="0"/>
              </a:spcAft>
              <a:buNone/>
            </a:pPr>
            <a:endParaRPr sz="1200">
              <a:solidFill>
                <a:srgbClr val="1155CC"/>
              </a:solidFill>
              <a:latin typeface="Arial"/>
              <a:ea typeface="Arial"/>
              <a:cs typeface="Arial"/>
              <a:sym typeface="Arial"/>
            </a:endParaRPr>
          </a:p>
          <a:p>
            <a:pPr lvl="0" rtl="0">
              <a:spcBef>
                <a:spcPts val="0"/>
              </a:spcBef>
              <a:spcAft>
                <a:spcPts val="0"/>
              </a:spcAft>
              <a:buNone/>
            </a:pPr>
            <a:endParaRPr sz="1200">
              <a:solidFill>
                <a:srgbClr val="1155CC"/>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a:spcBef>
                <a:spcPts val="0"/>
              </a:spcBef>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What is the Issue?</a:t>
            </a:r>
          </a:p>
        </p:txBody>
      </p:sp>
      <p:sp>
        <p:nvSpPr>
          <p:cNvPr id="93" name="Shape 9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solidFill>
                  <a:srgbClr val="000000"/>
                </a:solidFill>
              </a:rPr>
              <a:t> Unequal treatment of women and men relating to:</a:t>
            </a:r>
          </a:p>
          <a:p>
            <a:pPr marL="457200" lvl="0" indent="-228600" rtl="0">
              <a:spcBef>
                <a:spcPts val="0"/>
              </a:spcBef>
              <a:buClr>
                <a:srgbClr val="000000"/>
              </a:buClr>
            </a:pPr>
            <a:r>
              <a:rPr lang="en">
                <a:solidFill>
                  <a:srgbClr val="000000"/>
                </a:solidFill>
              </a:rPr>
              <a:t>Education</a:t>
            </a:r>
          </a:p>
          <a:p>
            <a:pPr marL="457200" lvl="0" indent="-228600" rtl="0">
              <a:spcBef>
                <a:spcPts val="0"/>
              </a:spcBef>
              <a:buClr>
                <a:srgbClr val="000000"/>
              </a:buClr>
            </a:pPr>
            <a:r>
              <a:rPr lang="en">
                <a:solidFill>
                  <a:srgbClr val="000000"/>
                </a:solidFill>
              </a:rPr>
              <a:t>Career</a:t>
            </a:r>
          </a:p>
          <a:p>
            <a:pPr marL="457200" lvl="0" indent="-228600" rtl="0">
              <a:spcBef>
                <a:spcPts val="0"/>
              </a:spcBef>
              <a:buClr>
                <a:srgbClr val="000000"/>
              </a:buClr>
            </a:pPr>
            <a:r>
              <a:rPr lang="en">
                <a:solidFill>
                  <a:srgbClr val="000000"/>
                </a:solidFill>
              </a:rPr>
              <a:t>Health</a:t>
            </a:r>
          </a:p>
          <a:p>
            <a:pPr marL="457200" lvl="0" indent="-228600" rtl="0">
              <a:spcBef>
                <a:spcPts val="0"/>
              </a:spcBef>
              <a:buClr>
                <a:srgbClr val="000000"/>
              </a:buClr>
            </a:pPr>
            <a:r>
              <a:rPr lang="en">
                <a:solidFill>
                  <a:srgbClr val="000000"/>
                </a:solidFill>
              </a:rPr>
              <a:t>Legislation</a:t>
            </a:r>
          </a:p>
          <a:p>
            <a:pPr marL="457200" lvl="0" indent="-228600" rtl="0">
              <a:spcBef>
                <a:spcPts val="0"/>
              </a:spcBef>
              <a:buClr>
                <a:srgbClr val="000000"/>
              </a:buClr>
            </a:pPr>
            <a:r>
              <a:rPr lang="en">
                <a:solidFill>
                  <a:srgbClr val="000000"/>
                </a:solidFill>
              </a:rPr>
              <a:t>Decision-making</a:t>
            </a:r>
          </a:p>
          <a:p>
            <a:pPr marL="457200" lvl="0" indent="-228600" rtl="0">
              <a:spcBef>
                <a:spcPts val="0"/>
              </a:spcBef>
              <a:buClr>
                <a:srgbClr val="000000"/>
              </a:buClr>
            </a:pPr>
            <a:r>
              <a:rPr lang="en">
                <a:solidFill>
                  <a:srgbClr val="000000"/>
                </a:solidFill>
              </a:rPr>
              <a:t>Gender roles</a:t>
            </a:r>
          </a:p>
          <a:p>
            <a:pPr marL="457200" lvl="0" indent="-228600" rtl="0">
              <a:spcBef>
                <a:spcPts val="0"/>
              </a:spcBef>
              <a:buClr>
                <a:srgbClr val="000000"/>
              </a:buClr>
            </a:pPr>
            <a:r>
              <a:rPr lang="en">
                <a:solidFill>
                  <a:srgbClr val="000000"/>
                </a:solidFill>
              </a:rPr>
              <a:t>Finance</a:t>
            </a:r>
          </a:p>
        </p:txBody>
      </p:sp>
      <p:pic>
        <p:nvPicPr>
          <p:cNvPr id="94" name="Shape 94"/>
          <p:cNvPicPr preferRelativeResize="0"/>
          <p:nvPr/>
        </p:nvPicPr>
        <p:blipFill>
          <a:blip r:embed="rId3">
            <a:alphaModFix/>
          </a:blip>
          <a:stretch>
            <a:fillRect/>
          </a:stretch>
        </p:blipFill>
        <p:spPr>
          <a:xfrm>
            <a:off x="5669424" y="256925"/>
            <a:ext cx="3024925" cy="4060050"/>
          </a:xfrm>
          <a:prstGeom prst="rect">
            <a:avLst/>
          </a:prstGeom>
          <a:noFill/>
          <a:ln>
            <a:noFill/>
          </a:ln>
        </p:spPr>
      </p:pic>
      <p:pic>
        <p:nvPicPr>
          <p:cNvPr id="95" name="Shape 95"/>
          <p:cNvPicPr preferRelativeResize="0"/>
          <p:nvPr/>
        </p:nvPicPr>
        <p:blipFill>
          <a:blip r:embed="rId4">
            <a:alphaModFix/>
          </a:blip>
          <a:stretch>
            <a:fillRect/>
          </a:stretch>
        </p:blipFill>
        <p:spPr>
          <a:xfrm>
            <a:off x="2745975" y="2008200"/>
            <a:ext cx="2569499" cy="2165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Where Does it Occur?</a:t>
            </a:r>
          </a:p>
        </p:txBody>
      </p:sp>
      <p:sp>
        <p:nvSpPr>
          <p:cNvPr id="101" name="Shape 10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solidFill>
                  <a:srgbClr val="000000"/>
                </a:solidFill>
              </a:rPr>
              <a:t>Areas all over the world such as:</a:t>
            </a:r>
          </a:p>
          <a:p>
            <a:pPr marL="457200" lvl="0" indent="-228600" rtl="0">
              <a:spcBef>
                <a:spcPts val="0"/>
              </a:spcBef>
              <a:buClr>
                <a:srgbClr val="000000"/>
              </a:buClr>
            </a:pPr>
            <a:r>
              <a:rPr lang="en">
                <a:solidFill>
                  <a:srgbClr val="000000"/>
                </a:solidFill>
              </a:rPr>
              <a:t>The United States and North America</a:t>
            </a:r>
          </a:p>
          <a:p>
            <a:pPr marL="457200" lvl="0" indent="-228600" rtl="0">
              <a:spcBef>
                <a:spcPts val="0"/>
              </a:spcBef>
              <a:buClr>
                <a:srgbClr val="000000"/>
              </a:buClr>
            </a:pPr>
            <a:r>
              <a:rPr lang="en">
                <a:solidFill>
                  <a:srgbClr val="000000"/>
                </a:solidFill>
              </a:rPr>
              <a:t>Middle East</a:t>
            </a:r>
          </a:p>
          <a:p>
            <a:pPr marL="457200" lvl="0" indent="-228600" rtl="0">
              <a:spcBef>
                <a:spcPts val="0"/>
              </a:spcBef>
              <a:buClr>
                <a:srgbClr val="000000"/>
              </a:buClr>
            </a:pPr>
            <a:r>
              <a:rPr lang="en">
                <a:solidFill>
                  <a:srgbClr val="000000"/>
                </a:solidFill>
              </a:rPr>
              <a:t>South Asia and the Pacific</a:t>
            </a:r>
          </a:p>
          <a:p>
            <a:pPr marL="457200" lvl="0" indent="-228600" rtl="0">
              <a:spcBef>
                <a:spcPts val="0"/>
              </a:spcBef>
              <a:buClr>
                <a:srgbClr val="000000"/>
              </a:buClr>
            </a:pPr>
            <a:r>
              <a:rPr lang="en">
                <a:solidFill>
                  <a:srgbClr val="000000"/>
                </a:solidFill>
              </a:rPr>
              <a:t>Northern Africa</a:t>
            </a:r>
          </a:p>
          <a:p>
            <a:pPr marL="457200" lvl="0" indent="-228600" rtl="0">
              <a:spcBef>
                <a:spcPts val="0"/>
              </a:spcBef>
              <a:buClr>
                <a:srgbClr val="000000"/>
              </a:buClr>
            </a:pPr>
            <a:r>
              <a:rPr lang="en">
                <a:solidFill>
                  <a:srgbClr val="000000"/>
                </a:solidFill>
              </a:rPr>
              <a:t>Sub-Saharan Africa</a:t>
            </a:r>
          </a:p>
          <a:p>
            <a:pPr marL="457200" lvl="0" indent="-228600" rtl="0">
              <a:spcBef>
                <a:spcPts val="0"/>
              </a:spcBef>
              <a:buClr>
                <a:srgbClr val="000000"/>
              </a:buClr>
            </a:pPr>
            <a:r>
              <a:rPr lang="en">
                <a:solidFill>
                  <a:srgbClr val="000000"/>
                </a:solidFill>
              </a:rPr>
              <a:t>Latin America and the Caribbean</a:t>
            </a:r>
          </a:p>
          <a:p>
            <a:pPr marL="457200" lvl="0" indent="-228600" rtl="0">
              <a:spcBef>
                <a:spcPts val="0"/>
              </a:spcBef>
              <a:buClr>
                <a:srgbClr val="000000"/>
              </a:buClr>
            </a:pPr>
            <a:r>
              <a:rPr lang="en">
                <a:solidFill>
                  <a:srgbClr val="000000"/>
                </a:solidFill>
              </a:rPr>
              <a:t>United Kingdom / other parts of Europe</a:t>
            </a:r>
          </a:p>
        </p:txBody>
      </p:sp>
      <p:pic>
        <p:nvPicPr>
          <p:cNvPr id="102" name="Shape 102"/>
          <p:cNvPicPr preferRelativeResize="0"/>
          <p:nvPr/>
        </p:nvPicPr>
        <p:blipFill>
          <a:blip r:embed="rId3">
            <a:alphaModFix/>
          </a:blip>
          <a:stretch>
            <a:fillRect/>
          </a:stretch>
        </p:blipFill>
        <p:spPr>
          <a:xfrm>
            <a:off x="5114843" y="81968"/>
            <a:ext cx="3939798" cy="2365674"/>
          </a:xfrm>
          <a:prstGeom prst="rect">
            <a:avLst/>
          </a:prstGeom>
          <a:noFill/>
          <a:ln>
            <a:noFill/>
          </a:ln>
        </p:spPr>
      </p:pic>
      <p:pic>
        <p:nvPicPr>
          <p:cNvPr id="103" name="Shape 103"/>
          <p:cNvPicPr preferRelativeResize="0"/>
          <p:nvPr/>
        </p:nvPicPr>
        <p:blipFill>
          <a:blip r:embed="rId4">
            <a:alphaModFix/>
          </a:blip>
          <a:stretch>
            <a:fillRect/>
          </a:stretch>
        </p:blipFill>
        <p:spPr>
          <a:xfrm>
            <a:off x="5016800" y="2647500"/>
            <a:ext cx="3412275" cy="1921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Reasons for Gender Inequality</a:t>
            </a:r>
          </a:p>
        </p:txBody>
      </p:sp>
      <p:sp>
        <p:nvSpPr>
          <p:cNvPr id="109" name="Shape 109"/>
          <p:cNvSpPr txBox="1">
            <a:spLocks noGrp="1"/>
          </p:cNvSpPr>
          <p:nvPr>
            <p:ph type="body" idx="1"/>
          </p:nvPr>
        </p:nvSpPr>
        <p:spPr>
          <a:xfrm>
            <a:off x="150275" y="1017800"/>
            <a:ext cx="8520600" cy="33390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Char char="●"/>
            </a:pPr>
            <a:r>
              <a:rPr lang="en" sz="2400">
                <a:solidFill>
                  <a:srgbClr val="000000"/>
                </a:solidFill>
              </a:rPr>
              <a:t>Cultural Norms</a:t>
            </a:r>
          </a:p>
          <a:p>
            <a:pPr marL="457200" lvl="0" indent="-381000" rtl="0">
              <a:spcBef>
                <a:spcPts val="0"/>
              </a:spcBef>
              <a:buClr>
                <a:srgbClr val="000000"/>
              </a:buClr>
              <a:buSzPct val="100000"/>
              <a:buChar char="●"/>
            </a:pPr>
            <a:r>
              <a:rPr lang="en" sz="2400">
                <a:solidFill>
                  <a:srgbClr val="000000"/>
                </a:solidFill>
              </a:rPr>
              <a:t>Traditions</a:t>
            </a:r>
          </a:p>
          <a:p>
            <a:pPr marL="457200" lvl="0" indent="-381000" rtl="0">
              <a:spcBef>
                <a:spcPts val="0"/>
              </a:spcBef>
              <a:buClr>
                <a:srgbClr val="000000"/>
              </a:buClr>
              <a:buSzPct val="100000"/>
              <a:buChar char="●"/>
            </a:pPr>
            <a:r>
              <a:rPr lang="en" sz="2400">
                <a:solidFill>
                  <a:srgbClr val="000000"/>
                </a:solidFill>
              </a:rPr>
              <a:t>Stereotypes/gender roles</a:t>
            </a:r>
          </a:p>
          <a:p>
            <a:pPr marL="457200" lvl="0" indent="-381000" rtl="0">
              <a:spcBef>
                <a:spcPts val="0"/>
              </a:spcBef>
              <a:buClr>
                <a:srgbClr val="000000"/>
              </a:buClr>
              <a:buSzPct val="100000"/>
              <a:buChar char="●"/>
            </a:pPr>
            <a:r>
              <a:rPr lang="en" sz="2400">
                <a:solidFill>
                  <a:srgbClr val="000000"/>
                </a:solidFill>
              </a:rPr>
              <a:t>Unequal/discriminatory laws</a:t>
            </a:r>
          </a:p>
          <a:p>
            <a:pPr marL="457200" lvl="0" indent="-381000" rtl="0">
              <a:spcBef>
                <a:spcPts val="0"/>
              </a:spcBef>
              <a:buClr>
                <a:srgbClr val="000000"/>
              </a:buClr>
              <a:buSzPct val="100000"/>
              <a:buChar char="●"/>
            </a:pPr>
            <a:r>
              <a:rPr lang="en" sz="2400">
                <a:solidFill>
                  <a:srgbClr val="000000"/>
                </a:solidFill>
              </a:rPr>
              <a:t>Limited economic opportunities for women</a:t>
            </a:r>
          </a:p>
          <a:p>
            <a:pPr marL="457200" lvl="0" indent="-381000" rtl="0">
              <a:spcBef>
                <a:spcPts val="0"/>
              </a:spcBef>
              <a:buClr>
                <a:srgbClr val="000000"/>
              </a:buClr>
              <a:buSzPct val="100000"/>
              <a:buChar char="●"/>
            </a:pPr>
            <a:r>
              <a:rPr lang="en" sz="2400">
                <a:solidFill>
                  <a:srgbClr val="000000"/>
                </a:solidFill>
              </a:rPr>
              <a:t>Insufficient education </a:t>
            </a:r>
          </a:p>
          <a:p>
            <a:pPr lvl="0">
              <a:spcBef>
                <a:spcPts val="0"/>
              </a:spcBef>
              <a:buNone/>
            </a:pPr>
            <a:endParaRPr/>
          </a:p>
        </p:txBody>
      </p:sp>
      <p:pic>
        <p:nvPicPr>
          <p:cNvPr id="110" name="Shape 110"/>
          <p:cNvPicPr preferRelativeResize="0"/>
          <p:nvPr/>
        </p:nvPicPr>
        <p:blipFill>
          <a:blip r:embed="rId3">
            <a:alphaModFix/>
          </a:blip>
          <a:stretch>
            <a:fillRect/>
          </a:stretch>
        </p:blipFill>
        <p:spPr>
          <a:xfrm>
            <a:off x="3894950" y="3244574"/>
            <a:ext cx="3521649" cy="1687475"/>
          </a:xfrm>
          <a:prstGeom prst="rect">
            <a:avLst/>
          </a:prstGeom>
          <a:noFill/>
          <a:ln>
            <a:noFill/>
          </a:ln>
        </p:spPr>
      </p:pic>
      <p:pic>
        <p:nvPicPr>
          <p:cNvPr id="111" name="Shape 111"/>
          <p:cNvPicPr preferRelativeResize="0"/>
          <p:nvPr/>
        </p:nvPicPr>
        <p:blipFill>
          <a:blip r:embed="rId4">
            <a:alphaModFix/>
          </a:blip>
          <a:stretch>
            <a:fillRect/>
          </a:stretch>
        </p:blipFill>
        <p:spPr>
          <a:xfrm>
            <a:off x="6136550" y="871124"/>
            <a:ext cx="2595800" cy="1730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Facts About Gender Inequality</a:t>
            </a:r>
          </a:p>
        </p:txBody>
      </p:sp>
      <p:sp>
        <p:nvSpPr>
          <p:cNvPr id="117" name="Shape 117"/>
          <p:cNvSpPr txBox="1">
            <a:spLocks noGrp="1"/>
          </p:cNvSpPr>
          <p:nvPr>
            <p:ph type="body" idx="1"/>
          </p:nvPr>
        </p:nvSpPr>
        <p:spPr>
          <a:xfrm>
            <a:off x="140950" y="1017800"/>
            <a:ext cx="6867300" cy="36405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The gender gap is so large in Saudi Arabia that women there are not allowed to drive, and rely on male relatives for transportation</a:t>
            </a:r>
          </a:p>
          <a:p>
            <a:pPr marL="457200" lvl="0" indent="-228600" rtl="0">
              <a:spcBef>
                <a:spcPts val="0"/>
              </a:spcBef>
              <a:buClr>
                <a:srgbClr val="000000"/>
              </a:buClr>
            </a:pPr>
            <a:r>
              <a:rPr lang="en">
                <a:solidFill>
                  <a:srgbClr val="000000"/>
                </a:solidFill>
              </a:rPr>
              <a:t>Women are the primary caregivers for children in most countries</a:t>
            </a:r>
          </a:p>
          <a:p>
            <a:pPr marL="457200" lvl="0" indent="-228600" rtl="0">
              <a:spcBef>
                <a:spcPts val="0"/>
              </a:spcBef>
              <a:buClr>
                <a:srgbClr val="000000"/>
              </a:buClr>
            </a:pPr>
            <a:r>
              <a:rPr lang="en">
                <a:solidFill>
                  <a:srgbClr val="000000"/>
                </a:solidFill>
              </a:rPr>
              <a:t>Around four out of ten young girls in South Asia and Sub-Saharan Africa are married by 18</a:t>
            </a:r>
          </a:p>
          <a:p>
            <a:pPr marL="457200" lvl="0" indent="-228600" rtl="0">
              <a:spcBef>
                <a:spcPts val="0"/>
              </a:spcBef>
              <a:buClr>
                <a:srgbClr val="000000"/>
              </a:buClr>
            </a:pPr>
            <a:r>
              <a:rPr lang="en">
                <a:solidFill>
                  <a:srgbClr val="000000"/>
                </a:solidFill>
              </a:rPr>
              <a:t>Sometimes, even women are inclined to treat other women differently because of societal norms</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There are sexist laws in over 150 countries worldwide</a:t>
            </a:r>
          </a:p>
          <a:p>
            <a:pPr lvl="0" rtl="0">
              <a:spcBef>
                <a:spcPts val="0"/>
              </a:spcBef>
              <a:spcAft>
                <a:spcPts val="0"/>
              </a:spcAft>
              <a:buNone/>
            </a:pPr>
            <a:endParaRPr sz="1400">
              <a:solidFill>
                <a:srgbClr val="000000"/>
              </a:solidFill>
              <a:highlight>
                <a:srgbClr val="FFFFFF"/>
              </a:highlight>
              <a:latin typeface="Arial"/>
              <a:ea typeface="Arial"/>
              <a:cs typeface="Arial"/>
              <a:sym typeface="Arial"/>
            </a:endParaRPr>
          </a:p>
        </p:txBody>
      </p:sp>
      <p:sp>
        <p:nvSpPr>
          <p:cNvPr id="118" name="Shape 118"/>
          <p:cNvSpPr txBox="1"/>
          <p:nvPr/>
        </p:nvSpPr>
        <p:spPr>
          <a:xfrm>
            <a:off x="6475475" y="1659850"/>
            <a:ext cx="1899000" cy="16461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19" name="Shape 119"/>
          <p:cNvPicPr preferRelativeResize="0"/>
          <p:nvPr/>
        </p:nvPicPr>
        <p:blipFill>
          <a:blip r:embed="rId3">
            <a:alphaModFix/>
          </a:blip>
          <a:stretch>
            <a:fillRect/>
          </a:stretch>
        </p:blipFill>
        <p:spPr>
          <a:xfrm>
            <a:off x="6202249" y="1413950"/>
            <a:ext cx="2914424" cy="189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Inequality in Education and Employment</a:t>
            </a:r>
          </a:p>
        </p:txBody>
      </p:sp>
      <p:sp>
        <p:nvSpPr>
          <p:cNvPr id="125" name="Shape 125"/>
          <p:cNvSpPr txBox="1">
            <a:spLocks noGrp="1"/>
          </p:cNvSpPr>
          <p:nvPr>
            <p:ph type="body" idx="1"/>
          </p:nvPr>
        </p:nvSpPr>
        <p:spPr>
          <a:xfrm>
            <a:off x="3531475" y="1393475"/>
            <a:ext cx="5521800" cy="3142200"/>
          </a:xfrm>
          <a:prstGeom prst="rect">
            <a:avLst/>
          </a:prstGeom>
        </p:spPr>
        <p:txBody>
          <a:bodyPr lIns="91425" tIns="91425" rIns="91425" bIns="91425" anchor="t" anchorCtr="0">
            <a:noAutofit/>
          </a:bodyPr>
          <a:lstStyle/>
          <a:p>
            <a:pPr marL="457200" lvl="0" indent="-330200" rtl="0">
              <a:spcBef>
                <a:spcPts val="0"/>
              </a:spcBef>
              <a:buClr>
                <a:srgbClr val="000000"/>
              </a:buClr>
              <a:buSzPct val="100000"/>
            </a:pPr>
            <a:r>
              <a:rPr lang="en" sz="1600">
                <a:solidFill>
                  <a:srgbClr val="000000"/>
                </a:solidFill>
              </a:rPr>
              <a:t>Women in most nations only receive 60 to 75 percent of the money men make for the same work</a:t>
            </a:r>
          </a:p>
          <a:p>
            <a:pPr marL="457200" lvl="0" indent="-330200" rtl="0">
              <a:spcBef>
                <a:spcPts val="0"/>
              </a:spcBef>
              <a:spcAft>
                <a:spcPts val="0"/>
              </a:spcAft>
              <a:buClr>
                <a:srgbClr val="000000"/>
              </a:buClr>
              <a:buSzPct val="100000"/>
            </a:pPr>
            <a:r>
              <a:rPr lang="en" sz="1600">
                <a:solidFill>
                  <a:srgbClr val="000000"/>
                </a:solidFill>
                <a:latin typeface="Arial"/>
                <a:ea typeface="Arial"/>
                <a:cs typeface="Arial"/>
                <a:sym typeface="Arial"/>
              </a:rPr>
              <a:t>Out of the nearly 800 million adults in the world unable to read, two-thirds are female</a:t>
            </a:r>
          </a:p>
          <a:p>
            <a:pPr marL="457200" lvl="0" indent="-330200" rtl="0">
              <a:spcBef>
                <a:spcPts val="0"/>
              </a:spcBef>
              <a:spcAft>
                <a:spcPts val="0"/>
              </a:spcAft>
              <a:buClr>
                <a:srgbClr val="000000"/>
              </a:buClr>
              <a:buSzPct val="100000"/>
              <a:buFont typeface="Arial"/>
            </a:pPr>
            <a:r>
              <a:rPr lang="en" sz="1600">
                <a:solidFill>
                  <a:srgbClr val="000000"/>
                </a:solidFill>
                <a:latin typeface="Arial"/>
                <a:ea typeface="Arial"/>
                <a:cs typeface="Arial"/>
                <a:sym typeface="Arial"/>
              </a:rPr>
              <a:t>32 million less girls attend primary school than boys</a:t>
            </a:r>
          </a:p>
          <a:p>
            <a:pPr marL="457200" lvl="0" indent="-330200" rtl="0">
              <a:spcBef>
                <a:spcPts val="0"/>
              </a:spcBef>
              <a:spcAft>
                <a:spcPts val="0"/>
              </a:spcAft>
              <a:buClr>
                <a:srgbClr val="000000"/>
              </a:buClr>
              <a:buSzPct val="100000"/>
              <a:buFont typeface="Arial"/>
            </a:pPr>
            <a:r>
              <a:rPr lang="en" sz="1600">
                <a:solidFill>
                  <a:srgbClr val="000000"/>
                </a:solidFill>
                <a:highlight>
                  <a:srgbClr val="FFFFFF"/>
                </a:highlight>
                <a:latin typeface="Arial"/>
                <a:ea typeface="Arial"/>
                <a:cs typeface="Arial"/>
                <a:sym typeface="Arial"/>
              </a:rPr>
              <a:t>Women comprise only 23.3% of lawmakers around the world. </a:t>
            </a:r>
          </a:p>
          <a:p>
            <a:pPr marL="457200" lvl="0" indent="-330200" rtl="0">
              <a:spcBef>
                <a:spcPts val="0"/>
              </a:spcBef>
              <a:spcAft>
                <a:spcPts val="0"/>
              </a:spcAft>
              <a:buClr>
                <a:srgbClr val="000000"/>
              </a:buClr>
              <a:buSzPct val="100000"/>
              <a:buFont typeface="Arial"/>
            </a:pPr>
            <a:r>
              <a:rPr lang="en" sz="1600">
                <a:solidFill>
                  <a:srgbClr val="000000"/>
                </a:solidFill>
                <a:highlight>
                  <a:srgbClr val="FFFFFF"/>
                </a:highlight>
                <a:latin typeface="Arial"/>
                <a:ea typeface="Arial"/>
                <a:cs typeface="Arial"/>
                <a:sym typeface="Arial"/>
              </a:rPr>
              <a:t>Women do three times more unpaid work than men</a:t>
            </a:r>
          </a:p>
          <a:p>
            <a:pPr marL="457200" lvl="0" indent="-330200" rtl="0">
              <a:spcBef>
                <a:spcPts val="0"/>
              </a:spcBef>
              <a:spcAft>
                <a:spcPts val="0"/>
              </a:spcAft>
              <a:buClr>
                <a:srgbClr val="000000"/>
              </a:buClr>
              <a:buSzPct val="100000"/>
              <a:buFont typeface="Arial"/>
            </a:pPr>
            <a:r>
              <a:rPr lang="en" sz="1600">
                <a:solidFill>
                  <a:srgbClr val="000000"/>
                </a:solidFill>
                <a:latin typeface="Arial"/>
                <a:ea typeface="Arial"/>
                <a:cs typeface="Arial"/>
                <a:sym typeface="Arial"/>
              </a:rPr>
              <a:t>According to womankind.org, “</a:t>
            </a:r>
            <a:r>
              <a:rPr lang="en" sz="1600">
                <a:solidFill>
                  <a:srgbClr val="000000"/>
                </a:solidFill>
                <a:highlight>
                  <a:srgbClr val="FFFFFF"/>
                </a:highlight>
                <a:latin typeface="Arial"/>
                <a:ea typeface="Arial"/>
                <a:cs typeface="Arial"/>
                <a:sym typeface="Arial"/>
              </a:rPr>
              <a:t>In 2013, the global employment-to-population ratio was 72% for men and 47% for women,”</a:t>
            </a:r>
          </a:p>
          <a:p>
            <a:pPr lvl="0" rtl="0">
              <a:spcBef>
                <a:spcPts val="0"/>
              </a:spcBef>
              <a:spcAft>
                <a:spcPts val="0"/>
              </a:spcAft>
              <a:buNone/>
            </a:pPr>
            <a:endParaRPr>
              <a:solidFill>
                <a:srgbClr val="000000"/>
              </a:solidFill>
              <a:highlight>
                <a:srgbClr val="FFFFFF"/>
              </a:highlight>
              <a:latin typeface="Arial"/>
              <a:ea typeface="Arial"/>
              <a:cs typeface="Arial"/>
              <a:sym typeface="Arial"/>
            </a:endParaRPr>
          </a:p>
        </p:txBody>
      </p:sp>
      <p:sp>
        <p:nvSpPr>
          <p:cNvPr id="126" name="Shape 126"/>
          <p:cNvSpPr txBox="1"/>
          <p:nvPr/>
        </p:nvSpPr>
        <p:spPr>
          <a:xfrm>
            <a:off x="5737775" y="1427600"/>
            <a:ext cx="3934500" cy="459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27" name="Shape 127"/>
          <p:cNvPicPr preferRelativeResize="0"/>
          <p:nvPr/>
        </p:nvPicPr>
        <p:blipFill>
          <a:blip r:embed="rId3">
            <a:alphaModFix/>
          </a:blip>
          <a:stretch>
            <a:fillRect/>
          </a:stretch>
        </p:blipFill>
        <p:spPr>
          <a:xfrm>
            <a:off x="129787" y="960149"/>
            <a:ext cx="3483674" cy="1959549"/>
          </a:xfrm>
          <a:prstGeom prst="rect">
            <a:avLst/>
          </a:prstGeom>
          <a:noFill/>
          <a:ln>
            <a:noFill/>
          </a:ln>
        </p:spPr>
      </p:pic>
      <p:sp>
        <p:nvSpPr>
          <p:cNvPr id="128" name="Shape 128"/>
          <p:cNvSpPr txBox="1"/>
          <p:nvPr/>
        </p:nvSpPr>
        <p:spPr>
          <a:xfrm>
            <a:off x="703550" y="3169425"/>
            <a:ext cx="2281500" cy="1557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29" name="Shape 129"/>
          <p:cNvPicPr preferRelativeResize="0"/>
          <p:nvPr/>
        </p:nvPicPr>
        <p:blipFill>
          <a:blip r:embed="rId4">
            <a:alphaModFix/>
          </a:blip>
          <a:stretch>
            <a:fillRect/>
          </a:stretch>
        </p:blipFill>
        <p:spPr>
          <a:xfrm>
            <a:off x="810400" y="2976500"/>
            <a:ext cx="2329475" cy="183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Why Fix the Issue?</a:t>
            </a:r>
          </a:p>
        </p:txBody>
      </p:sp>
      <p:sp>
        <p:nvSpPr>
          <p:cNvPr id="135" name="Shape 13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solidFill>
                  <a:srgbClr val="000000"/>
                </a:solidFill>
              </a:rPr>
              <a:t>If men and women were treated equally, things such as:</a:t>
            </a:r>
          </a:p>
          <a:p>
            <a:pPr marL="457200" lvl="0" indent="-228600" rtl="0">
              <a:spcBef>
                <a:spcPts val="0"/>
              </a:spcBef>
              <a:buClr>
                <a:srgbClr val="000000"/>
              </a:buClr>
              <a:buChar char="●"/>
            </a:pPr>
            <a:r>
              <a:rPr lang="en">
                <a:solidFill>
                  <a:srgbClr val="000000"/>
                </a:solidFill>
              </a:rPr>
              <a:t>The wage gap</a:t>
            </a:r>
          </a:p>
          <a:p>
            <a:pPr marL="457200" lvl="0" indent="-228600" rtl="0">
              <a:spcBef>
                <a:spcPts val="0"/>
              </a:spcBef>
              <a:buClr>
                <a:srgbClr val="000000"/>
              </a:buClr>
              <a:buChar char="●"/>
            </a:pPr>
            <a:r>
              <a:rPr lang="en">
                <a:solidFill>
                  <a:srgbClr val="000000"/>
                </a:solidFill>
              </a:rPr>
              <a:t>Children’s health/ conditions</a:t>
            </a:r>
          </a:p>
          <a:p>
            <a:pPr marL="457200" lvl="0" indent="-228600" rtl="0">
              <a:spcBef>
                <a:spcPts val="0"/>
              </a:spcBef>
              <a:buClr>
                <a:srgbClr val="000000"/>
              </a:buClr>
              <a:buChar char="●"/>
            </a:pPr>
            <a:r>
              <a:rPr lang="en">
                <a:solidFill>
                  <a:srgbClr val="000000"/>
                </a:solidFill>
              </a:rPr>
              <a:t>Education</a:t>
            </a:r>
          </a:p>
          <a:p>
            <a:pPr marL="457200" lvl="0" indent="-228600" rtl="0">
              <a:spcBef>
                <a:spcPts val="0"/>
              </a:spcBef>
              <a:buClr>
                <a:srgbClr val="000000"/>
              </a:buClr>
              <a:buChar char="●"/>
            </a:pPr>
            <a:r>
              <a:rPr lang="en">
                <a:solidFill>
                  <a:srgbClr val="000000"/>
                </a:solidFill>
              </a:rPr>
              <a:t>Household financial stability</a:t>
            </a:r>
          </a:p>
          <a:p>
            <a:pPr marL="457200" lvl="0" indent="-228600" rtl="0">
              <a:spcBef>
                <a:spcPts val="0"/>
              </a:spcBef>
              <a:buClr>
                <a:srgbClr val="000000"/>
              </a:buClr>
              <a:buChar char="●"/>
            </a:pPr>
            <a:r>
              <a:rPr lang="en">
                <a:solidFill>
                  <a:srgbClr val="000000"/>
                </a:solidFill>
              </a:rPr>
              <a:t>Women’s worldwide income</a:t>
            </a:r>
          </a:p>
          <a:p>
            <a:pPr marL="457200" lvl="0" indent="-228600" rtl="0">
              <a:spcBef>
                <a:spcPts val="0"/>
              </a:spcBef>
              <a:buClr>
                <a:srgbClr val="000000"/>
              </a:buClr>
              <a:buChar char="●"/>
            </a:pPr>
            <a:r>
              <a:rPr lang="en">
                <a:solidFill>
                  <a:srgbClr val="000000"/>
                </a:solidFill>
              </a:rPr>
              <a:t>Harsh stereotypes placed on both men and women</a:t>
            </a:r>
          </a:p>
          <a:p>
            <a:pPr lvl="0">
              <a:spcBef>
                <a:spcPts val="0"/>
              </a:spcBef>
              <a:buNone/>
            </a:pPr>
            <a:r>
              <a:rPr lang="en">
                <a:solidFill>
                  <a:srgbClr val="000000"/>
                </a:solidFill>
              </a:rPr>
              <a:t>and more would improve.</a:t>
            </a:r>
          </a:p>
        </p:txBody>
      </p:sp>
      <p:pic>
        <p:nvPicPr>
          <p:cNvPr id="136" name="Shape 136"/>
          <p:cNvPicPr preferRelativeResize="0"/>
          <p:nvPr/>
        </p:nvPicPr>
        <p:blipFill>
          <a:blip r:embed="rId3">
            <a:alphaModFix/>
          </a:blip>
          <a:stretch>
            <a:fillRect/>
          </a:stretch>
        </p:blipFill>
        <p:spPr>
          <a:xfrm>
            <a:off x="6858774" y="942650"/>
            <a:ext cx="2097599" cy="2144824"/>
          </a:xfrm>
          <a:prstGeom prst="rect">
            <a:avLst/>
          </a:prstGeom>
          <a:noFill/>
          <a:ln>
            <a:noFill/>
          </a:ln>
        </p:spPr>
      </p:pic>
      <p:pic>
        <p:nvPicPr>
          <p:cNvPr id="137" name="Shape 137"/>
          <p:cNvPicPr preferRelativeResize="0"/>
          <p:nvPr/>
        </p:nvPicPr>
        <p:blipFill>
          <a:blip r:embed="rId4">
            <a:alphaModFix/>
          </a:blip>
          <a:stretch>
            <a:fillRect/>
          </a:stretch>
        </p:blipFill>
        <p:spPr>
          <a:xfrm>
            <a:off x="6215950" y="3135299"/>
            <a:ext cx="1737125" cy="173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36550" y="239150"/>
            <a:ext cx="8520600" cy="607800"/>
          </a:xfrm>
          <a:prstGeom prst="rect">
            <a:avLst/>
          </a:prstGeom>
        </p:spPr>
        <p:txBody>
          <a:bodyPr lIns="91425" tIns="91425" rIns="91425" bIns="91425" anchor="t" anchorCtr="0">
            <a:noAutofit/>
          </a:bodyPr>
          <a:lstStyle/>
          <a:p>
            <a:pPr lvl="0">
              <a:spcBef>
                <a:spcPts val="0"/>
              </a:spcBef>
              <a:buNone/>
            </a:pPr>
            <a:r>
              <a:rPr lang="en"/>
              <a:t>What is Being Done By Others?</a:t>
            </a:r>
          </a:p>
        </p:txBody>
      </p:sp>
      <p:sp>
        <p:nvSpPr>
          <p:cNvPr id="143" name="Shape 143"/>
          <p:cNvSpPr txBox="1">
            <a:spLocks noGrp="1"/>
          </p:cNvSpPr>
          <p:nvPr>
            <p:ph type="body" idx="1"/>
          </p:nvPr>
        </p:nvSpPr>
        <p:spPr>
          <a:xfrm>
            <a:off x="79475" y="854200"/>
            <a:ext cx="8520600" cy="3339000"/>
          </a:xfrm>
          <a:prstGeom prst="rect">
            <a:avLst/>
          </a:prstGeom>
        </p:spPr>
        <p:txBody>
          <a:bodyPr lIns="91425" tIns="91425" rIns="91425" bIns="91425" anchor="t" anchorCtr="0">
            <a:noAutofit/>
          </a:bodyPr>
          <a:lstStyle/>
          <a:p>
            <a:pPr marL="457200" lvl="0" indent="-228600" rtl="0">
              <a:spcBef>
                <a:spcPts val="0"/>
              </a:spcBef>
              <a:spcAft>
                <a:spcPts val="0"/>
              </a:spcAft>
              <a:buClr>
                <a:srgbClr val="000000"/>
              </a:buClr>
              <a:buFont typeface="Arial"/>
              <a:buChar char="●"/>
            </a:pPr>
            <a:r>
              <a:rPr lang="en">
                <a:solidFill>
                  <a:srgbClr val="000000"/>
                </a:solidFill>
                <a:latin typeface="Arial"/>
                <a:ea typeface="Arial"/>
                <a:cs typeface="Arial"/>
                <a:sym typeface="Arial"/>
              </a:rPr>
              <a:t>Two out of three developing countries achieved primary school gender equality</a:t>
            </a:r>
          </a:p>
          <a:p>
            <a:pPr marL="457200" lvl="0" indent="-228600" rtl="0">
              <a:spcBef>
                <a:spcPts val="0"/>
              </a:spcBef>
              <a:spcAft>
                <a:spcPts val="0"/>
              </a:spcAft>
              <a:buClr>
                <a:srgbClr val="000000"/>
              </a:buClr>
              <a:buFont typeface="Arial"/>
              <a:buChar char="●"/>
            </a:pPr>
            <a:r>
              <a:rPr lang="en">
                <a:solidFill>
                  <a:srgbClr val="000000"/>
                </a:solidFill>
                <a:latin typeface="Arial"/>
                <a:ea typeface="Arial"/>
                <a:cs typeface="Arial"/>
                <a:sym typeface="Arial"/>
              </a:rPr>
              <a:t>673 women’s marches were held on January 21, 2017 by nearly 5 million people promoting gender equality</a:t>
            </a:r>
          </a:p>
          <a:p>
            <a:pPr marL="457200" lvl="0" indent="-228600" rtl="0">
              <a:spcBef>
                <a:spcPts val="0"/>
              </a:spcBef>
              <a:spcAft>
                <a:spcPts val="0"/>
              </a:spcAft>
              <a:buClr>
                <a:srgbClr val="000000"/>
              </a:buClr>
              <a:buFont typeface="Arial"/>
              <a:buChar char="●"/>
            </a:pPr>
            <a:r>
              <a:rPr lang="en">
                <a:solidFill>
                  <a:srgbClr val="000000"/>
                </a:solidFill>
                <a:latin typeface="Arial"/>
                <a:ea typeface="Arial"/>
                <a:cs typeface="Arial"/>
                <a:sym typeface="Arial"/>
              </a:rPr>
              <a:t>The United States Agency for International Development (USAID) has gender equality programs in more than 80 countries</a:t>
            </a:r>
          </a:p>
          <a:p>
            <a:pPr marL="457200" lvl="0" indent="-228600" rtl="0">
              <a:spcBef>
                <a:spcPts val="0"/>
              </a:spcBef>
              <a:spcAft>
                <a:spcPts val="0"/>
              </a:spcAft>
              <a:buClr>
                <a:srgbClr val="000000"/>
              </a:buClr>
              <a:buFont typeface="Arial"/>
              <a:buChar char="●"/>
            </a:pPr>
            <a:r>
              <a:rPr lang="en">
                <a:solidFill>
                  <a:srgbClr val="000000"/>
                </a:solidFill>
                <a:latin typeface="Arial"/>
                <a:ea typeface="Arial"/>
                <a:cs typeface="Arial"/>
                <a:sym typeface="Arial"/>
              </a:rPr>
              <a:t>The CEDAW, an “international women’s bill of rights” was adopted by the UN and signed by many countries</a:t>
            </a:r>
          </a:p>
          <a:p>
            <a:pPr marL="457200" lvl="0" indent="-228600" rtl="0">
              <a:spcBef>
                <a:spcPts val="0"/>
              </a:spcBef>
              <a:spcAft>
                <a:spcPts val="0"/>
              </a:spcAft>
              <a:buClr>
                <a:srgbClr val="000000"/>
              </a:buClr>
              <a:buFont typeface="Arial"/>
              <a:buChar char="●"/>
            </a:pPr>
            <a:r>
              <a:rPr lang="en">
                <a:solidFill>
                  <a:srgbClr val="000000"/>
                </a:solidFill>
                <a:latin typeface="Arial"/>
                <a:ea typeface="Arial"/>
                <a:cs typeface="Arial"/>
                <a:sym typeface="Arial"/>
              </a:rPr>
              <a:t>More women have been running for public office around the world  </a:t>
            </a:r>
          </a:p>
          <a:p>
            <a:pPr lvl="0" rtl="0">
              <a:spcBef>
                <a:spcPts val="0"/>
              </a:spcBef>
              <a:spcAft>
                <a:spcPts val="0"/>
              </a:spcAft>
              <a:buNone/>
            </a:pPr>
            <a:endParaRPr sz="1100">
              <a:solidFill>
                <a:srgbClr val="000000"/>
              </a:solidFill>
              <a:latin typeface="Arial"/>
              <a:ea typeface="Arial"/>
              <a:cs typeface="Arial"/>
              <a:sym typeface="Arial"/>
            </a:endParaRPr>
          </a:p>
        </p:txBody>
      </p:sp>
      <p:sp>
        <p:nvSpPr>
          <p:cNvPr id="144" name="Shape 144"/>
          <p:cNvSpPr txBox="1"/>
          <p:nvPr/>
        </p:nvSpPr>
        <p:spPr>
          <a:xfrm>
            <a:off x="7097075" y="669400"/>
            <a:ext cx="369000" cy="457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45" name="Shape 145"/>
          <p:cNvPicPr preferRelativeResize="0"/>
          <p:nvPr/>
        </p:nvPicPr>
        <p:blipFill>
          <a:blip r:embed="rId3">
            <a:alphaModFix/>
          </a:blip>
          <a:stretch>
            <a:fillRect/>
          </a:stretch>
        </p:blipFill>
        <p:spPr>
          <a:xfrm>
            <a:off x="7780274" y="66199"/>
            <a:ext cx="1363724" cy="1363749"/>
          </a:xfrm>
          <a:prstGeom prst="rect">
            <a:avLst/>
          </a:prstGeom>
          <a:noFill/>
          <a:ln>
            <a:noFill/>
          </a:ln>
        </p:spPr>
      </p:pic>
      <p:sp>
        <p:nvSpPr>
          <p:cNvPr id="146" name="Shape 146"/>
          <p:cNvSpPr txBox="1"/>
          <p:nvPr/>
        </p:nvSpPr>
        <p:spPr>
          <a:xfrm>
            <a:off x="5785600" y="239150"/>
            <a:ext cx="2527500" cy="765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47" name="Shape 147"/>
          <p:cNvPicPr preferRelativeResize="0"/>
          <p:nvPr/>
        </p:nvPicPr>
        <p:blipFill>
          <a:blip r:embed="rId4">
            <a:alphaModFix/>
          </a:blip>
          <a:stretch>
            <a:fillRect/>
          </a:stretch>
        </p:blipFill>
        <p:spPr>
          <a:xfrm>
            <a:off x="3231225" y="3772374"/>
            <a:ext cx="2069349" cy="122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210325" y="205075"/>
            <a:ext cx="8520600" cy="607800"/>
          </a:xfrm>
          <a:prstGeom prst="rect">
            <a:avLst/>
          </a:prstGeom>
        </p:spPr>
        <p:txBody>
          <a:bodyPr lIns="91425" tIns="91425" rIns="91425" bIns="91425" anchor="t" anchorCtr="0">
            <a:noAutofit/>
          </a:bodyPr>
          <a:lstStyle/>
          <a:p>
            <a:pPr lvl="0">
              <a:spcBef>
                <a:spcPts val="0"/>
              </a:spcBef>
              <a:buNone/>
            </a:pPr>
            <a:r>
              <a:rPr lang="en"/>
              <a:t>What Can You Do To Fix the Issue?</a:t>
            </a:r>
          </a:p>
        </p:txBody>
      </p:sp>
      <p:pic>
        <p:nvPicPr>
          <p:cNvPr id="153" name="Shape 153"/>
          <p:cNvPicPr preferRelativeResize="0"/>
          <p:nvPr/>
        </p:nvPicPr>
        <p:blipFill>
          <a:blip r:embed="rId3">
            <a:alphaModFix/>
          </a:blip>
          <a:stretch>
            <a:fillRect/>
          </a:stretch>
        </p:blipFill>
        <p:spPr>
          <a:xfrm>
            <a:off x="5291350" y="812875"/>
            <a:ext cx="3743349" cy="1959400"/>
          </a:xfrm>
          <a:prstGeom prst="rect">
            <a:avLst/>
          </a:prstGeom>
          <a:noFill/>
          <a:ln>
            <a:noFill/>
          </a:ln>
        </p:spPr>
      </p:pic>
      <p:sp>
        <p:nvSpPr>
          <p:cNvPr id="154" name="Shape 154"/>
          <p:cNvSpPr txBox="1"/>
          <p:nvPr/>
        </p:nvSpPr>
        <p:spPr>
          <a:xfrm>
            <a:off x="0" y="1161300"/>
            <a:ext cx="2739000" cy="2595600"/>
          </a:xfrm>
          <a:prstGeom prst="rect">
            <a:avLst/>
          </a:prstGeom>
          <a:noFill/>
          <a:ln>
            <a:noFill/>
          </a:ln>
        </p:spPr>
        <p:txBody>
          <a:bodyPr lIns="91425" tIns="91425" rIns="91425" bIns="91425" anchor="t" anchorCtr="0">
            <a:noAutofit/>
          </a:bodyPr>
          <a:lstStyle/>
          <a:p>
            <a:pPr lvl="0">
              <a:spcBef>
                <a:spcPts val="0"/>
              </a:spcBef>
              <a:buNone/>
            </a:pPr>
            <a:r>
              <a:rPr lang="en"/>
              <a:t>Short Term:</a:t>
            </a:r>
          </a:p>
          <a:p>
            <a:pPr lvl="0">
              <a:spcBef>
                <a:spcPts val="0"/>
              </a:spcBef>
              <a:buNone/>
            </a:pPr>
            <a:endParaRPr/>
          </a:p>
          <a:p>
            <a:pPr marL="457200" lvl="0" indent="-228600">
              <a:spcBef>
                <a:spcPts val="0"/>
              </a:spcBef>
              <a:buChar char="●"/>
            </a:pPr>
            <a:r>
              <a:rPr lang="en"/>
              <a:t>Donate to nonprofit organizations such as the Malala Fund</a:t>
            </a:r>
          </a:p>
          <a:p>
            <a:pPr marL="457200" lvl="0" indent="-228600">
              <a:spcBef>
                <a:spcPts val="0"/>
              </a:spcBef>
              <a:buChar char="●"/>
            </a:pPr>
            <a:r>
              <a:rPr lang="en"/>
              <a:t>Contact a government leader and discuss gender equality</a:t>
            </a:r>
          </a:p>
          <a:p>
            <a:pPr marL="457200" lvl="0" indent="-228600">
              <a:spcBef>
                <a:spcPts val="0"/>
              </a:spcBef>
              <a:buChar char="●"/>
            </a:pPr>
            <a:r>
              <a:rPr lang="en"/>
              <a:t>Protest leaders/legislation that do not support gender equality</a:t>
            </a:r>
          </a:p>
          <a:p>
            <a:pPr marL="457200" lvl="0" indent="-228600">
              <a:spcBef>
                <a:spcPts val="0"/>
              </a:spcBef>
              <a:buChar char="●"/>
            </a:pPr>
            <a:r>
              <a:rPr lang="en"/>
              <a:t>Speak out on gender inequality in your community</a:t>
            </a:r>
          </a:p>
        </p:txBody>
      </p:sp>
      <p:sp>
        <p:nvSpPr>
          <p:cNvPr id="155" name="Shape 155"/>
          <p:cNvSpPr txBox="1"/>
          <p:nvPr/>
        </p:nvSpPr>
        <p:spPr>
          <a:xfrm>
            <a:off x="2636625" y="1116875"/>
            <a:ext cx="2739000" cy="3217200"/>
          </a:xfrm>
          <a:prstGeom prst="rect">
            <a:avLst/>
          </a:prstGeom>
          <a:noFill/>
          <a:ln>
            <a:noFill/>
          </a:ln>
        </p:spPr>
        <p:txBody>
          <a:bodyPr lIns="91425" tIns="91425" rIns="91425" bIns="91425" anchor="t" anchorCtr="0">
            <a:noAutofit/>
          </a:bodyPr>
          <a:lstStyle/>
          <a:p>
            <a:pPr lvl="0">
              <a:spcBef>
                <a:spcPts val="0"/>
              </a:spcBef>
              <a:buNone/>
            </a:pPr>
            <a:r>
              <a:rPr lang="en"/>
              <a:t>Long Term:</a:t>
            </a:r>
          </a:p>
          <a:p>
            <a:pPr lvl="0">
              <a:spcBef>
                <a:spcPts val="0"/>
              </a:spcBef>
              <a:buNone/>
            </a:pPr>
            <a:endParaRPr/>
          </a:p>
          <a:p>
            <a:pPr marL="457200" lvl="0" indent="-228600">
              <a:spcBef>
                <a:spcPts val="0"/>
              </a:spcBef>
              <a:buChar char="●"/>
            </a:pPr>
            <a:r>
              <a:rPr lang="en"/>
              <a:t>Finish your education</a:t>
            </a:r>
          </a:p>
          <a:p>
            <a:pPr marL="457200" lvl="0" indent="-228600">
              <a:spcBef>
                <a:spcPts val="0"/>
              </a:spcBef>
              <a:buChar char="●"/>
            </a:pPr>
            <a:r>
              <a:rPr lang="en"/>
              <a:t>Run for public office</a:t>
            </a:r>
          </a:p>
          <a:p>
            <a:pPr marL="457200" lvl="0" indent="-228600">
              <a:spcBef>
                <a:spcPts val="0"/>
              </a:spcBef>
              <a:buChar char="●"/>
            </a:pPr>
            <a:r>
              <a:rPr lang="en"/>
              <a:t>Challenge yourself to think differently about gender roles</a:t>
            </a:r>
          </a:p>
          <a:p>
            <a:pPr marL="457200" lvl="0" indent="-228600">
              <a:spcBef>
                <a:spcPts val="0"/>
              </a:spcBef>
              <a:buChar char="●"/>
            </a:pPr>
            <a:r>
              <a:rPr lang="en"/>
              <a:t>Encourage men to become educated activists for gender equality</a:t>
            </a:r>
          </a:p>
          <a:p>
            <a:pPr marL="457200" lvl="0" indent="-228600">
              <a:spcBef>
                <a:spcPts val="0"/>
              </a:spcBef>
              <a:buChar char="●"/>
            </a:pPr>
            <a:r>
              <a:rPr lang="en"/>
              <a:t>Contact others and form a women’s rights group</a:t>
            </a:r>
          </a:p>
          <a:p>
            <a:pPr marL="457200" lvl="0" indent="-228600">
              <a:spcBef>
                <a:spcPts val="0"/>
              </a:spcBef>
              <a:buChar char="●"/>
            </a:pPr>
            <a:r>
              <a:rPr lang="en"/>
              <a:t>Encourage women who want to to pursue STEM, political, and leadership careers</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857</Words>
  <Application>Microsoft Macintosh PowerPoint</Application>
  <PresentationFormat>On-screen Show (16:9)</PresentationFormat>
  <Paragraphs>113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Roboto</vt:lpstr>
      <vt:lpstr>Arial</vt:lpstr>
      <vt:lpstr>geometric</vt:lpstr>
      <vt:lpstr>Gender Inequality and Human Development</vt:lpstr>
      <vt:lpstr>What is the Issue?</vt:lpstr>
      <vt:lpstr>Where Does it Occur?</vt:lpstr>
      <vt:lpstr>Reasons for Gender Inequality</vt:lpstr>
      <vt:lpstr>Facts About Gender Inequality</vt:lpstr>
      <vt:lpstr>Inequality in Education and Employment</vt:lpstr>
      <vt:lpstr>Why Fix the Issue?</vt:lpstr>
      <vt:lpstr>What is Being Done By Others?</vt:lpstr>
      <vt:lpstr>What Can You Do To Fix the Issue?</vt:lpstr>
      <vt:lpstr>Milton Wolf Project</vt:lpstr>
      <vt:lpstr>What I Have Done</vt:lpstr>
      <vt:lpstr>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Inequality and Human Development</dc:title>
  <dc:creator>Fiabane, Krista R</dc:creator>
  <cp:lastModifiedBy>Lauren Granite</cp:lastModifiedBy>
  <cp:revision>1</cp:revision>
  <dcterms:modified xsi:type="dcterms:W3CDTF">2018-01-01T21:37:00Z</dcterms:modified>
</cp:coreProperties>
</file>