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0"/>
    <p:restoredTop sz="94709"/>
  </p:normalViewPr>
  <p:slideViewPr>
    <p:cSldViewPr>
      <p:cViewPr>
        <p:scale>
          <a:sx n="100" d="100"/>
          <a:sy n="100" d="100"/>
        </p:scale>
        <p:origin x="1712" y="5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100" b="0" i="0" u="none" strike="noStrike" cap="none"/>
            </a:lvl1pPr>
            <a:lvl2pPr marL="457200" marR="0" lvl="1" indent="0" algn="l" rtl="0">
              <a:spcBef>
                <a:spcPts val="0"/>
              </a:spcBef>
              <a:buNone/>
              <a:defRPr sz="1100" b="0" i="0" u="none" strike="noStrike" cap="none"/>
            </a:lvl2pPr>
            <a:lvl3pPr marL="914400" marR="0" lvl="2" indent="0" algn="l" rtl="0">
              <a:spcBef>
                <a:spcPts val="0"/>
              </a:spcBef>
              <a:buNone/>
              <a:defRPr sz="1100" b="0" i="0" u="none" strike="noStrike" cap="none"/>
            </a:lvl3pPr>
            <a:lvl4pPr marL="1371600" marR="0" lvl="3" indent="0" algn="l" rtl="0">
              <a:spcBef>
                <a:spcPts val="0"/>
              </a:spcBef>
              <a:buNone/>
              <a:defRPr sz="1100" b="0" i="0" u="none" strike="noStrike" cap="none"/>
            </a:lvl4pPr>
            <a:lvl5pPr marL="1828800" marR="0" lvl="4" indent="0" algn="l" rtl="0">
              <a:spcBef>
                <a:spcPts val="0"/>
              </a:spcBef>
              <a:buNone/>
              <a:defRPr sz="1100" b="0" i="0" u="none" strike="noStrike" cap="none"/>
            </a:lvl5pPr>
            <a:lvl6pPr marL="2286000" marR="0" lvl="5" indent="0" algn="l" rtl="0">
              <a:spcBef>
                <a:spcPts val="0"/>
              </a:spcBef>
              <a:buNone/>
              <a:defRPr sz="1100" b="0" i="0" u="none" strike="noStrike" cap="none"/>
            </a:lvl6pPr>
            <a:lvl7pPr marL="2743200" marR="0" lvl="6" indent="0" algn="l" rtl="0">
              <a:spcBef>
                <a:spcPts val="0"/>
              </a:spcBef>
              <a:buNone/>
              <a:defRPr sz="1100" b="0" i="0" u="none" strike="noStrike" cap="none"/>
            </a:lvl7pPr>
            <a:lvl8pPr marL="3200400" marR="0" lvl="7" indent="0" algn="l" rtl="0">
              <a:spcBef>
                <a:spcPts val="0"/>
              </a:spcBef>
              <a:buNone/>
              <a:defRPr sz="1100" b="0" i="0" u="none" strike="noStrike" cap="none"/>
            </a:lvl8pPr>
            <a:lvl9pPr marL="3657600" marR="0" lvl="8" indent="0" algn="l" rtl="0">
              <a:spcBef>
                <a:spcPts val="0"/>
              </a:spcBef>
              <a:buNone/>
              <a:defRPr sz="1100" b="0" i="0" u="none" strike="noStrike" cap="none"/>
            </a:lvl9pPr>
          </a:lstStyle>
          <a:p>
            <a:endParaRPr/>
          </a:p>
        </p:txBody>
      </p:sp>
    </p:spTree>
    <p:extLst>
      <p:ext uri="{BB962C8B-B14F-4D97-AF65-F5344CB8AC3E}">
        <p14:creationId xmlns:p14="http://schemas.microsoft.com/office/powerpoint/2010/main" val="418553745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1" name="Shape 6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en" sz="1100" b="0" i="0" u="none" strike="noStrike" cap="none"/>
              <a:t>We did NOT truly know the root until we actually visited. Expand on that...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spcAft>
                <a:spcPts val="0"/>
              </a:spcAft>
              <a:buSzPct val="25000"/>
              <a:buFont typeface="Arial"/>
              <a:buNone/>
            </a:pPr>
            <a:r>
              <a:rPr lang="en" sz="1100" b="0" i="0" u="none" strike="noStrike" cap="none"/>
              <a:t>We could have done a drive or a fundraiser...so burden not just on sewing club</a:t>
            </a:r>
          </a:p>
          <a:p>
            <a:pPr marL="0" marR="0" lvl="0" indent="0" algn="l" rtl="0">
              <a:spcBef>
                <a:spcPts val="0"/>
              </a:spcBef>
              <a:buSzPct val="25000"/>
              <a:buFont typeface="Arial"/>
              <a:buNone/>
            </a:pPr>
            <a:r>
              <a:rPr lang="en" sz="1100" b="0" i="0" u="none" strike="noStrike" cap="none"/>
              <a:t>Who is going to pick up Sewing Club?</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0" name="Shape 15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80" name="Shape 180"/>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67" name="Shape 6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87" name="Shape 8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9" name="Shape 109"/>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endParaRPr sz="1100" b="0" i="0" u="none" strike="noStrike" cap="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5" name="Shape 12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noAutofit/>
          </a:bodyPr>
          <a:lstStyle/>
          <a:p>
            <a:pPr marL="0" marR="0" lvl="0" indent="0" algn="l" rtl="0">
              <a:spcBef>
                <a:spcPts val="0"/>
              </a:spcBef>
              <a:buSzPct val="25000"/>
              <a:buFont typeface="Arial"/>
              <a:buNone/>
            </a:pPr>
            <a:r>
              <a:rPr lang="en" sz="1100" b="0" i="0" u="none" strike="noStrike" cap="none"/>
              <a:t>How did we become experts?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a:off x="1524800" y="672604"/>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accent5"/>
            </a:solidFill>
            <a:prstDash val="solid"/>
            <a:miter/>
            <a:headEnd type="none" w="med" len="med"/>
            <a:tailEnd type="none" w="med" len="med"/>
          </a:ln>
        </p:spPr>
      </p:sp>
      <p:sp>
        <p:nvSpPr>
          <p:cNvPr id="11" name="Shape 11"/>
          <p:cNvSpPr/>
          <p:nvPr/>
        </p:nvSpPr>
        <p:spPr>
          <a:xfrm rot="10800000">
            <a:off x="6537561" y="3342924"/>
            <a:ext cx="1081625" cy="1124950"/>
          </a:xfrm>
          <a:custGeom>
            <a:avLst/>
            <a:gdLst/>
            <a:ahLst/>
            <a:cxnLst/>
            <a:rect l="0" t="0" r="0" b="0"/>
            <a:pathLst>
              <a:path w="120000" h="120000" extrusionOk="0">
                <a:moveTo>
                  <a:pt x="0" y="120000"/>
                </a:moveTo>
                <a:lnTo>
                  <a:pt x="0" y="0"/>
                </a:lnTo>
                <a:lnTo>
                  <a:pt x="120000" y="0"/>
                </a:lnTo>
              </a:path>
            </a:pathLst>
          </a:custGeom>
          <a:noFill/>
          <a:ln w="28575" cap="flat" cmpd="sng">
            <a:solidFill>
              <a:schemeClr val="accent5"/>
            </a:solidFill>
            <a:prstDash val="solid"/>
            <a:miter/>
            <a:headEnd type="none" w="med" len="med"/>
            <a:tailEnd type="none" w="med" len="med"/>
          </a:ln>
        </p:spPr>
      </p:sp>
      <p:cxnSp>
        <p:nvCxnSpPr>
          <p:cNvPr id="12" name="Shape 12"/>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13" name="Shape 13"/>
          <p:cNvSpPr txBox="1">
            <a:spLocks noGrp="1"/>
          </p:cNvSpPr>
          <p:nvPr>
            <p:ph type="ctrTitle"/>
          </p:nvPr>
        </p:nvSpPr>
        <p:spPr>
          <a:xfrm>
            <a:off x="1680300" y="1188925"/>
            <a:ext cx="5783400" cy="14573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000" b="0" i="0" u="none" strike="noStrike" cap="none">
                <a:solidFill>
                  <a:schemeClr val="dk1"/>
                </a:solidFill>
                <a:latin typeface="Roboto Slab"/>
                <a:ea typeface="Roboto Slab"/>
                <a:cs typeface="Roboto Slab"/>
                <a:sym typeface="Roboto Slab"/>
              </a:defRPr>
            </a:lvl1pPr>
            <a:lvl2pPr lvl="1"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2pPr>
            <a:lvl3pPr lvl="2"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3pPr>
            <a:lvl4pPr lvl="3"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4pPr>
            <a:lvl5pPr lvl="4"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5pPr>
            <a:lvl6pPr lvl="5"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6pPr>
            <a:lvl7pPr lvl="6"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7pPr>
            <a:lvl8pPr lvl="7"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8pPr>
            <a:lvl9pPr lvl="8" indent="0" algn="ctr">
              <a:spcBef>
                <a:spcPts val="0"/>
              </a:spcBef>
              <a:buClr>
                <a:schemeClr val="dk1"/>
              </a:buClr>
              <a:buFont typeface="Roboto Slab"/>
              <a:buNone/>
              <a:defRPr sz="4000">
                <a:solidFill>
                  <a:schemeClr val="dk1"/>
                </a:solidFill>
                <a:latin typeface="Roboto Slab"/>
                <a:ea typeface="Roboto Slab"/>
                <a:cs typeface="Roboto Slab"/>
                <a:sym typeface="Roboto Slab"/>
              </a:defRPr>
            </a:lvl9pPr>
          </a:lstStyle>
          <a:p>
            <a:endParaRPr/>
          </a:p>
        </p:txBody>
      </p:sp>
      <p:sp>
        <p:nvSpPr>
          <p:cNvPr id="14" name="Shape 14"/>
          <p:cNvSpPr txBox="1">
            <a:spLocks noGrp="1"/>
          </p:cNvSpPr>
          <p:nvPr>
            <p:ph type="subTitle" idx="1"/>
          </p:nvPr>
        </p:nvSpPr>
        <p:spPr>
          <a:xfrm>
            <a:off x="1680300" y="3049450"/>
            <a:ext cx="5783400" cy="9090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1pPr>
            <a:lvl2pPr marL="457200" marR="0" lvl="1"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2pPr>
            <a:lvl3pPr marL="914400" marR="0" lvl="2"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3pPr>
            <a:lvl4pPr marL="1371600" marR="0" lvl="3"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4pPr>
            <a:lvl5pPr marL="1828800" marR="0" lvl="4"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5pPr>
            <a:lvl6pPr marL="2286000" marR="0" lvl="5"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6pPr>
            <a:lvl7pPr marL="2743200" marR="0" lvl="6"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7pPr>
            <a:lvl8pPr marL="3200400" marR="0" lvl="7"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8pPr>
            <a:lvl9pPr marL="3657600" marR="0" lvl="8" indent="0" algn="ctr" rtl="0">
              <a:lnSpc>
                <a:spcPct val="100000"/>
              </a:lnSpc>
              <a:spcBef>
                <a:spcPts val="0"/>
              </a:spcBef>
              <a:spcAft>
                <a:spcPts val="0"/>
              </a:spcAft>
              <a:buClr>
                <a:schemeClr val="accent5"/>
              </a:buClr>
              <a:buFont typeface="Roboto Slab"/>
              <a:buNone/>
              <a:defRPr sz="2400" b="0" i="0" u="none" strike="noStrike" cap="none">
                <a:solidFill>
                  <a:schemeClr val="accent5"/>
                </a:solidFill>
                <a:latin typeface="Roboto Slab"/>
                <a:ea typeface="Roboto Slab"/>
                <a:cs typeface="Roboto Slab"/>
                <a:sym typeface="Roboto Slab"/>
              </a:defRPr>
            </a:lvl9pPr>
          </a:lstStyle>
          <a:p>
            <a:endParaRPr/>
          </a:p>
        </p:txBody>
      </p:sp>
      <p:sp>
        <p:nvSpPr>
          <p:cNvPr id="15" name="Shape 1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Caption">
    <p:spTree>
      <p:nvGrpSpPr>
        <p:cNvPr id="1" name="Shape 51"/>
        <p:cNvGrpSpPr/>
        <p:nvPr/>
      </p:nvGrpSpPr>
      <p:grpSpPr>
        <a:xfrm>
          <a:off x="0" y="0"/>
          <a:ext cx="0" cy="0"/>
          <a:chOff x="0" y="0"/>
          <a:chExt cx="0" cy="0"/>
        </a:xfrm>
      </p:grpSpPr>
      <p:sp>
        <p:nvSpPr>
          <p:cNvPr id="52" name="Shape 52"/>
          <p:cNvSpPr txBox="1">
            <a:spLocks noGrp="1"/>
          </p:cNvSpPr>
          <p:nvPr>
            <p:ph type="body" idx="1"/>
          </p:nvPr>
        </p:nvSpPr>
        <p:spPr>
          <a:xfrm>
            <a:off x="319500" y="4233725"/>
            <a:ext cx="5998800" cy="5987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1800" b="0" i="0" u="none" strike="noStrike" cap="none">
                <a:solidFill>
                  <a:schemeClr val="dk1"/>
                </a:solidFill>
                <a:latin typeface="Roboto Slab"/>
                <a:ea typeface="Roboto Slab"/>
                <a:cs typeface="Roboto Slab"/>
                <a:sym typeface="Roboto Slab"/>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3" name="Shape 53"/>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ig number">
    <p:spTree>
      <p:nvGrpSpPr>
        <p:cNvPr id="1" name="Shape 54"/>
        <p:cNvGrpSpPr/>
        <p:nvPr/>
      </p:nvGrpSpPr>
      <p:grpSpPr>
        <a:xfrm>
          <a:off x="0" y="0"/>
          <a:ext cx="0" cy="0"/>
          <a:chOff x="0" y="0"/>
          <a:chExt cx="0" cy="0"/>
        </a:xfrm>
      </p:grpSpPr>
      <p:sp>
        <p:nvSpPr>
          <p:cNvPr id="55" name="Shape 55"/>
          <p:cNvSpPr/>
          <p:nvPr/>
        </p:nvSpPr>
        <p:spPr>
          <a:xfrm>
            <a:off x="150" y="5076825"/>
            <a:ext cx="9143699" cy="66598"/>
          </a:xfrm>
          <a:prstGeom prst="rect">
            <a:avLst/>
          </a:prstGeom>
          <a:solidFill>
            <a:schemeClr val="accent4"/>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56" name="Shape 56"/>
          <p:cNvSpPr txBox="1">
            <a:spLocks noGrp="1"/>
          </p:cNvSpPr>
          <p:nvPr>
            <p:ph type="title"/>
          </p:nvPr>
        </p:nvSpPr>
        <p:spPr>
          <a:xfrm>
            <a:off x="387900" y="1152450"/>
            <a:ext cx="8368200" cy="1538399"/>
          </a:xfrm>
          <a:prstGeom prst="rect">
            <a:avLst/>
          </a:prstGeom>
          <a:noFill/>
          <a:ln>
            <a:noFill/>
          </a:ln>
        </p:spPr>
        <p:txBody>
          <a:bodyPr lIns="91425" tIns="91425" rIns="91425" bIns="91425" anchor="ctr" anchorCtr="0"/>
          <a:lstStyle>
            <a:lvl1pPr marL="0" marR="0" lvl="0" indent="0" algn="ctr" rtl="0">
              <a:lnSpc>
                <a:spcPct val="100000"/>
              </a:lnSpc>
              <a:spcBef>
                <a:spcPts val="0"/>
              </a:spcBef>
              <a:spcAft>
                <a:spcPts val="0"/>
              </a:spcAft>
              <a:buClr>
                <a:schemeClr val="accent5"/>
              </a:buClr>
              <a:buFont typeface="Roboto Slab"/>
              <a:buNone/>
              <a:defRPr sz="13000" b="0" i="0" u="none" strike="noStrike" cap="none">
                <a:solidFill>
                  <a:schemeClr val="accent5"/>
                </a:solidFill>
                <a:latin typeface="Roboto Slab"/>
                <a:ea typeface="Roboto Slab"/>
                <a:cs typeface="Roboto Slab"/>
                <a:sym typeface="Roboto Slab"/>
              </a:defRPr>
            </a:lvl1pPr>
            <a:lvl2pPr lvl="1"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2pPr>
            <a:lvl3pPr lvl="2"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3pPr>
            <a:lvl4pPr lvl="3"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4pPr>
            <a:lvl5pPr lvl="4"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5pPr>
            <a:lvl6pPr lvl="5"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6pPr>
            <a:lvl7pPr lvl="6"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7pPr>
            <a:lvl8pPr lvl="7"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8pPr>
            <a:lvl9pPr lvl="8" indent="0" algn="ctr">
              <a:spcBef>
                <a:spcPts val="0"/>
              </a:spcBef>
              <a:buClr>
                <a:schemeClr val="accent5"/>
              </a:buClr>
              <a:buFont typeface="Roboto Slab"/>
              <a:buNone/>
              <a:defRPr sz="13000">
                <a:solidFill>
                  <a:schemeClr val="accent5"/>
                </a:solidFill>
                <a:latin typeface="Roboto Slab"/>
                <a:ea typeface="Roboto Slab"/>
                <a:cs typeface="Roboto Slab"/>
                <a:sym typeface="Roboto Slab"/>
              </a:defRPr>
            </a:lvl9pPr>
          </a:lstStyle>
          <a:p>
            <a:endParaRPr/>
          </a:p>
        </p:txBody>
      </p:sp>
      <p:sp>
        <p:nvSpPr>
          <p:cNvPr id="57" name="Shape 57"/>
          <p:cNvSpPr txBox="1">
            <a:spLocks noGrp="1"/>
          </p:cNvSpPr>
          <p:nvPr>
            <p:ph type="body" idx="1"/>
          </p:nvPr>
        </p:nvSpPr>
        <p:spPr>
          <a:xfrm>
            <a:off x="387900" y="2919450"/>
            <a:ext cx="8368200" cy="1071599"/>
          </a:xfrm>
          <a:prstGeom prst="rect">
            <a:avLst/>
          </a:prstGeom>
          <a:noFill/>
          <a:ln>
            <a:noFill/>
          </a:ln>
        </p:spPr>
        <p:txBody>
          <a:bodyPr lIns="91425" tIns="91425" rIns="91425" bIns="91425" anchor="t" anchorCtr="0"/>
          <a:lstStyle>
            <a:lvl1pPr marL="0" marR="0" lvl="0" indent="0" algn="ctr"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ctr"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58" name="Shape 5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6"/>
        <p:cNvGrpSpPr/>
        <p:nvPr/>
      </p:nvGrpSpPr>
      <p:grpSpPr>
        <a:xfrm>
          <a:off x="0" y="0"/>
          <a:ext cx="0" cy="0"/>
          <a:chOff x="0" y="0"/>
          <a:chExt cx="0" cy="0"/>
        </a:xfrm>
      </p:grpSpPr>
      <p:sp>
        <p:nvSpPr>
          <p:cNvPr id="17" name="Shape 1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cxnSp>
        <p:nvCxnSpPr>
          <p:cNvPr id="19" name="Shape 19"/>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20" name="Shape 20"/>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21" name="Shape 21"/>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2" name="Shape 2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3"/>
        <p:cNvGrpSpPr/>
        <p:nvPr/>
      </p:nvGrpSpPr>
      <p:grpSpPr>
        <a:xfrm>
          <a:off x="0" y="0"/>
          <a:ext cx="0" cy="0"/>
          <a:chOff x="0" y="0"/>
          <a:chExt cx="0" cy="0"/>
        </a:xfrm>
      </p:grpSpPr>
      <p:sp>
        <p:nvSpPr>
          <p:cNvPr id="24" name="Shape 24"/>
          <p:cNvSpPr/>
          <p:nvPr/>
        </p:nvSpPr>
        <p:spPr>
          <a:xfrm>
            <a:off x="4572000" y="-75"/>
            <a:ext cx="4572000" cy="5143499"/>
          </a:xfrm>
          <a:prstGeom prst="rect">
            <a:avLst/>
          </a:prstGeom>
          <a:solidFill>
            <a:schemeClr val="dk2"/>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cxnSp>
        <p:nvCxnSpPr>
          <p:cNvPr id="25" name="Shape 25"/>
          <p:cNvCxnSpPr/>
          <p:nvPr/>
        </p:nvCxnSpPr>
        <p:spPr>
          <a:xfrm>
            <a:off x="5029675" y="4495503"/>
            <a:ext cx="540899" cy="0"/>
          </a:xfrm>
          <a:prstGeom prst="straightConnector1">
            <a:avLst/>
          </a:prstGeom>
          <a:noFill/>
          <a:ln w="38100" cap="flat" cmpd="sng">
            <a:solidFill>
              <a:schemeClr val="accent5"/>
            </a:solidFill>
            <a:prstDash val="solid"/>
            <a:round/>
            <a:headEnd type="none" w="med" len="med"/>
            <a:tailEnd type="none" w="med" len="med"/>
          </a:ln>
        </p:spPr>
      </p:cxnSp>
      <p:sp>
        <p:nvSpPr>
          <p:cNvPr id="26" name="Shape 26"/>
          <p:cNvSpPr txBox="1">
            <a:spLocks noGrp="1"/>
          </p:cNvSpPr>
          <p:nvPr>
            <p:ph type="title"/>
          </p:nvPr>
        </p:nvSpPr>
        <p:spPr>
          <a:xfrm>
            <a:off x="265500" y="1209075"/>
            <a:ext cx="4045198" cy="1506299"/>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3800" b="0" i="0" u="none" strike="noStrike" cap="none">
                <a:solidFill>
                  <a:schemeClr val="dk1"/>
                </a:solidFill>
                <a:latin typeface="Roboto Slab"/>
                <a:ea typeface="Roboto Slab"/>
                <a:cs typeface="Roboto Slab"/>
                <a:sym typeface="Roboto Slab"/>
              </a:defRPr>
            </a:lvl1pPr>
            <a:lvl2pPr lvl="1"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2pPr>
            <a:lvl3pPr lvl="2"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3pPr>
            <a:lvl4pPr lvl="3"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4pPr>
            <a:lvl5pPr lvl="4"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5pPr>
            <a:lvl6pPr lvl="5"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6pPr>
            <a:lvl7pPr lvl="6"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7pPr>
            <a:lvl8pPr lvl="7"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8pPr>
            <a:lvl9pPr lvl="8" indent="0" algn="ctr">
              <a:spcBef>
                <a:spcPts val="0"/>
              </a:spcBef>
              <a:buClr>
                <a:schemeClr val="dk1"/>
              </a:buClr>
              <a:buFont typeface="Roboto Slab"/>
              <a:buNone/>
              <a:defRPr sz="3800">
                <a:solidFill>
                  <a:schemeClr val="dk1"/>
                </a:solidFill>
                <a:latin typeface="Roboto Slab"/>
                <a:ea typeface="Roboto Slab"/>
                <a:cs typeface="Roboto Slab"/>
                <a:sym typeface="Roboto Slab"/>
              </a:defRPr>
            </a:lvl9pPr>
          </a:lstStyle>
          <a:p>
            <a:endParaRPr/>
          </a:p>
        </p:txBody>
      </p:sp>
      <p:sp>
        <p:nvSpPr>
          <p:cNvPr id="27" name="Shape 27"/>
          <p:cNvSpPr txBox="1">
            <a:spLocks noGrp="1"/>
          </p:cNvSpPr>
          <p:nvPr>
            <p:ph type="subTitle" idx="1"/>
          </p:nvPr>
        </p:nvSpPr>
        <p:spPr>
          <a:xfrm>
            <a:off x="265500" y="2769000"/>
            <a:ext cx="4045198" cy="1345500"/>
          </a:xfrm>
          <a:prstGeom prst="rect">
            <a:avLst/>
          </a:prstGeom>
          <a:noFill/>
          <a:ln>
            <a:noFill/>
          </a:ln>
        </p:spPr>
        <p:txBody>
          <a:bodyPr lIns="91425" tIns="91425" rIns="91425" bIns="91425" anchor="t" anchorCtr="0"/>
          <a:lstStyle>
            <a:lvl1pPr marL="0" marR="0" lvl="0"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1pPr>
            <a:lvl2pPr marL="457200" marR="0" lvl="1"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2pPr>
            <a:lvl3pPr marL="914400" marR="0" lvl="2"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3pPr>
            <a:lvl4pPr marL="1371600" marR="0" lvl="3"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4pPr>
            <a:lvl5pPr marL="1828800" marR="0" lvl="4"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5pPr>
            <a:lvl6pPr marL="2286000" marR="0" lvl="5"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6pPr>
            <a:lvl7pPr marL="2743200" marR="0" lvl="6"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7pPr>
            <a:lvl8pPr marL="3200400" marR="0" lvl="7"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8pPr>
            <a:lvl9pPr marL="3657600" marR="0" lvl="8" indent="0" algn="ctr" rtl="0">
              <a:lnSpc>
                <a:spcPct val="100000"/>
              </a:lnSpc>
              <a:spcBef>
                <a:spcPts val="0"/>
              </a:spcBef>
              <a:spcAft>
                <a:spcPts val="0"/>
              </a:spcAft>
              <a:buClr>
                <a:schemeClr val="accent5"/>
              </a:buClr>
              <a:buFont typeface="Roboto"/>
              <a:buNone/>
              <a:defRPr sz="2100" b="0" i="0" u="none" strike="noStrike" cap="none">
                <a:solidFill>
                  <a:schemeClr val="accent5"/>
                </a:solidFill>
                <a:latin typeface="Roboto"/>
                <a:ea typeface="Roboto"/>
                <a:cs typeface="Roboto"/>
                <a:sym typeface="Roboto"/>
              </a:defRPr>
            </a:lvl9pPr>
          </a:lstStyle>
          <a:p>
            <a:endParaRPr/>
          </a:p>
        </p:txBody>
      </p:sp>
      <p:sp>
        <p:nvSpPr>
          <p:cNvPr id="28" name="Shape 28"/>
          <p:cNvSpPr txBox="1">
            <a:spLocks noGrp="1"/>
          </p:cNvSpPr>
          <p:nvPr>
            <p:ph type="body" idx="2"/>
          </p:nvPr>
        </p:nvSpPr>
        <p:spPr>
          <a:xfrm>
            <a:off x="4939500" y="724200"/>
            <a:ext cx="3837000" cy="3695099"/>
          </a:xfrm>
          <a:prstGeom prst="rect">
            <a:avLst/>
          </a:prstGeom>
          <a:noFill/>
          <a:ln>
            <a:noFill/>
          </a:ln>
        </p:spPr>
        <p:txBody>
          <a:bodyPr lIns="91425" tIns="91425" rIns="91425" bIns="91425" anchor="ctr"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29" name="Shape 2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cxnSp>
        <p:nvCxnSpPr>
          <p:cNvPr id="31" name="Shape 31"/>
          <p:cNvCxnSpPr/>
          <p:nvPr/>
        </p:nvCxnSpPr>
        <p:spPr>
          <a:xfrm>
            <a:off x="492562" y="1260283"/>
            <a:ext cx="424799" cy="0"/>
          </a:xfrm>
          <a:prstGeom prst="straightConnector1">
            <a:avLst/>
          </a:prstGeom>
          <a:noFill/>
          <a:ln w="38100" cap="flat" cmpd="sng">
            <a:solidFill>
              <a:schemeClr val="accent4"/>
            </a:solidFill>
            <a:prstDash val="solid"/>
            <a:round/>
            <a:headEnd type="none" w="med" len="med"/>
            <a:tailEnd type="none" w="med" len="med"/>
          </a:ln>
        </p:spPr>
      </p:cxnSp>
      <p:sp>
        <p:nvSpPr>
          <p:cNvPr id="32" name="Shape 32"/>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33" name="Shape 33"/>
          <p:cNvSpPr txBox="1">
            <a:spLocks noGrp="1"/>
          </p:cNvSpPr>
          <p:nvPr>
            <p:ph type="body" idx="1"/>
          </p:nvPr>
        </p:nvSpPr>
        <p:spPr>
          <a:xfrm>
            <a:off x="387900" y="1489825"/>
            <a:ext cx="3999898"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34" name="Shape 34"/>
          <p:cNvSpPr txBox="1">
            <a:spLocks noGrp="1"/>
          </p:cNvSpPr>
          <p:nvPr>
            <p:ph type="body" idx="2"/>
          </p:nvPr>
        </p:nvSpPr>
        <p:spPr>
          <a:xfrm>
            <a:off x="4756200" y="1489825"/>
            <a:ext cx="3999898"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35" name="Shape 35"/>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6"/>
        <p:cNvGrpSpPr/>
        <p:nvPr/>
      </p:nvGrpSpPr>
      <p:grpSpPr>
        <a:xfrm>
          <a:off x="0" y="0"/>
          <a:ext cx="0" cy="0"/>
          <a:chOff x="0" y="0"/>
          <a:chExt cx="0" cy="0"/>
        </a:xfrm>
      </p:grpSpPr>
      <p:cxnSp>
        <p:nvCxnSpPr>
          <p:cNvPr id="37" name="Shape 37"/>
          <p:cNvCxnSpPr/>
          <p:nvPr/>
        </p:nvCxnSpPr>
        <p:spPr>
          <a:xfrm>
            <a:off x="4359601" y="2817463"/>
            <a:ext cx="424799" cy="0"/>
          </a:xfrm>
          <a:prstGeom prst="straightConnector1">
            <a:avLst/>
          </a:prstGeom>
          <a:noFill/>
          <a:ln w="38100" cap="flat" cmpd="sng">
            <a:solidFill>
              <a:schemeClr val="accent4"/>
            </a:solidFill>
            <a:prstDash val="solid"/>
            <a:round/>
            <a:headEnd type="none" w="med" len="med"/>
            <a:tailEnd type="none" w="med" len="med"/>
          </a:ln>
        </p:spPr>
      </p:cxnSp>
      <p:sp>
        <p:nvSpPr>
          <p:cNvPr id="38" name="Shape 38"/>
          <p:cNvSpPr txBox="1">
            <a:spLocks noGrp="1"/>
          </p:cNvSpPr>
          <p:nvPr>
            <p:ph type="title"/>
          </p:nvPr>
        </p:nvSpPr>
        <p:spPr>
          <a:xfrm>
            <a:off x="480750" y="1764950"/>
            <a:ext cx="8222100" cy="907500"/>
          </a:xfrm>
          <a:prstGeom prst="rect">
            <a:avLst/>
          </a:prstGeom>
          <a:noFill/>
          <a:ln>
            <a:noFill/>
          </a:ln>
        </p:spPr>
        <p:txBody>
          <a:bodyPr lIns="91425" tIns="91425" rIns="91425" bIns="91425" anchor="b" anchorCtr="0"/>
          <a:lstStyle>
            <a:lvl1pPr marL="0" marR="0" lvl="0" indent="0" algn="ctr"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algn="ctr">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39" name="Shape 39"/>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42" name="Shape 42"/>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3"/>
        <p:cNvGrpSpPr/>
        <p:nvPr/>
      </p:nvGrpSpPr>
      <p:grpSpPr>
        <a:xfrm>
          <a:off x="0" y="0"/>
          <a:ext cx="0" cy="0"/>
          <a:chOff x="0" y="0"/>
          <a:chExt cx="0" cy="0"/>
        </a:xfrm>
      </p:grpSpPr>
      <p:cxnSp>
        <p:nvCxnSpPr>
          <p:cNvPr id="44" name="Shape 44"/>
          <p:cNvCxnSpPr/>
          <p:nvPr/>
        </p:nvCxnSpPr>
        <p:spPr>
          <a:xfrm>
            <a:off x="489218" y="1412275"/>
            <a:ext cx="331500" cy="0"/>
          </a:xfrm>
          <a:prstGeom prst="straightConnector1">
            <a:avLst/>
          </a:prstGeom>
          <a:noFill/>
          <a:ln w="38100" cap="flat" cmpd="sng">
            <a:solidFill>
              <a:schemeClr val="accent4"/>
            </a:solidFill>
            <a:prstDash val="solid"/>
            <a:round/>
            <a:headEnd type="none" w="med" len="med"/>
            <a:tailEnd type="none" w="med" len="med"/>
          </a:ln>
        </p:spPr>
      </p:cxnSp>
      <p:sp>
        <p:nvSpPr>
          <p:cNvPr id="45" name="Shape 45"/>
          <p:cNvSpPr txBox="1">
            <a:spLocks noGrp="1"/>
          </p:cNvSpPr>
          <p:nvPr>
            <p:ph type="title"/>
          </p:nvPr>
        </p:nvSpPr>
        <p:spPr>
          <a:xfrm>
            <a:off x="387900" y="555600"/>
            <a:ext cx="2807999" cy="75569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24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24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24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24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24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24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24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24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2400">
                <a:solidFill>
                  <a:schemeClr val="dk1"/>
                </a:solidFill>
                <a:latin typeface="Roboto Slab"/>
                <a:ea typeface="Roboto Slab"/>
                <a:cs typeface="Roboto Slab"/>
                <a:sym typeface="Roboto Slab"/>
              </a:defRPr>
            </a:lvl9pPr>
          </a:lstStyle>
          <a:p>
            <a:endParaRPr/>
          </a:p>
        </p:txBody>
      </p:sp>
      <p:sp>
        <p:nvSpPr>
          <p:cNvPr id="46" name="Shape 46"/>
          <p:cNvSpPr txBox="1">
            <a:spLocks noGrp="1"/>
          </p:cNvSpPr>
          <p:nvPr>
            <p:ph type="body" idx="1"/>
          </p:nvPr>
        </p:nvSpPr>
        <p:spPr>
          <a:xfrm>
            <a:off x="387900" y="1594025"/>
            <a:ext cx="2807999" cy="2681100"/>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200" b="0" i="0" u="none" strike="noStrike" cap="none">
                <a:solidFill>
                  <a:schemeClr val="dk1"/>
                </a:solidFill>
                <a:latin typeface="Roboto"/>
                <a:ea typeface="Roboto"/>
                <a:cs typeface="Roboto"/>
                <a:sym typeface="Roboto"/>
              </a:defRPr>
            </a:lvl9pPr>
          </a:lstStyle>
          <a:p>
            <a:endParaRPr/>
          </a:p>
        </p:txBody>
      </p:sp>
      <p:sp>
        <p:nvSpPr>
          <p:cNvPr id="47" name="Shape 47"/>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Main poin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90250" y="526350"/>
            <a:ext cx="5618700" cy="40908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dk1"/>
              </a:buClr>
              <a:buFont typeface="Roboto Slab"/>
              <a:buNone/>
              <a:defRPr sz="48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48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48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48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48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48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48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48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4800">
                <a:solidFill>
                  <a:schemeClr val="dk1"/>
                </a:solidFill>
                <a:latin typeface="Roboto Slab"/>
                <a:ea typeface="Roboto Slab"/>
                <a:cs typeface="Roboto Slab"/>
                <a:sym typeface="Roboto Slab"/>
              </a:defRPr>
            </a:lvl9pPr>
          </a:lstStyle>
          <a:p>
            <a:endParaRPr/>
          </a:p>
        </p:txBody>
      </p:sp>
      <p:sp>
        <p:nvSpPr>
          <p:cNvPr id="50" name="Shape 50"/>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Roboto Slab"/>
              <a:buNone/>
              <a:defRPr sz="3000" b="0" i="0" u="none" strike="noStrike" cap="none">
                <a:solidFill>
                  <a:schemeClr val="dk1"/>
                </a:solidFill>
                <a:latin typeface="Roboto Slab"/>
                <a:ea typeface="Roboto Slab"/>
                <a:cs typeface="Roboto Slab"/>
                <a:sym typeface="Roboto Slab"/>
              </a:defRPr>
            </a:lvl1pPr>
            <a:lvl2pPr lvl="1" indent="0">
              <a:spcBef>
                <a:spcPts val="0"/>
              </a:spcBef>
              <a:buClr>
                <a:schemeClr val="dk1"/>
              </a:buClr>
              <a:buFont typeface="Roboto Slab"/>
              <a:buNone/>
              <a:defRPr sz="3000">
                <a:solidFill>
                  <a:schemeClr val="dk1"/>
                </a:solidFill>
                <a:latin typeface="Roboto Slab"/>
                <a:ea typeface="Roboto Slab"/>
                <a:cs typeface="Roboto Slab"/>
                <a:sym typeface="Roboto Slab"/>
              </a:defRPr>
            </a:lvl2pPr>
            <a:lvl3pPr lvl="2" indent="0">
              <a:spcBef>
                <a:spcPts val="0"/>
              </a:spcBef>
              <a:buClr>
                <a:schemeClr val="dk1"/>
              </a:buClr>
              <a:buFont typeface="Roboto Slab"/>
              <a:buNone/>
              <a:defRPr sz="3000">
                <a:solidFill>
                  <a:schemeClr val="dk1"/>
                </a:solidFill>
                <a:latin typeface="Roboto Slab"/>
                <a:ea typeface="Roboto Slab"/>
                <a:cs typeface="Roboto Slab"/>
                <a:sym typeface="Roboto Slab"/>
              </a:defRPr>
            </a:lvl3pPr>
            <a:lvl4pPr lvl="3" indent="0">
              <a:spcBef>
                <a:spcPts val="0"/>
              </a:spcBef>
              <a:buClr>
                <a:schemeClr val="dk1"/>
              </a:buClr>
              <a:buFont typeface="Roboto Slab"/>
              <a:buNone/>
              <a:defRPr sz="3000">
                <a:solidFill>
                  <a:schemeClr val="dk1"/>
                </a:solidFill>
                <a:latin typeface="Roboto Slab"/>
                <a:ea typeface="Roboto Slab"/>
                <a:cs typeface="Roboto Slab"/>
                <a:sym typeface="Roboto Slab"/>
              </a:defRPr>
            </a:lvl4pPr>
            <a:lvl5pPr lvl="4" indent="0">
              <a:spcBef>
                <a:spcPts val="0"/>
              </a:spcBef>
              <a:buClr>
                <a:schemeClr val="dk1"/>
              </a:buClr>
              <a:buFont typeface="Roboto Slab"/>
              <a:buNone/>
              <a:defRPr sz="3000">
                <a:solidFill>
                  <a:schemeClr val="dk1"/>
                </a:solidFill>
                <a:latin typeface="Roboto Slab"/>
                <a:ea typeface="Roboto Slab"/>
                <a:cs typeface="Roboto Slab"/>
                <a:sym typeface="Roboto Slab"/>
              </a:defRPr>
            </a:lvl5pPr>
            <a:lvl6pPr lvl="5" indent="0">
              <a:spcBef>
                <a:spcPts val="0"/>
              </a:spcBef>
              <a:buClr>
                <a:schemeClr val="dk1"/>
              </a:buClr>
              <a:buFont typeface="Roboto Slab"/>
              <a:buNone/>
              <a:defRPr sz="3000">
                <a:solidFill>
                  <a:schemeClr val="dk1"/>
                </a:solidFill>
                <a:latin typeface="Roboto Slab"/>
                <a:ea typeface="Roboto Slab"/>
                <a:cs typeface="Roboto Slab"/>
                <a:sym typeface="Roboto Slab"/>
              </a:defRPr>
            </a:lvl6pPr>
            <a:lvl7pPr lvl="6" indent="0">
              <a:spcBef>
                <a:spcPts val="0"/>
              </a:spcBef>
              <a:buClr>
                <a:schemeClr val="dk1"/>
              </a:buClr>
              <a:buFont typeface="Roboto Slab"/>
              <a:buNone/>
              <a:defRPr sz="3000">
                <a:solidFill>
                  <a:schemeClr val="dk1"/>
                </a:solidFill>
                <a:latin typeface="Roboto Slab"/>
                <a:ea typeface="Roboto Slab"/>
                <a:cs typeface="Roboto Slab"/>
                <a:sym typeface="Roboto Slab"/>
              </a:defRPr>
            </a:lvl7pPr>
            <a:lvl8pPr lvl="7" indent="0">
              <a:spcBef>
                <a:spcPts val="0"/>
              </a:spcBef>
              <a:buClr>
                <a:schemeClr val="dk1"/>
              </a:buClr>
              <a:buFont typeface="Roboto Slab"/>
              <a:buNone/>
              <a:defRPr sz="3000">
                <a:solidFill>
                  <a:schemeClr val="dk1"/>
                </a:solidFill>
                <a:latin typeface="Roboto Slab"/>
                <a:ea typeface="Roboto Slab"/>
                <a:cs typeface="Roboto Slab"/>
                <a:sym typeface="Roboto Slab"/>
              </a:defRPr>
            </a:lvl8pPr>
            <a:lvl9pPr lvl="8" indent="0">
              <a:spcBef>
                <a:spcPts val="0"/>
              </a:spcBef>
              <a:buClr>
                <a:schemeClr val="dk1"/>
              </a:buClr>
              <a:buFont typeface="Roboto Slab"/>
              <a:buNone/>
              <a:defRPr sz="3000">
                <a:solidFill>
                  <a:schemeClr val="dk1"/>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chemeClr val="dk1"/>
              </a:buClr>
              <a:buFont typeface="Roboto"/>
              <a:buNone/>
              <a:defRPr sz="1800" b="0" i="0" u="none" strike="noStrike" cap="none">
                <a:solidFill>
                  <a:schemeClr val="dk1"/>
                </a:solidFill>
                <a:latin typeface="Roboto"/>
                <a:ea typeface="Roboto"/>
                <a:cs typeface="Roboto"/>
                <a:sym typeface="Roboto"/>
              </a:defRPr>
            </a:lvl1pPr>
            <a:lvl2pPr marL="457200" marR="0" lvl="1"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2pPr>
            <a:lvl3pPr marL="914400" marR="0" lvl="2"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3pPr>
            <a:lvl4pPr marL="1371600" marR="0" lvl="3"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4pPr>
            <a:lvl5pPr marL="1828800" marR="0" lvl="4"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5pPr>
            <a:lvl6pPr marL="2286000" marR="0" lvl="5"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6pPr>
            <a:lvl7pPr marL="2743200" marR="0" lvl="6"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7pPr>
            <a:lvl8pPr marL="3200400" marR="0" lvl="7"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8pPr>
            <a:lvl9pPr marL="3657600" marR="0" lvl="8" indent="0" algn="l" rtl="0">
              <a:lnSpc>
                <a:spcPct val="115000"/>
              </a:lnSpc>
              <a:spcBef>
                <a:spcPts val="0"/>
              </a:spcBef>
              <a:spcAft>
                <a:spcPts val="1600"/>
              </a:spcAft>
              <a:buClr>
                <a:schemeClr val="dk1"/>
              </a:buClr>
              <a:buFont typeface="Roboto"/>
              <a:buNone/>
              <a:defRPr sz="1400" b="0" i="0" u="none" strike="noStrike" cap="none">
                <a:solidFill>
                  <a:schemeClr val="dk1"/>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7" y="4663216"/>
            <a:ext cx="548699" cy="393600"/>
          </a:xfrm>
          <a:prstGeom prst="rect">
            <a:avLst/>
          </a:prstGeom>
          <a:noFill/>
          <a:ln>
            <a:noFill/>
          </a:ln>
        </p:spPr>
        <p:txBody>
          <a:bodyPr lIns="91425" tIns="91425" rIns="91425" bIns="91425" anchor="ctr" anchorCtr="0">
            <a:noAutofit/>
          </a:bodyPr>
          <a:lstStyle/>
          <a:p>
            <a:pPr marL="0" marR="0" lvl="0" indent="0" algn="r" rtl="0">
              <a:lnSpc>
                <a:spcPct val="100000"/>
              </a:lnSpc>
              <a:spcBef>
                <a:spcPts val="0"/>
              </a:spcBef>
              <a:spcAft>
                <a:spcPts val="0"/>
              </a:spcAft>
              <a:buClr>
                <a:schemeClr val="dk1"/>
              </a:buClr>
              <a:buSzPct val="25000"/>
              <a:buFont typeface="Roboto"/>
              <a:buNone/>
            </a:pPr>
            <a:fld id="{00000000-1234-1234-1234-123412341234}" type="slidenum">
              <a:rPr lang="en" sz="1000" b="0" i="0" u="none" strike="noStrike" cap="none">
                <a:solidFill>
                  <a:schemeClr val="dk1"/>
                </a:solidFill>
                <a:latin typeface="Roboto"/>
                <a:ea typeface="Roboto"/>
                <a:cs typeface="Roboto"/>
                <a:sym typeface="Roboto"/>
              </a:rPr>
              <a:t>‹#›</a:t>
            </a:fld>
            <a:endParaRPr lang="en" sz="1000" b="0" i="0" u="none" strike="noStrike" cap="none">
              <a:solidFill>
                <a:schemeClr val="dk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ed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g"/><Relationship Id="rId5" Type="http://schemas.openxmlformats.org/officeDocument/2006/relationships/image" Target="../media/image4.jpg"/><Relationship Id="rId6" Type="http://schemas.openxmlformats.org/officeDocument/2006/relationships/image" Target="../media/image7.png"/><Relationship Id="rId7"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causes.html" TargetMode="External"/><Relationship Id="rId4" Type="http://schemas.openxmlformats.org/officeDocument/2006/relationships/hyperlink" Target="http://www.centropa.org/centropa-cinema/survival-sarajevo-friendship-time-war?subtitle_language="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ctrTitle"/>
          </p:nvPr>
        </p:nvSpPr>
        <p:spPr>
          <a:xfrm>
            <a:off x="1680300" y="1188925"/>
            <a:ext cx="5783400" cy="14573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4000" b="0" i="0" u="none" strike="noStrike" cap="none">
                <a:solidFill>
                  <a:schemeClr val="dk1"/>
                </a:solidFill>
                <a:latin typeface="Roboto Slab"/>
                <a:ea typeface="Roboto Slab"/>
                <a:cs typeface="Roboto Slab"/>
                <a:sym typeface="Roboto Slab"/>
              </a:rPr>
              <a:t>Bibs 4 Babes</a:t>
            </a:r>
          </a:p>
          <a:p>
            <a:pPr marL="0" marR="0" lvl="0" indent="0" algn="ctr" rtl="0">
              <a:lnSpc>
                <a:spcPct val="100000"/>
              </a:lnSpc>
              <a:spcBef>
                <a:spcPts val="0"/>
              </a:spcBef>
              <a:spcAft>
                <a:spcPts val="0"/>
              </a:spcAft>
              <a:buClr>
                <a:schemeClr val="dk1"/>
              </a:buClr>
              <a:buSzPct val="25000"/>
              <a:buFont typeface="Roboto Slab"/>
              <a:buNone/>
            </a:pPr>
            <a:r>
              <a:rPr lang="en" sz="2400" b="0" i="0" u="none" strike="noStrike" cap="none">
                <a:solidFill>
                  <a:schemeClr val="dk1"/>
                </a:solidFill>
                <a:latin typeface="Roboto Slab"/>
                <a:ea typeface="Roboto Slab"/>
                <a:cs typeface="Roboto Slab"/>
                <a:sym typeface="Roboto Slab"/>
              </a:rPr>
              <a:t>(MUSC Weighted Bibs)</a:t>
            </a:r>
          </a:p>
        </p:txBody>
      </p:sp>
      <p:sp>
        <p:nvSpPr>
          <p:cNvPr id="64" name="Shape 64"/>
          <p:cNvSpPr txBox="1">
            <a:spLocks noGrp="1"/>
          </p:cNvSpPr>
          <p:nvPr>
            <p:ph type="subTitle" idx="1"/>
          </p:nvPr>
        </p:nvSpPr>
        <p:spPr>
          <a:xfrm>
            <a:off x="1484424" y="3049450"/>
            <a:ext cx="5979300" cy="9090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5"/>
              </a:buClr>
              <a:buSzPct val="25000"/>
              <a:buFont typeface="Roboto Slab"/>
              <a:buNone/>
            </a:pPr>
            <a:r>
              <a:rPr lang="en" sz="2400" b="0" i="0" u="none" strike="noStrike" cap="none">
                <a:solidFill>
                  <a:schemeClr val="accent5"/>
                </a:solidFill>
                <a:latin typeface="Roboto Slab"/>
                <a:ea typeface="Roboto Slab"/>
                <a:cs typeface="Roboto Slab"/>
                <a:sym typeface="Roboto Slab"/>
              </a:rPr>
              <a:t>Maya Pai, Ruth Middleton, Jonathan Yi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Tackling the Root of the Problem</a:t>
            </a:r>
          </a:p>
        </p:txBody>
      </p:sp>
      <p:sp>
        <p:nvSpPr>
          <p:cNvPr id="134" name="Shape 134"/>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When we visited Ms. Kubu, she said we were the only reliable group providing weighted bibs to MUSC’s infant department</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We wanted to change this! </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So we decided to create instructions for the weighted bibs so ANYONE can make them </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Ms. Kubu uploaded our written instructions on MUSC’s volunteer web page</a:t>
            </a:r>
          </a:p>
          <a:p>
            <a:pPr marL="0" marR="0" lvl="0" indent="0" algn="l" rtl="0">
              <a:lnSpc>
                <a:spcPct val="115000"/>
              </a:lnSpc>
              <a:spcBef>
                <a:spcPts val="1600"/>
              </a:spcBef>
              <a:spcAft>
                <a:spcPts val="0"/>
              </a:spcAft>
              <a:buClr>
                <a:schemeClr val="dk1"/>
              </a:buClr>
              <a:buSzPct val="25000"/>
              <a:buFont typeface="Roboto"/>
              <a:buNone/>
            </a:pPr>
            <a:r>
              <a:rPr lang="en" sz="1400" b="0" i="0" u="sng" strike="noStrike" cap="none">
                <a:solidFill>
                  <a:schemeClr val="hlink"/>
                </a:solidFill>
                <a:latin typeface="Roboto"/>
                <a:ea typeface="Roboto"/>
                <a:cs typeface="Roboto"/>
                <a:sym typeface="Roboto"/>
                <a:hlinkClick r:id="rId3"/>
              </a:rPr>
              <a:t>https://docs.google.com/document/d/1HtCfTG90MA5dSii9VBEwMF0JGU-IqnkYE5Tl1KkwSFc/edit</a:t>
            </a:r>
            <a:r>
              <a:rPr lang="en" sz="1800" b="0" i="0" u="none" strike="noStrike" cap="none">
                <a:solidFill>
                  <a:schemeClr val="dk1"/>
                </a:solidFill>
                <a:latin typeface="Roboto"/>
                <a:ea typeface="Roboto"/>
                <a:cs typeface="Roboto"/>
                <a:sym typeface="Roboto"/>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265500" y="1818600"/>
            <a:ext cx="4045198" cy="15062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800" b="0" i="0" u="none" strike="noStrike" cap="none">
                <a:solidFill>
                  <a:schemeClr val="dk1"/>
                </a:solidFill>
                <a:latin typeface="Roboto Slab"/>
                <a:ea typeface="Roboto Slab"/>
                <a:cs typeface="Roboto Slab"/>
                <a:sym typeface="Roboto Slab"/>
              </a:rPr>
              <a:t>Conflicts</a:t>
            </a:r>
          </a:p>
          <a:p>
            <a:pPr marL="0" marR="0" lvl="0" indent="0" algn="ctr" rtl="0">
              <a:lnSpc>
                <a:spcPct val="100000"/>
              </a:lnSpc>
              <a:spcBef>
                <a:spcPts val="0"/>
              </a:spcBef>
              <a:spcAft>
                <a:spcPts val="0"/>
              </a:spcAft>
              <a:buClr>
                <a:schemeClr val="dk1"/>
              </a:buClr>
              <a:buSzPct val="25000"/>
              <a:buFont typeface="Roboto Slab"/>
              <a:buNone/>
            </a:pPr>
            <a:r>
              <a:rPr lang="en" sz="3800" b="0" i="0" u="none" strike="noStrike" cap="none">
                <a:solidFill>
                  <a:schemeClr val="dk1"/>
                </a:solidFill>
                <a:latin typeface="Roboto Slab"/>
                <a:ea typeface="Roboto Slab"/>
                <a:cs typeface="Roboto Slab"/>
                <a:sym typeface="Roboto Slab"/>
              </a:rPr>
              <a:t>&amp; </a:t>
            </a:r>
          </a:p>
          <a:p>
            <a:pPr marL="0" marR="0" lvl="0" indent="0" algn="ctr" rtl="0">
              <a:lnSpc>
                <a:spcPct val="100000"/>
              </a:lnSpc>
              <a:spcBef>
                <a:spcPts val="0"/>
              </a:spcBef>
              <a:spcAft>
                <a:spcPts val="0"/>
              </a:spcAft>
              <a:buClr>
                <a:schemeClr val="dk1"/>
              </a:buClr>
              <a:buSzPct val="25000"/>
              <a:buFont typeface="Roboto Slab"/>
              <a:buNone/>
            </a:pPr>
            <a:r>
              <a:rPr lang="en" sz="3800" b="0" i="0" u="none" strike="noStrike" cap="none">
                <a:solidFill>
                  <a:schemeClr val="dk1"/>
                </a:solidFill>
                <a:latin typeface="Roboto Slab"/>
                <a:ea typeface="Roboto Slab"/>
                <a:cs typeface="Roboto Slab"/>
                <a:sym typeface="Roboto Slab"/>
              </a:rPr>
              <a:t>Concerns</a:t>
            </a:r>
          </a:p>
        </p:txBody>
      </p:sp>
      <p:sp>
        <p:nvSpPr>
          <p:cNvPr id="140" name="Shape 140"/>
          <p:cNvSpPr txBox="1">
            <a:spLocks noGrp="1"/>
          </p:cNvSpPr>
          <p:nvPr>
            <p:ph type="body" idx="2"/>
          </p:nvPr>
        </p:nvSpPr>
        <p:spPr>
          <a:xfrm>
            <a:off x="4903225" y="498575"/>
            <a:ext cx="3837000" cy="3695099"/>
          </a:xfrm>
          <a:prstGeom prst="rect">
            <a:avLst/>
          </a:prstGeom>
          <a:noFill/>
          <a:ln>
            <a:noFill/>
          </a:ln>
        </p:spPr>
        <p:txBody>
          <a:bodyPr lIns="91425" tIns="91425" rIns="91425" bIns="91425" anchor="ctr" anchorCtr="0">
            <a:noAutofit/>
          </a:bodyPr>
          <a:lstStyle/>
          <a:p>
            <a:pPr marL="457200" marR="0" lvl="0" indent="-228600" algn="l" rtl="0">
              <a:lnSpc>
                <a:spcPct val="115000"/>
              </a:lnSpc>
              <a:spcBef>
                <a:spcPts val="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A new member joined</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We ran out of supplies multiple times</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Our sewing club is comprised of 8th grade students about to graduate</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Only one of us has a fully functional sewing machine at home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282962" y="355700"/>
            <a:ext cx="4045199" cy="6509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400" b="0" i="0" u="none" strike="noStrike" cap="none">
                <a:solidFill>
                  <a:schemeClr val="dk1"/>
                </a:solidFill>
                <a:latin typeface="Roboto Slab"/>
                <a:ea typeface="Roboto Slab"/>
                <a:cs typeface="Roboto Slab"/>
                <a:sym typeface="Roboto Slab"/>
              </a:rPr>
              <a:t>Motivation</a:t>
            </a:r>
          </a:p>
        </p:txBody>
      </p:sp>
      <p:sp>
        <p:nvSpPr>
          <p:cNvPr id="146" name="Shape 146"/>
          <p:cNvSpPr txBox="1">
            <a:spLocks noGrp="1"/>
          </p:cNvSpPr>
          <p:nvPr>
            <p:ph type="body" idx="2"/>
          </p:nvPr>
        </p:nvSpPr>
        <p:spPr>
          <a:xfrm>
            <a:off x="4856375" y="511335"/>
            <a:ext cx="4121400" cy="3907130"/>
          </a:xfrm>
          <a:prstGeom prst="rect">
            <a:avLst/>
          </a:prstGeom>
          <a:noFill/>
          <a:ln>
            <a:noFill/>
          </a:ln>
        </p:spPr>
        <p:txBody>
          <a:bodyPr lIns="91425" tIns="91425" rIns="91425" bIns="91425" anchor="ctr" anchorCtr="0">
            <a:spAutoFit/>
          </a:bodyPr>
          <a:lstStyle/>
          <a:p>
            <a:pPr marL="457200" marR="0" lvl="0" indent="-228600" algn="l" rtl="0">
              <a:lnSpc>
                <a:spcPct val="115000"/>
              </a:lnSpc>
              <a:spcBef>
                <a:spcPts val="0"/>
              </a:spcBef>
              <a:spcAft>
                <a:spcPts val="0"/>
              </a:spcAft>
              <a:buClr>
                <a:schemeClr val="dk1"/>
              </a:buClr>
              <a:buSzPct val="100000"/>
              <a:buFont typeface="Roboto"/>
              <a:buChar char="❖"/>
            </a:pPr>
            <a:r>
              <a:rPr lang="en" sz="1500" b="0" i="0" u="none" strike="noStrike" cap="none" dirty="0" smtClean="0">
                <a:solidFill>
                  <a:schemeClr val="dk1"/>
                </a:solidFill>
                <a:latin typeface="Roboto"/>
                <a:ea typeface="Roboto"/>
                <a:cs typeface="Roboto"/>
                <a:sym typeface="Roboto"/>
              </a:rPr>
              <a:t>One of the best things that happened to us was getting to meet Ms. Kubu </a:t>
            </a:r>
          </a:p>
          <a:p>
            <a:pPr marL="457200" marR="0" lvl="0" indent="-228600" algn="l" rtl="0">
              <a:lnSpc>
                <a:spcPct val="115000"/>
              </a:lnSpc>
              <a:spcBef>
                <a:spcPts val="1600"/>
              </a:spcBef>
              <a:spcAft>
                <a:spcPts val="0"/>
              </a:spcAft>
              <a:buClr>
                <a:schemeClr val="dk1"/>
              </a:buClr>
              <a:buSzPct val="100000"/>
              <a:buFont typeface="Roboto"/>
              <a:buChar char="❖"/>
            </a:pPr>
            <a:r>
              <a:rPr lang="en" sz="1500" b="0" i="0" u="none" strike="noStrike" cap="none" dirty="0" smtClean="0">
                <a:solidFill>
                  <a:schemeClr val="dk1"/>
                </a:solidFill>
                <a:latin typeface="Roboto"/>
                <a:ea typeface="Roboto"/>
                <a:cs typeface="Roboto"/>
                <a:sym typeface="Roboto"/>
              </a:rPr>
              <a:t>Hearing that our small act of kindness touched so many motivated us to WANT to do more</a:t>
            </a:r>
          </a:p>
          <a:p>
            <a:pPr marL="457200" marR="0" lvl="0" indent="-228600" algn="l" rtl="0">
              <a:lnSpc>
                <a:spcPct val="115000"/>
              </a:lnSpc>
              <a:spcBef>
                <a:spcPts val="1600"/>
              </a:spcBef>
              <a:spcAft>
                <a:spcPts val="0"/>
              </a:spcAft>
              <a:buClr>
                <a:schemeClr val="dk1"/>
              </a:buClr>
              <a:buSzPct val="100000"/>
              <a:buFont typeface="Roboto"/>
              <a:buChar char="❖"/>
            </a:pPr>
            <a:r>
              <a:rPr lang="en" sz="1500" b="0" i="0" u="none" strike="noStrike" cap="none" dirty="0" smtClean="0">
                <a:solidFill>
                  <a:schemeClr val="dk1"/>
                </a:solidFill>
                <a:latin typeface="Roboto"/>
                <a:ea typeface="Roboto"/>
                <a:cs typeface="Roboto"/>
                <a:sym typeface="Roboto"/>
              </a:rPr>
              <a:t>We exceeded our goal of 75+ bibs</a:t>
            </a:r>
          </a:p>
          <a:p>
            <a:pPr marL="457200" marR="0" lvl="0" indent="-228600" algn="l" rtl="0">
              <a:lnSpc>
                <a:spcPct val="115000"/>
              </a:lnSpc>
              <a:spcBef>
                <a:spcPts val="1600"/>
              </a:spcBef>
              <a:spcAft>
                <a:spcPts val="0"/>
              </a:spcAft>
              <a:buClr>
                <a:schemeClr val="dk1"/>
              </a:buClr>
              <a:buSzPct val="100000"/>
              <a:buFont typeface="Roboto"/>
              <a:buChar char="❖"/>
            </a:pPr>
            <a:r>
              <a:rPr lang="en" sz="1500" b="0" i="0" u="none" strike="noStrike" cap="none" dirty="0" smtClean="0">
                <a:solidFill>
                  <a:schemeClr val="dk1"/>
                </a:solidFill>
                <a:latin typeface="Roboto"/>
                <a:ea typeface="Roboto"/>
                <a:cs typeface="Roboto"/>
                <a:sym typeface="Roboto"/>
              </a:rPr>
              <a:t>Her correspondence (shown to the left) was extremely gratifying </a:t>
            </a:r>
          </a:p>
          <a:p>
            <a:pPr marL="457200" marR="0" lvl="0" indent="-228600" algn="l" rtl="0">
              <a:lnSpc>
                <a:spcPct val="115000"/>
              </a:lnSpc>
              <a:spcBef>
                <a:spcPts val="1600"/>
              </a:spcBef>
              <a:spcAft>
                <a:spcPts val="0"/>
              </a:spcAft>
              <a:buClr>
                <a:schemeClr val="dk1"/>
              </a:buClr>
              <a:buSzPct val="100000"/>
              <a:buFont typeface="Roboto"/>
              <a:buChar char="❖"/>
            </a:pPr>
            <a:r>
              <a:rPr lang="en" sz="1500" b="0" i="0" u="none" strike="noStrike" cap="none" dirty="0" smtClean="0">
                <a:solidFill>
                  <a:schemeClr val="dk1"/>
                </a:solidFill>
                <a:latin typeface="Roboto"/>
                <a:ea typeface="Roboto"/>
                <a:cs typeface="Roboto"/>
                <a:sym typeface="Roboto"/>
              </a:rPr>
              <a:t>We are a small group of 13 year olds, yet we truly felt like we were making a difference </a:t>
            </a:r>
            <a:endParaRPr lang="en" sz="1500" b="0" i="0" u="none" strike="noStrike" cap="none" dirty="0">
              <a:solidFill>
                <a:schemeClr val="dk1"/>
              </a:solidFill>
              <a:latin typeface="Roboto"/>
              <a:ea typeface="Roboto"/>
              <a:cs typeface="Roboto"/>
              <a:sym typeface="Roboto"/>
            </a:endParaRPr>
          </a:p>
        </p:txBody>
      </p:sp>
      <p:pic>
        <p:nvPicPr>
          <p:cNvPr id="147" name="Shape 147"/>
          <p:cNvPicPr preferRelativeResize="0"/>
          <p:nvPr/>
        </p:nvPicPr>
        <p:blipFill rotWithShape="1">
          <a:blip r:embed="rId3">
            <a:alphaModFix/>
          </a:blip>
          <a:srcRect r="8104"/>
          <a:stretch/>
        </p:blipFill>
        <p:spPr>
          <a:xfrm>
            <a:off x="381000" y="1006700"/>
            <a:ext cx="3929746" cy="3831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265500" y="1209075"/>
            <a:ext cx="4045199" cy="15062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800" b="0" i="0" u="none" strike="noStrike" cap="none">
                <a:solidFill>
                  <a:schemeClr val="dk1"/>
                </a:solidFill>
                <a:latin typeface="Roboto Slab"/>
                <a:ea typeface="Roboto Slab"/>
                <a:cs typeface="Roboto Slab"/>
                <a:sym typeface="Roboto Slab"/>
              </a:rPr>
              <a:t>Reflection</a:t>
            </a:r>
          </a:p>
        </p:txBody>
      </p:sp>
      <p:sp>
        <p:nvSpPr>
          <p:cNvPr id="153" name="Shape 153"/>
          <p:cNvSpPr txBox="1">
            <a:spLocks noGrp="1"/>
          </p:cNvSpPr>
          <p:nvPr>
            <p:ph type="subTitle" idx="1"/>
          </p:nvPr>
        </p:nvSpPr>
        <p:spPr>
          <a:xfrm>
            <a:off x="265500" y="2769000"/>
            <a:ext cx="4045199" cy="1345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5"/>
              </a:buClr>
              <a:buSzPct val="25000"/>
              <a:buFont typeface="Roboto"/>
              <a:buNone/>
            </a:pPr>
            <a:r>
              <a:rPr lang="en" sz="2100" b="0" i="0" u="none" strike="noStrike" cap="none">
                <a:solidFill>
                  <a:schemeClr val="accent5"/>
                </a:solidFill>
                <a:latin typeface="Roboto"/>
                <a:ea typeface="Roboto"/>
                <a:cs typeface="Roboto"/>
                <a:sym typeface="Roboto"/>
              </a:rPr>
              <a:t>We can ALL do our part!</a:t>
            </a:r>
          </a:p>
        </p:txBody>
      </p:sp>
      <p:sp>
        <p:nvSpPr>
          <p:cNvPr id="154" name="Shape 154"/>
          <p:cNvSpPr txBox="1">
            <a:spLocks noGrp="1"/>
          </p:cNvSpPr>
          <p:nvPr>
            <p:ph type="body" idx="2"/>
          </p:nvPr>
        </p:nvSpPr>
        <p:spPr>
          <a:xfrm>
            <a:off x="4939500" y="780344"/>
            <a:ext cx="3837000" cy="3582810"/>
          </a:xfrm>
          <a:prstGeom prst="rect">
            <a:avLst/>
          </a:prstGeom>
          <a:noFill/>
          <a:ln>
            <a:noFill/>
          </a:ln>
        </p:spPr>
        <p:txBody>
          <a:bodyPr lIns="91425" tIns="91425" rIns="91425" bIns="91425" anchor="ctr" anchorCtr="0">
            <a:spAutoFit/>
          </a:bodyPr>
          <a:lstStyle/>
          <a:p>
            <a:pPr marL="457200" marR="0" lvl="0" indent="-228600" algn="l" rtl="0">
              <a:lnSpc>
                <a:spcPct val="115000"/>
              </a:lnSpc>
              <a:spcBef>
                <a:spcPts val="0"/>
              </a:spcBef>
              <a:spcAft>
                <a:spcPts val="0"/>
              </a:spcAft>
              <a:buClr>
                <a:schemeClr val="dk1"/>
              </a:buClr>
              <a:buSzPct val="100000"/>
              <a:buFont typeface="Roboto"/>
              <a:buChar char="❖"/>
            </a:pPr>
            <a:r>
              <a:rPr lang="en" sz="1700" b="0" i="0" u="none" strike="noStrike" cap="none" dirty="0">
                <a:solidFill>
                  <a:schemeClr val="dk1"/>
                </a:solidFill>
                <a:latin typeface="Roboto"/>
                <a:ea typeface="Roboto"/>
                <a:cs typeface="Roboto"/>
                <a:sym typeface="Roboto"/>
              </a:rPr>
              <a:t>La Benevolencija helped their community by uniting people and disregarding race and religion</a:t>
            </a:r>
          </a:p>
          <a:p>
            <a:pPr marL="457200" marR="0" lvl="0" indent="-228600" algn="l" rtl="0">
              <a:lnSpc>
                <a:spcPct val="115000"/>
              </a:lnSpc>
              <a:spcBef>
                <a:spcPts val="1600"/>
              </a:spcBef>
              <a:spcAft>
                <a:spcPts val="0"/>
              </a:spcAft>
              <a:buClr>
                <a:schemeClr val="dk1"/>
              </a:buClr>
              <a:buSzPct val="100000"/>
              <a:buFont typeface="Roboto"/>
              <a:buChar char="❖"/>
            </a:pPr>
            <a:r>
              <a:rPr lang="en" sz="1700" b="0" i="0" u="none" strike="noStrike" cap="none" dirty="0">
                <a:solidFill>
                  <a:schemeClr val="dk1"/>
                </a:solidFill>
                <a:latin typeface="Roboto"/>
                <a:ea typeface="Roboto"/>
                <a:cs typeface="Roboto"/>
                <a:sym typeface="Roboto"/>
              </a:rPr>
              <a:t>Milton Wolf helped evacuate Zeyneba Hardaga, a muslim, who had previously saved a Jewish neighbor</a:t>
            </a:r>
          </a:p>
          <a:p>
            <a:pPr marL="457200" marR="0" lvl="0" indent="-228600" algn="l" rtl="0">
              <a:lnSpc>
                <a:spcPct val="115000"/>
              </a:lnSpc>
              <a:spcBef>
                <a:spcPts val="1600"/>
              </a:spcBef>
              <a:spcAft>
                <a:spcPts val="0"/>
              </a:spcAft>
              <a:buClr>
                <a:schemeClr val="dk1"/>
              </a:buClr>
              <a:buSzPct val="100000"/>
              <a:buFont typeface="Roboto"/>
              <a:buChar char="❖"/>
            </a:pPr>
            <a:r>
              <a:rPr lang="en" sz="1700" b="0" i="0" u="none" strike="noStrike" cap="none" dirty="0">
                <a:solidFill>
                  <a:schemeClr val="dk1"/>
                </a:solidFill>
                <a:latin typeface="Roboto"/>
                <a:ea typeface="Roboto"/>
                <a:cs typeface="Roboto"/>
                <a:sym typeface="Roboto"/>
              </a:rPr>
              <a:t>MUSC helps thousands of children, and our diverse Sewing Club is giving back to them</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p:nvPr/>
        </p:nvSpPr>
        <p:spPr>
          <a:xfrm>
            <a:off x="0" y="0"/>
            <a:ext cx="9161099" cy="2484599"/>
          </a:xfrm>
          <a:prstGeom prst="rect">
            <a:avLst/>
          </a:prstGeom>
          <a:solidFill>
            <a:schemeClr val="dk1"/>
          </a:solid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160" name="Shape 160"/>
          <p:cNvSpPr txBox="1">
            <a:spLocks noGrp="1"/>
          </p:cNvSpPr>
          <p:nvPr>
            <p:ph type="title" idx="4294967295"/>
          </p:nvPr>
        </p:nvSpPr>
        <p:spPr>
          <a:xfrm>
            <a:off x="240450" y="51875"/>
            <a:ext cx="8520599" cy="7334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000" b="0" i="0" u="none" strike="noStrike" cap="none">
                <a:solidFill>
                  <a:schemeClr val="accent1"/>
                </a:solidFill>
                <a:latin typeface="Roboto Slab"/>
                <a:ea typeface="Roboto Slab"/>
                <a:cs typeface="Roboto Slab"/>
                <a:sym typeface="Roboto Slab"/>
              </a:rPr>
              <a:t>Who We Are</a:t>
            </a:r>
          </a:p>
        </p:txBody>
      </p:sp>
      <p:sp>
        <p:nvSpPr>
          <p:cNvPr id="161" name="Shape 161"/>
          <p:cNvSpPr txBox="1">
            <a:spLocks noGrp="1"/>
          </p:cNvSpPr>
          <p:nvPr>
            <p:ph type="body" idx="4294967295"/>
          </p:nvPr>
        </p:nvSpPr>
        <p:spPr>
          <a:xfrm>
            <a:off x="164950" y="3108899"/>
            <a:ext cx="2177399" cy="4362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100" b="0" i="0" u="none" strike="noStrike" cap="none">
                <a:solidFill>
                  <a:schemeClr val="accent5"/>
                </a:solidFill>
                <a:latin typeface="Roboto"/>
                <a:ea typeface="Roboto"/>
                <a:cs typeface="Roboto"/>
                <a:sym typeface="Roboto"/>
              </a:rPr>
              <a:t>Our Group</a:t>
            </a:r>
          </a:p>
        </p:txBody>
      </p:sp>
      <p:cxnSp>
        <p:nvCxnSpPr>
          <p:cNvPr id="162" name="Shape 162"/>
          <p:cNvCxnSpPr/>
          <p:nvPr/>
        </p:nvCxnSpPr>
        <p:spPr>
          <a:xfrm>
            <a:off x="1101475" y="3712296"/>
            <a:ext cx="270900" cy="0"/>
          </a:xfrm>
          <a:prstGeom prst="straightConnector1">
            <a:avLst/>
          </a:prstGeom>
          <a:noFill/>
          <a:ln w="9525" cap="flat" cmpd="sng">
            <a:solidFill>
              <a:schemeClr val="lt2"/>
            </a:solidFill>
            <a:prstDash val="solid"/>
            <a:round/>
            <a:headEnd type="none" w="med" len="med"/>
            <a:tailEnd type="none" w="med" len="med"/>
          </a:ln>
        </p:spPr>
      </p:cxnSp>
      <p:sp>
        <p:nvSpPr>
          <p:cNvPr id="163" name="Shape 163"/>
          <p:cNvSpPr txBox="1">
            <a:spLocks noGrp="1"/>
          </p:cNvSpPr>
          <p:nvPr>
            <p:ph type="body" idx="4294967295"/>
          </p:nvPr>
        </p:nvSpPr>
        <p:spPr>
          <a:xfrm>
            <a:off x="148225" y="3712310"/>
            <a:ext cx="2177399" cy="1153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1100" b="0" i="0" u="none" strike="noStrike" cap="none">
                <a:solidFill>
                  <a:schemeClr val="dk1"/>
                </a:solidFill>
                <a:latin typeface="Roboto"/>
                <a:ea typeface="Roboto"/>
                <a:cs typeface="Roboto"/>
                <a:sym typeface="Roboto"/>
              </a:rPr>
              <a:t>Ruth Middleton, Maya Pai, and Jonathan Yi!</a:t>
            </a:r>
          </a:p>
        </p:txBody>
      </p:sp>
      <p:sp>
        <p:nvSpPr>
          <p:cNvPr id="164" name="Shape 164"/>
          <p:cNvSpPr txBox="1">
            <a:spLocks noGrp="1"/>
          </p:cNvSpPr>
          <p:nvPr>
            <p:ph type="body" idx="4294967295"/>
          </p:nvPr>
        </p:nvSpPr>
        <p:spPr>
          <a:xfrm>
            <a:off x="2423483" y="2880349"/>
            <a:ext cx="2177399" cy="436198"/>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100" b="0" i="0" u="none" strike="noStrike" cap="none">
                <a:solidFill>
                  <a:schemeClr val="accent5"/>
                </a:solidFill>
                <a:latin typeface="Roboto"/>
                <a:ea typeface="Roboto"/>
                <a:cs typeface="Roboto"/>
                <a:sym typeface="Roboto"/>
              </a:rPr>
              <a:t>Our Awesome Teacher(s)</a:t>
            </a:r>
          </a:p>
        </p:txBody>
      </p:sp>
      <p:cxnSp>
        <p:nvCxnSpPr>
          <p:cNvPr id="165" name="Shape 165"/>
          <p:cNvCxnSpPr/>
          <p:nvPr/>
        </p:nvCxnSpPr>
        <p:spPr>
          <a:xfrm>
            <a:off x="3336162" y="3712296"/>
            <a:ext cx="270900" cy="0"/>
          </a:xfrm>
          <a:prstGeom prst="straightConnector1">
            <a:avLst/>
          </a:prstGeom>
          <a:noFill/>
          <a:ln w="9525" cap="flat" cmpd="sng">
            <a:solidFill>
              <a:schemeClr val="lt2"/>
            </a:solidFill>
            <a:prstDash val="solid"/>
            <a:round/>
            <a:headEnd type="none" w="med" len="med"/>
            <a:tailEnd type="none" w="med" len="med"/>
          </a:ln>
        </p:spPr>
      </p:cxnSp>
      <p:sp>
        <p:nvSpPr>
          <p:cNvPr id="166" name="Shape 166"/>
          <p:cNvSpPr txBox="1">
            <a:spLocks noGrp="1"/>
          </p:cNvSpPr>
          <p:nvPr>
            <p:ph type="body" idx="4294967295"/>
          </p:nvPr>
        </p:nvSpPr>
        <p:spPr>
          <a:xfrm>
            <a:off x="2271661" y="3712300"/>
            <a:ext cx="2343299" cy="1153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1100" b="0" i="0" u="none" strike="noStrike" cap="none">
                <a:solidFill>
                  <a:schemeClr val="dk1"/>
                </a:solidFill>
                <a:latin typeface="Roboto"/>
                <a:ea typeface="Roboto"/>
                <a:cs typeface="Roboto"/>
                <a:sym typeface="Roboto"/>
              </a:rPr>
              <a:t>Miss Howe who helped us with research everything to do with the Heart Bibs!                               Special thanks to our other amazing teacher, Mrs. Good, for helping us put together this project!</a:t>
            </a:r>
          </a:p>
          <a:p>
            <a:pPr marL="0" marR="0" lvl="0" indent="0" algn="l" rtl="0">
              <a:lnSpc>
                <a:spcPct val="115000"/>
              </a:lnSpc>
              <a:spcBef>
                <a:spcPts val="1600"/>
              </a:spcBef>
              <a:spcAft>
                <a:spcPts val="0"/>
              </a:spcAft>
              <a:buClr>
                <a:schemeClr val="dk1"/>
              </a:buClr>
              <a:buSzPct val="25000"/>
              <a:buFont typeface="Roboto"/>
              <a:buNone/>
            </a:pPr>
            <a:endParaRPr sz="1100" b="0" i="0" u="none" strike="noStrike" cap="none">
              <a:solidFill>
                <a:schemeClr val="dk1"/>
              </a:solidFill>
              <a:latin typeface="Roboto"/>
              <a:ea typeface="Roboto"/>
              <a:cs typeface="Roboto"/>
              <a:sym typeface="Roboto"/>
            </a:endParaRPr>
          </a:p>
        </p:txBody>
      </p:sp>
      <p:sp>
        <p:nvSpPr>
          <p:cNvPr id="167" name="Shape 167"/>
          <p:cNvSpPr txBox="1">
            <a:spLocks noGrp="1"/>
          </p:cNvSpPr>
          <p:nvPr>
            <p:ph type="body" idx="4294967295"/>
          </p:nvPr>
        </p:nvSpPr>
        <p:spPr>
          <a:xfrm>
            <a:off x="4600878" y="2793236"/>
            <a:ext cx="2177399" cy="4362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100" b="0" i="0" u="none" strike="noStrike" cap="none">
                <a:solidFill>
                  <a:schemeClr val="accent5"/>
                </a:solidFill>
                <a:latin typeface="Roboto"/>
                <a:ea typeface="Roboto"/>
                <a:cs typeface="Roboto"/>
                <a:sym typeface="Roboto"/>
              </a:rPr>
              <a:t>The Spinner(ettes)</a:t>
            </a:r>
          </a:p>
        </p:txBody>
      </p:sp>
      <p:cxnSp>
        <p:nvCxnSpPr>
          <p:cNvPr id="168" name="Shape 168"/>
          <p:cNvCxnSpPr/>
          <p:nvPr/>
        </p:nvCxnSpPr>
        <p:spPr>
          <a:xfrm>
            <a:off x="5554125" y="3712296"/>
            <a:ext cx="270900" cy="0"/>
          </a:xfrm>
          <a:prstGeom prst="straightConnector1">
            <a:avLst/>
          </a:prstGeom>
          <a:noFill/>
          <a:ln w="9525" cap="flat" cmpd="sng">
            <a:solidFill>
              <a:schemeClr val="lt2"/>
            </a:solidFill>
            <a:prstDash val="solid"/>
            <a:round/>
            <a:headEnd type="none" w="med" len="med"/>
            <a:tailEnd type="none" w="med" len="med"/>
          </a:ln>
        </p:spPr>
      </p:cxnSp>
      <p:sp>
        <p:nvSpPr>
          <p:cNvPr id="169" name="Shape 169"/>
          <p:cNvSpPr txBox="1">
            <a:spLocks noGrp="1"/>
          </p:cNvSpPr>
          <p:nvPr>
            <p:ph type="body" idx="4294967295"/>
          </p:nvPr>
        </p:nvSpPr>
        <p:spPr>
          <a:xfrm>
            <a:off x="4726800" y="3712300"/>
            <a:ext cx="2278799" cy="1153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1100" b="0" i="0" u="none" strike="noStrike" cap="none" dirty="0">
                <a:solidFill>
                  <a:schemeClr val="dk1"/>
                </a:solidFill>
                <a:latin typeface="Roboto"/>
                <a:ea typeface="Roboto"/>
                <a:cs typeface="Roboto"/>
                <a:sym typeface="Roboto"/>
              </a:rPr>
              <a:t>The Buist Academy Middle School Sewing Club is comprised of people of all different genders and races, and we do not care about that. We just want to have fun and sew! (not all members are in the photo)</a:t>
            </a:r>
          </a:p>
        </p:txBody>
      </p:sp>
      <p:sp>
        <p:nvSpPr>
          <p:cNvPr id="170" name="Shape 170"/>
          <p:cNvSpPr txBox="1">
            <a:spLocks noGrp="1"/>
          </p:cNvSpPr>
          <p:nvPr>
            <p:ph type="body" idx="4294967295"/>
          </p:nvPr>
        </p:nvSpPr>
        <p:spPr>
          <a:xfrm>
            <a:off x="6827200" y="2880349"/>
            <a:ext cx="2177399" cy="436198"/>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2100" b="0" i="0" u="none" strike="noStrike" cap="none">
                <a:solidFill>
                  <a:schemeClr val="accent5"/>
                </a:solidFill>
                <a:latin typeface="Roboto"/>
                <a:ea typeface="Roboto"/>
                <a:cs typeface="Roboto"/>
                <a:sym typeface="Roboto"/>
              </a:rPr>
              <a:t>Our Community Advisor</a:t>
            </a:r>
          </a:p>
        </p:txBody>
      </p:sp>
      <p:cxnSp>
        <p:nvCxnSpPr>
          <p:cNvPr id="171" name="Shape 171"/>
          <p:cNvCxnSpPr/>
          <p:nvPr/>
        </p:nvCxnSpPr>
        <p:spPr>
          <a:xfrm>
            <a:off x="7747050" y="3712296"/>
            <a:ext cx="270900" cy="0"/>
          </a:xfrm>
          <a:prstGeom prst="straightConnector1">
            <a:avLst/>
          </a:prstGeom>
          <a:noFill/>
          <a:ln w="9525" cap="flat" cmpd="sng">
            <a:solidFill>
              <a:schemeClr val="lt2"/>
            </a:solidFill>
            <a:prstDash val="solid"/>
            <a:round/>
            <a:headEnd type="none" w="med" len="med"/>
            <a:tailEnd type="none" w="med" len="med"/>
          </a:ln>
        </p:spPr>
      </p:cxnSp>
      <p:sp>
        <p:nvSpPr>
          <p:cNvPr id="172" name="Shape 172"/>
          <p:cNvSpPr txBox="1">
            <a:spLocks noGrp="1"/>
          </p:cNvSpPr>
          <p:nvPr>
            <p:ph type="body" idx="4294967295"/>
          </p:nvPr>
        </p:nvSpPr>
        <p:spPr>
          <a:xfrm>
            <a:off x="6827195" y="3712310"/>
            <a:ext cx="2177399" cy="1153800"/>
          </a:xfrm>
          <a:prstGeom prst="rect">
            <a:avLst/>
          </a:prstGeom>
          <a:noFill/>
          <a:ln>
            <a:noFill/>
          </a:ln>
        </p:spPr>
        <p:txBody>
          <a:bodyPr lIns="91425" tIns="91425" rIns="91425" bIns="91425" anchor="t" anchorCtr="0">
            <a:noAutofit/>
          </a:bodyPr>
          <a:lstStyle/>
          <a:p>
            <a:pPr marL="0" marR="0" lvl="0" indent="0" algn="ctr" rtl="0">
              <a:lnSpc>
                <a:spcPct val="115000"/>
              </a:lnSpc>
              <a:spcBef>
                <a:spcPts val="0"/>
              </a:spcBef>
              <a:spcAft>
                <a:spcPts val="0"/>
              </a:spcAft>
              <a:buClr>
                <a:schemeClr val="dk1"/>
              </a:buClr>
              <a:buSzPct val="25000"/>
              <a:buFont typeface="Roboto"/>
              <a:buNone/>
            </a:pPr>
            <a:r>
              <a:rPr lang="en" sz="1100" b="0" i="0" u="none" strike="noStrike" cap="none">
                <a:solidFill>
                  <a:schemeClr val="dk1"/>
                </a:solidFill>
                <a:latin typeface="Roboto"/>
                <a:ea typeface="Roboto"/>
                <a:cs typeface="Roboto"/>
                <a:sym typeface="Roboto"/>
              </a:rPr>
              <a:t>The MUSC Children’s Hospital, and especially Miss Melissa Kubu</a:t>
            </a:r>
          </a:p>
        </p:txBody>
      </p:sp>
      <p:pic>
        <p:nvPicPr>
          <p:cNvPr id="173" name="Shape 173"/>
          <p:cNvPicPr preferRelativeResize="0"/>
          <p:nvPr/>
        </p:nvPicPr>
        <p:blipFill rotWithShape="1">
          <a:blip r:embed="rId3">
            <a:alphaModFix/>
          </a:blip>
          <a:srcRect/>
          <a:stretch/>
        </p:blipFill>
        <p:spPr>
          <a:xfrm>
            <a:off x="7163425" y="1022962"/>
            <a:ext cx="1504949" cy="1857375"/>
          </a:xfrm>
          <a:prstGeom prst="rect">
            <a:avLst/>
          </a:prstGeom>
          <a:noFill/>
          <a:ln>
            <a:noFill/>
          </a:ln>
        </p:spPr>
      </p:pic>
      <p:pic>
        <p:nvPicPr>
          <p:cNvPr id="174" name="Shape 174" descr="Miss Good.jpg"/>
          <p:cNvPicPr preferRelativeResize="0"/>
          <p:nvPr/>
        </p:nvPicPr>
        <p:blipFill rotWithShape="1">
          <a:blip r:embed="rId4">
            <a:alphaModFix/>
          </a:blip>
          <a:srcRect/>
          <a:stretch/>
        </p:blipFill>
        <p:spPr>
          <a:xfrm>
            <a:off x="2913513" y="1927686"/>
            <a:ext cx="1116221" cy="962936"/>
          </a:xfrm>
          <a:prstGeom prst="rect">
            <a:avLst/>
          </a:prstGeom>
          <a:noFill/>
          <a:ln>
            <a:noFill/>
          </a:ln>
        </p:spPr>
      </p:pic>
      <p:pic>
        <p:nvPicPr>
          <p:cNvPr id="175" name="Shape 175" descr="Sewing Club.jpg"/>
          <p:cNvPicPr preferRelativeResize="0"/>
          <p:nvPr/>
        </p:nvPicPr>
        <p:blipFill rotWithShape="1">
          <a:blip r:embed="rId5">
            <a:alphaModFix/>
          </a:blip>
          <a:srcRect/>
          <a:stretch/>
        </p:blipFill>
        <p:spPr>
          <a:xfrm>
            <a:off x="4517925" y="1312362"/>
            <a:ext cx="2343299" cy="1480872"/>
          </a:xfrm>
          <a:prstGeom prst="rect">
            <a:avLst/>
          </a:prstGeom>
          <a:noFill/>
          <a:ln w="9525" cap="flat" cmpd="sng">
            <a:solidFill>
              <a:srgbClr val="000000"/>
            </a:solidFill>
            <a:prstDash val="solid"/>
            <a:round/>
            <a:headEnd type="none" w="med" len="med"/>
            <a:tailEnd type="none" w="med" len="med"/>
          </a:ln>
        </p:spPr>
      </p:pic>
      <p:pic>
        <p:nvPicPr>
          <p:cNvPr id="176" name="Shape 176"/>
          <p:cNvPicPr preferRelativeResize="0"/>
          <p:nvPr/>
        </p:nvPicPr>
        <p:blipFill rotWithShape="1">
          <a:blip r:embed="rId6">
            <a:alphaModFix/>
          </a:blip>
          <a:srcRect l="26105" t="16625" r="26619" b="12955"/>
          <a:stretch/>
        </p:blipFill>
        <p:spPr>
          <a:xfrm>
            <a:off x="2962949" y="673987"/>
            <a:ext cx="1017349" cy="1136623"/>
          </a:xfrm>
          <a:prstGeom prst="rect">
            <a:avLst/>
          </a:prstGeom>
          <a:noFill/>
          <a:ln>
            <a:noFill/>
          </a:ln>
        </p:spPr>
      </p:pic>
      <p:pic>
        <p:nvPicPr>
          <p:cNvPr id="177" name="Shape 177"/>
          <p:cNvPicPr preferRelativeResize="0"/>
          <p:nvPr/>
        </p:nvPicPr>
        <p:blipFill rotWithShape="1">
          <a:blip r:embed="rId7">
            <a:alphaModFix/>
          </a:blip>
          <a:srcRect t="12026"/>
          <a:stretch/>
        </p:blipFill>
        <p:spPr>
          <a:xfrm>
            <a:off x="469150" y="954700"/>
            <a:ext cx="1692199" cy="198487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Bibliography</a:t>
            </a:r>
          </a:p>
        </p:txBody>
      </p:sp>
      <p:sp>
        <p:nvSpPr>
          <p:cNvPr id="183" name="Shape 183"/>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800" b="0" i="0" u="sng" strike="noStrike" cap="none">
                <a:solidFill>
                  <a:schemeClr val="hlink"/>
                </a:solidFill>
                <a:latin typeface="Roboto"/>
                <a:ea typeface="Roboto"/>
                <a:cs typeface="Roboto"/>
                <a:sym typeface="Roboto"/>
                <a:hlinkClick r:id="rId3"/>
              </a:rPr>
              <a:t>https://www.mtholyoke.edu/~bonne20s/causes.html</a:t>
            </a:r>
          </a:p>
          <a:p>
            <a:pPr marL="0" marR="0" lvl="0" indent="0" algn="l" rtl="0">
              <a:lnSpc>
                <a:spcPct val="115000"/>
              </a:lnSpc>
              <a:spcBef>
                <a:spcPts val="1600"/>
              </a:spcBef>
              <a:spcAft>
                <a:spcPts val="0"/>
              </a:spcAft>
              <a:buClr>
                <a:schemeClr val="dk1"/>
              </a:buClr>
              <a:buSzPct val="25000"/>
              <a:buFont typeface="Roboto"/>
              <a:buNone/>
            </a:pPr>
            <a:r>
              <a:rPr lang="en" sz="1800" b="0" i="0" u="sng" strike="noStrike" cap="none">
                <a:solidFill>
                  <a:schemeClr val="hlink"/>
                </a:solidFill>
                <a:latin typeface="Roboto"/>
                <a:ea typeface="Roboto"/>
                <a:cs typeface="Roboto"/>
                <a:sym typeface="Roboto"/>
                <a:hlinkClick r:id="rId4"/>
              </a:rPr>
              <a:t>http://www.centropa.org/centropa-cinema/survival-sarajevo-friendship-time-war?subtitle_language=</a:t>
            </a:r>
            <a:r>
              <a:rPr lang="en" sz="1800" b="0" i="0" u="none" strike="noStrike" cap="none">
                <a:solidFill>
                  <a:schemeClr val="dk1"/>
                </a:solidFill>
                <a:latin typeface="Roboto"/>
                <a:ea typeface="Roboto"/>
                <a:cs typeface="Roboto"/>
                <a:sym typeface="Roboto"/>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Shape 69"/>
          <p:cNvSpPr txBox="1">
            <a:spLocks noGrp="1"/>
          </p:cNvSpPr>
          <p:nvPr>
            <p:ph type="title" idx="4294967295"/>
          </p:nvPr>
        </p:nvSpPr>
        <p:spPr>
          <a:xfrm>
            <a:off x="311700" y="372500"/>
            <a:ext cx="7003199" cy="7334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2800" b="0" i="0" u="none" strike="noStrike" cap="none">
                <a:solidFill>
                  <a:schemeClr val="dk1"/>
                </a:solidFill>
                <a:latin typeface="Roboto Slab"/>
                <a:ea typeface="Roboto Slab"/>
                <a:cs typeface="Roboto Slab"/>
                <a:sym typeface="Roboto Slab"/>
              </a:rPr>
              <a:t>The Story of the People of Sarajevo</a:t>
            </a:r>
          </a:p>
        </p:txBody>
      </p:sp>
      <p:sp>
        <p:nvSpPr>
          <p:cNvPr id="70" name="Shape 70"/>
          <p:cNvSpPr txBox="1">
            <a:spLocks noGrp="1"/>
          </p:cNvSpPr>
          <p:nvPr>
            <p:ph type="body" idx="4294967295"/>
          </p:nvPr>
        </p:nvSpPr>
        <p:spPr>
          <a:xfrm>
            <a:off x="311700" y="1195200"/>
            <a:ext cx="3853198" cy="524398"/>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2400" b="0" i="0" u="none" strike="noStrike" cap="none">
                <a:solidFill>
                  <a:schemeClr val="accent5"/>
                </a:solidFill>
                <a:latin typeface="Roboto"/>
                <a:ea typeface="Roboto"/>
                <a:cs typeface="Roboto"/>
                <a:sym typeface="Roboto"/>
              </a:rPr>
              <a:t>What happened?</a:t>
            </a:r>
          </a:p>
        </p:txBody>
      </p:sp>
      <p:cxnSp>
        <p:nvCxnSpPr>
          <p:cNvPr id="71" name="Shape 71"/>
          <p:cNvCxnSpPr/>
          <p:nvPr/>
        </p:nvCxnSpPr>
        <p:spPr>
          <a:xfrm>
            <a:off x="418675" y="1811883"/>
            <a:ext cx="270900" cy="0"/>
          </a:xfrm>
          <a:prstGeom prst="straightConnector1">
            <a:avLst/>
          </a:prstGeom>
          <a:noFill/>
          <a:ln w="9525" cap="flat" cmpd="sng">
            <a:solidFill>
              <a:schemeClr val="lt2"/>
            </a:solidFill>
            <a:prstDash val="solid"/>
            <a:round/>
            <a:headEnd type="none" w="med" len="med"/>
            <a:tailEnd type="none" w="med" len="med"/>
          </a:ln>
        </p:spPr>
      </p:cxnSp>
      <p:sp>
        <p:nvSpPr>
          <p:cNvPr id="72" name="Shape 72"/>
          <p:cNvSpPr txBox="1">
            <a:spLocks noGrp="1"/>
          </p:cNvSpPr>
          <p:nvPr>
            <p:ph type="body" idx="4294967295"/>
          </p:nvPr>
        </p:nvSpPr>
        <p:spPr>
          <a:xfrm>
            <a:off x="-119399" y="1809750"/>
            <a:ext cx="3853199" cy="2625945"/>
          </a:xfrm>
          <a:prstGeom prst="rect">
            <a:avLst/>
          </a:prstGeom>
          <a:noFill/>
          <a:ln>
            <a:noFill/>
          </a:ln>
        </p:spPr>
        <p:txBody>
          <a:bodyPr lIns="91425" tIns="91425" rIns="91425" bIns="91425" anchor="t" anchorCtr="0">
            <a:spAutoFit/>
          </a:bodyPr>
          <a:lstStyle/>
          <a:p>
            <a:pPr marL="457200" marR="0" lvl="0" algn="l" rtl="0">
              <a:lnSpc>
                <a:spcPct val="115000"/>
              </a:lnSpc>
              <a:spcBef>
                <a:spcPts val="0"/>
              </a:spcBef>
              <a:spcAft>
                <a:spcPts val="0"/>
              </a:spcAft>
              <a:buClr>
                <a:schemeClr val="dk1"/>
              </a:buClr>
              <a:buSzPct val="25000"/>
              <a:buFont typeface="Roboto"/>
              <a:buNone/>
            </a:pPr>
            <a:r>
              <a:rPr lang="en" sz="1400" b="0" i="0" u="none" strike="noStrike" cap="none" dirty="0">
                <a:solidFill>
                  <a:schemeClr val="dk1"/>
                </a:solidFill>
                <a:latin typeface="Roboto"/>
                <a:ea typeface="Roboto"/>
                <a:cs typeface="Roboto"/>
                <a:sym typeface="Roboto"/>
              </a:rPr>
              <a:t>Bosnian War 1992-1995 - Serbians, Croatians, and Bosnian leaders believed their people could not live together</a:t>
            </a:r>
          </a:p>
          <a:p>
            <a:pPr marL="457200" marR="0" lvl="0" algn="l" rtl="0">
              <a:lnSpc>
                <a:spcPct val="115000"/>
              </a:lnSpc>
              <a:spcBef>
                <a:spcPts val="1600"/>
              </a:spcBef>
              <a:spcAft>
                <a:spcPts val="0"/>
              </a:spcAft>
              <a:buClr>
                <a:schemeClr val="dk1"/>
              </a:buClr>
              <a:buSzPct val="25000"/>
              <a:buFont typeface="Roboto"/>
              <a:buNone/>
            </a:pPr>
            <a:r>
              <a:rPr lang="en" sz="1400" b="0" i="0" u="none" strike="noStrike" cap="none" dirty="0">
                <a:solidFill>
                  <a:schemeClr val="dk1"/>
                </a:solidFill>
                <a:latin typeface="Roboto"/>
                <a:ea typeface="Roboto"/>
                <a:cs typeface="Roboto"/>
                <a:sym typeface="Roboto"/>
              </a:rPr>
              <a:t>Milton Wolf was a Jew who reached out to a Muslim in need of visas, medical help, and a new home. Milton wolf did not stop until he made it happen </a:t>
            </a:r>
          </a:p>
          <a:p>
            <a:pPr marL="0" marR="0" lvl="0" algn="l" rtl="0">
              <a:lnSpc>
                <a:spcPct val="115000"/>
              </a:lnSpc>
              <a:spcBef>
                <a:spcPts val="1600"/>
              </a:spcBef>
              <a:spcAft>
                <a:spcPts val="0"/>
              </a:spcAft>
              <a:buClr>
                <a:schemeClr val="dk1"/>
              </a:buClr>
              <a:buSzPct val="25000"/>
              <a:buFont typeface="Roboto"/>
              <a:buNone/>
            </a:pPr>
            <a:endParaRPr sz="1800" b="1" i="0" u="none" strike="noStrike" cap="none" dirty="0">
              <a:solidFill>
                <a:schemeClr val="dk1"/>
              </a:solidFill>
              <a:latin typeface="Roboto"/>
              <a:ea typeface="Roboto"/>
              <a:cs typeface="Roboto"/>
              <a:sym typeface="Roboto"/>
            </a:endParaRPr>
          </a:p>
        </p:txBody>
      </p:sp>
      <p:sp>
        <p:nvSpPr>
          <p:cNvPr id="73" name="Shape 73"/>
          <p:cNvSpPr txBox="1">
            <a:spLocks noGrp="1"/>
          </p:cNvSpPr>
          <p:nvPr>
            <p:ph type="body" idx="4294967295"/>
          </p:nvPr>
        </p:nvSpPr>
        <p:spPr>
          <a:xfrm>
            <a:off x="4767150" y="1150592"/>
            <a:ext cx="3853199" cy="5243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2400" b="0" i="0" u="none" strike="noStrike" cap="none">
                <a:solidFill>
                  <a:schemeClr val="accent5"/>
                </a:solidFill>
                <a:latin typeface="Roboto"/>
                <a:ea typeface="Roboto"/>
                <a:cs typeface="Roboto"/>
                <a:sym typeface="Roboto"/>
              </a:rPr>
              <a:t>Sarajevo</a:t>
            </a:r>
          </a:p>
        </p:txBody>
      </p:sp>
      <p:cxnSp>
        <p:nvCxnSpPr>
          <p:cNvPr id="74" name="Shape 74"/>
          <p:cNvCxnSpPr/>
          <p:nvPr/>
        </p:nvCxnSpPr>
        <p:spPr>
          <a:xfrm>
            <a:off x="5012725" y="1811883"/>
            <a:ext cx="270900" cy="0"/>
          </a:xfrm>
          <a:prstGeom prst="straightConnector1">
            <a:avLst/>
          </a:prstGeom>
          <a:noFill/>
          <a:ln w="9525" cap="flat" cmpd="sng">
            <a:solidFill>
              <a:schemeClr val="lt2"/>
            </a:solidFill>
            <a:prstDash val="solid"/>
            <a:round/>
            <a:headEnd type="none" w="med" len="med"/>
            <a:tailEnd type="none" w="med" len="med"/>
          </a:ln>
        </p:spPr>
      </p:cxnSp>
      <p:sp>
        <p:nvSpPr>
          <p:cNvPr id="75" name="Shape 75"/>
          <p:cNvSpPr txBox="1">
            <a:spLocks noGrp="1"/>
          </p:cNvSpPr>
          <p:nvPr>
            <p:ph type="body" idx="4294967295"/>
          </p:nvPr>
        </p:nvSpPr>
        <p:spPr>
          <a:xfrm>
            <a:off x="4419600" y="1761187"/>
            <a:ext cx="4450500" cy="3230085"/>
          </a:xfrm>
          <a:prstGeom prst="rect">
            <a:avLst/>
          </a:prstGeom>
          <a:noFill/>
          <a:ln>
            <a:noFill/>
          </a:ln>
        </p:spPr>
        <p:txBody>
          <a:bodyPr lIns="91425" tIns="91425" rIns="91425" bIns="91425" anchor="t" anchorCtr="0">
            <a:spAutoFit/>
          </a:bodyPr>
          <a:lstStyle/>
          <a:p>
            <a:pPr marL="457200" marR="0" lvl="0" algn="l" rtl="0">
              <a:lnSpc>
                <a:spcPct val="115000"/>
              </a:lnSpc>
              <a:spcBef>
                <a:spcPts val="0"/>
              </a:spcBef>
              <a:spcAft>
                <a:spcPts val="0"/>
              </a:spcAft>
              <a:buClr>
                <a:schemeClr val="dk1"/>
              </a:buClr>
              <a:buSzPct val="25000"/>
              <a:buFont typeface="Roboto"/>
              <a:buNone/>
            </a:pPr>
            <a:r>
              <a:rPr lang="en" sz="1150" b="0" i="0" u="none" strike="noStrike" cap="none" dirty="0">
                <a:solidFill>
                  <a:schemeClr val="dk1"/>
                </a:solidFill>
                <a:latin typeface="Roboto"/>
                <a:ea typeface="Roboto"/>
                <a:cs typeface="Roboto"/>
                <a:sym typeface="Roboto"/>
              </a:rPr>
              <a:t>During this war, there was a synagogue in the Bosnian War Zone- La Benevolencija</a:t>
            </a:r>
          </a:p>
          <a:p>
            <a:pPr marL="457200" marR="0" lvl="0" algn="l" rtl="0">
              <a:lnSpc>
                <a:spcPct val="115000"/>
              </a:lnSpc>
              <a:spcBef>
                <a:spcPts val="1600"/>
              </a:spcBef>
              <a:spcAft>
                <a:spcPts val="0"/>
              </a:spcAft>
              <a:buClr>
                <a:schemeClr val="dk1"/>
              </a:buClr>
              <a:buSzPct val="25000"/>
              <a:buFont typeface="Roboto"/>
              <a:buNone/>
            </a:pPr>
            <a:r>
              <a:rPr lang="en" sz="1150" b="0" i="0" u="none" strike="noStrike" cap="none" dirty="0">
                <a:solidFill>
                  <a:schemeClr val="dk1"/>
                </a:solidFill>
                <a:latin typeface="Roboto"/>
                <a:ea typeface="Roboto"/>
                <a:cs typeface="Roboto"/>
                <a:sym typeface="Roboto"/>
              </a:rPr>
              <a:t>Many Jew refused to take sides and were saving the Muslims and Christians</a:t>
            </a:r>
          </a:p>
          <a:p>
            <a:pPr marL="457200" marR="0" lvl="0" algn="l" rtl="0">
              <a:lnSpc>
                <a:spcPct val="115000"/>
              </a:lnSpc>
              <a:spcBef>
                <a:spcPts val="1600"/>
              </a:spcBef>
              <a:spcAft>
                <a:spcPts val="0"/>
              </a:spcAft>
              <a:buClr>
                <a:schemeClr val="dk1"/>
              </a:buClr>
              <a:buSzPct val="25000"/>
              <a:buFont typeface="Roboto"/>
              <a:buNone/>
            </a:pPr>
            <a:r>
              <a:rPr lang="en" sz="1150" b="0" i="0" u="none" strike="noStrike" cap="none" dirty="0">
                <a:solidFill>
                  <a:schemeClr val="dk1"/>
                </a:solidFill>
                <a:latin typeface="Roboto"/>
                <a:ea typeface="Roboto"/>
                <a:cs typeface="Roboto"/>
                <a:sym typeface="Roboto"/>
              </a:rPr>
              <a:t>There (synagogue), no matter what religion people were, everyone was equally as friendly and helpful to each other </a:t>
            </a:r>
          </a:p>
          <a:p>
            <a:pPr marL="457200" marR="0" lvl="0" algn="l" rtl="0">
              <a:lnSpc>
                <a:spcPct val="115000"/>
              </a:lnSpc>
              <a:spcBef>
                <a:spcPts val="1600"/>
              </a:spcBef>
              <a:spcAft>
                <a:spcPts val="0"/>
              </a:spcAft>
              <a:buClr>
                <a:schemeClr val="dk1"/>
              </a:buClr>
              <a:buSzPct val="25000"/>
              <a:buFont typeface="Roboto"/>
              <a:buNone/>
            </a:pPr>
            <a:r>
              <a:rPr lang="en" sz="1150" b="0" i="0" u="none" strike="noStrike" cap="none" dirty="0">
                <a:solidFill>
                  <a:schemeClr val="dk1"/>
                </a:solidFill>
                <a:latin typeface="Roboto"/>
                <a:ea typeface="Roboto"/>
                <a:cs typeface="Roboto"/>
                <a:sym typeface="Roboto"/>
              </a:rPr>
              <a:t>The helpers (La Benevolencija) at the synagogue arranged “rescue convoys out of the city”</a:t>
            </a:r>
          </a:p>
          <a:p>
            <a:pPr marL="457200" marR="0" lvl="0" algn="l" rtl="0">
              <a:lnSpc>
                <a:spcPct val="115000"/>
              </a:lnSpc>
              <a:spcBef>
                <a:spcPts val="1600"/>
              </a:spcBef>
              <a:spcAft>
                <a:spcPts val="0"/>
              </a:spcAft>
              <a:buClr>
                <a:schemeClr val="dk1"/>
              </a:buClr>
              <a:buSzPct val="25000"/>
              <a:buFont typeface="Roboto"/>
              <a:buNone/>
            </a:pPr>
            <a:r>
              <a:rPr lang="en" sz="1150" b="0" i="0" u="none" strike="noStrike" cap="none" dirty="0">
                <a:solidFill>
                  <a:schemeClr val="dk1"/>
                </a:solidFill>
                <a:latin typeface="Roboto"/>
                <a:ea typeface="Roboto"/>
                <a:cs typeface="Roboto"/>
                <a:sym typeface="Roboto"/>
              </a:rPr>
              <a:t>Zeyneba Hardaga, a muslim who saved a Jewish neighbor during the Holocaust, was leaving Bosinia and met Milton Wolf</a:t>
            </a:r>
          </a:p>
        </p:txBody>
      </p:sp>
      <p:pic>
        <p:nvPicPr>
          <p:cNvPr id="76" name="Shape 76"/>
          <p:cNvPicPr preferRelativeResize="0"/>
          <p:nvPr/>
        </p:nvPicPr>
        <p:blipFill rotWithShape="1">
          <a:blip r:embed="rId3">
            <a:alphaModFix/>
          </a:blip>
          <a:srcRect l="17665" t="19406" r="33493" b="22901"/>
          <a:stretch/>
        </p:blipFill>
        <p:spPr>
          <a:xfrm>
            <a:off x="7314906" y="444389"/>
            <a:ext cx="1466268" cy="1082475"/>
          </a:xfrm>
          <a:prstGeom prst="rect">
            <a:avLst/>
          </a:prstGeom>
          <a:noFill/>
          <a:ln>
            <a:noFill/>
          </a:ln>
        </p:spPr>
      </p:pic>
      <p:pic>
        <p:nvPicPr>
          <p:cNvPr id="77" name="Shape 77"/>
          <p:cNvPicPr preferRelativeResize="0"/>
          <p:nvPr/>
        </p:nvPicPr>
        <p:blipFill rotWithShape="1">
          <a:blip r:embed="rId4">
            <a:alphaModFix/>
          </a:blip>
          <a:srcRect l="11884" t="1307" r="10644" b="5926"/>
          <a:stretch/>
        </p:blipFill>
        <p:spPr>
          <a:xfrm>
            <a:off x="442738" y="3943350"/>
            <a:ext cx="1828850" cy="1097280"/>
          </a:xfrm>
          <a:prstGeom prst="rect">
            <a:avLst/>
          </a:prstGeom>
          <a:noFill/>
          <a:ln>
            <a:noFill/>
          </a:ln>
        </p:spPr>
      </p:pic>
      <p:pic>
        <p:nvPicPr>
          <p:cNvPr id="78" name="Shape 78"/>
          <p:cNvPicPr preferRelativeResize="0"/>
          <p:nvPr/>
        </p:nvPicPr>
        <p:blipFill rotWithShape="1">
          <a:blip r:embed="rId5">
            <a:alphaModFix/>
          </a:blip>
          <a:srcRect l="8909" t="3394" r="8751" b="2300"/>
          <a:stretch/>
        </p:blipFill>
        <p:spPr>
          <a:xfrm>
            <a:off x="2743200" y="3943350"/>
            <a:ext cx="1828800" cy="1096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What we do</a:t>
            </a:r>
          </a:p>
        </p:txBody>
      </p:sp>
      <p:sp>
        <p:nvSpPr>
          <p:cNvPr id="84" name="Shape 84"/>
          <p:cNvSpPr txBox="1">
            <a:spLocks noGrp="1"/>
          </p:cNvSpPr>
          <p:nvPr>
            <p:ph type="body" idx="1"/>
          </p:nvPr>
        </p:nvSpPr>
        <p:spPr>
          <a:xfrm>
            <a:off x="387900" y="1391383"/>
            <a:ext cx="8368200"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800" b="0" i="0" u="none" strike="noStrike" cap="none">
                <a:solidFill>
                  <a:schemeClr val="dk1"/>
                </a:solidFill>
                <a:latin typeface="Roboto"/>
                <a:ea typeface="Roboto"/>
                <a:cs typeface="Roboto"/>
                <a:sym typeface="Roboto"/>
              </a:rPr>
              <a:t>Our group (including our school’s sewing club) makes weighted bibs for the Medical University of SC (MUSC) Children's Hospital. We make weighted bibs for infants who need comfort after surgery, and we are the only group making them. We have also made instructions for making these weighted bibs, and we hope to gain more volunteers and make a positive impact (even if small) on our community.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73100" y="1655450"/>
            <a:ext cx="4045199" cy="15062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800" b="0" i="0" u="none" strike="noStrike" cap="none">
                <a:solidFill>
                  <a:schemeClr val="dk1"/>
                </a:solidFill>
                <a:latin typeface="Roboto Slab"/>
                <a:ea typeface="Roboto Slab"/>
                <a:cs typeface="Roboto Slab"/>
                <a:sym typeface="Roboto Slab"/>
              </a:rPr>
              <a:t>	Connection</a:t>
            </a:r>
          </a:p>
        </p:txBody>
      </p:sp>
      <p:sp>
        <p:nvSpPr>
          <p:cNvPr id="90" name="Shape 90"/>
          <p:cNvSpPr txBox="1">
            <a:spLocks noGrp="1"/>
          </p:cNvSpPr>
          <p:nvPr>
            <p:ph type="subTitle" idx="1"/>
          </p:nvPr>
        </p:nvSpPr>
        <p:spPr>
          <a:xfrm>
            <a:off x="324875" y="3244025"/>
            <a:ext cx="4045199" cy="1345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5"/>
              </a:buClr>
              <a:buSzPct val="25000"/>
              <a:buFont typeface="Roboto"/>
              <a:buNone/>
            </a:pPr>
            <a:r>
              <a:rPr lang="en" sz="2100" b="0" i="0" u="none" strike="noStrike" cap="none">
                <a:solidFill>
                  <a:schemeClr val="accent5"/>
                </a:solidFill>
                <a:latin typeface="Roboto"/>
                <a:ea typeface="Roboto"/>
                <a:cs typeface="Roboto"/>
                <a:sym typeface="Roboto"/>
              </a:rPr>
              <a:t>Like La Benevolencija, our Buist Sewing Club is made of students from different religious backgrounds, races, sizes, political ties, and genders</a:t>
            </a:r>
          </a:p>
        </p:txBody>
      </p:sp>
      <p:sp>
        <p:nvSpPr>
          <p:cNvPr id="91" name="Shape 91"/>
          <p:cNvSpPr txBox="1">
            <a:spLocks noGrp="1"/>
          </p:cNvSpPr>
          <p:nvPr>
            <p:ph type="body" idx="2"/>
          </p:nvPr>
        </p:nvSpPr>
        <p:spPr>
          <a:xfrm>
            <a:off x="4915750" y="275852"/>
            <a:ext cx="3837000" cy="4265496"/>
          </a:xfrm>
          <a:prstGeom prst="rect">
            <a:avLst/>
          </a:prstGeom>
          <a:noFill/>
          <a:ln>
            <a:noFill/>
          </a:ln>
        </p:spPr>
        <p:txBody>
          <a:bodyPr lIns="91425" tIns="91425" rIns="91425" bIns="91425" anchor="ctr" anchorCtr="0">
            <a:spAutoFit/>
          </a:bodyPr>
          <a:lstStyle/>
          <a:p>
            <a:pPr marL="0" marR="0" lvl="0" indent="0" algn="l" rtl="0">
              <a:lnSpc>
                <a:spcPct val="115000"/>
              </a:lnSpc>
              <a:spcBef>
                <a:spcPts val="0"/>
              </a:spcBef>
              <a:spcAft>
                <a:spcPts val="0"/>
              </a:spcAft>
              <a:buClr>
                <a:schemeClr val="dk1"/>
              </a:buClr>
              <a:buSzPct val="25000"/>
              <a:buFont typeface="Roboto"/>
              <a:buNone/>
            </a:pPr>
            <a:r>
              <a:rPr lang="en" sz="4500" b="0" i="0" u="none" strike="noStrike" cap="none" dirty="0">
                <a:solidFill>
                  <a:schemeClr val="dk1"/>
                </a:solidFill>
                <a:latin typeface="Roboto"/>
                <a:ea typeface="Roboto"/>
                <a:cs typeface="Roboto"/>
                <a:sym typeface="Roboto"/>
              </a:rPr>
              <a:t>AND IT DOES NOT MATTER!</a:t>
            </a:r>
          </a:p>
          <a:p>
            <a:pPr marL="0" marR="0" lvl="0" indent="0" algn="l" rtl="0">
              <a:lnSpc>
                <a:spcPct val="115000"/>
              </a:lnSpc>
              <a:spcBef>
                <a:spcPts val="1600"/>
              </a:spcBef>
              <a:spcAft>
                <a:spcPts val="0"/>
              </a:spcAft>
              <a:buClr>
                <a:schemeClr val="dk1"/>
              </a:buClr>
              <a:buSzPct val="25000"/>
              <a:buFont typeface="Roboto"/>
              <a:buNone/>
            </a:pPr>
            <a:r>
              <a:rPr lang="en" sz="2700" b="0" i="0" u="none" strike="noStrike" cap="none" dirty="0">
                <a:solidFill>
                  <a:schemeClr val="dk1"/>
                </a:solidFill>
                <a:latin typeface="Roboto"/>
                <a:ea typeface="Roboto"/>
                <a:cs typeface="Roboto"/>
                <a:sym typeface="Roboto"/>
              </a:rPr>
              <a:t>What matters is that we all have a common goal.</a:t>
            </a:r>
          </a:p>
        </p:txBody>
      </p:sp>
      <p:pic>
        <p:nvPicPr>
          <p:cNvPr id="92" name="Shape 92" descr="Sewing Club.jpg"/>
          <p:cNvPicPr preferRelativeResize="0"/>
          <p:nvPr/>
        </p:nvPicPr>
        <p:blipFill rotWithShape="1">
          <a:blip r:embed="rId3">
            <a:alphaModFix/>
          </a:blip>
          <a:srcRect/>
          <a:stretch/>
        </p:blipFill>
        <p:spPr>
          <a:xfrm>
            <a:off x="883700" y="561050"/>
            <a:ext cx="2808799" cy="1775039"/>
          </a:xfrm>
          <a:prstGeom prst="rect">
            <a:avLst/>
          </a:prstGeom>
          <a:noFill/>
          <a:ln w="38100" cap="flat" cmpd="sng">
            <a:solidFill>
              <a:srgbClr val="000000"/>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dirty="0">
                <a:solidFill>
                  <a:schemeClr val="dk1"/>
                </a:solidFill>
                <a:latin typeface="Roboto Slab"/>
                <a:ea typeface="Roboto Slab"/>
                <a:cs typeface="Roboto Slab"/>
                <a:sym typeface="Roboto Slab"/>
              </a:rPr>
              <a:t>Serving Communities</a:t>
            </a:r>
          </a:p>
        </p:txBody>
      </p:sp>
      <p:sp>
        <p:nvSpPr>
          <p:cNvPr id="98" name="Shape 98"/>
          <p:cNvSpPr txBox="1">
            <a:spLocks noGrp="1"/>
          </p:cNvSpPr>
          <p:nvPr>
            <p:ph type="body" idx="1"/>
          </p:nvPr>
        </p:nvSpPr>
        <p:spPr>
          <a:xfrm>
            <a:off x="381000" y="1200150"/>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800" b="0" i="0" u="none" strike="noStrike" cap="none" dirty="0">
                <a:solidFill>
                  <a:schemeClr val="dk1"/>
                </a:solidFill>
                <a:latin typeface="Roboto"/>
                <a:ea typeface="Roboto"/>
                <a:cs typeface="Roboto"/>
                <a:sym typeface="Roboto"/>
              </a:rPr>
              <a:t>Milton Wolf</a:t>
            </a:r>
          </a:p>
          <a:p>
            <a:pPr marL="457200" marR="0" lvl="0" indent="-342900" algn="l" rtl="0">
              <a:lnSpc>
                <a:spcPct val="115000"/>
              </a:lnSpc>
              <a:spcBef>
                <a:spcPts val="1600"/>
              </a:spcBef>
              <a:spcAft>
                <a:spcPts val="0"/>
              </a:spcAft>
              <a:buClr>
                <a:schemeClr val="dk1"/>
              </a:buClr>
              <a:buSzPct val="100000"/>
              <a:buFont typeface="Roboto"/>
              <a:buChar char="❖"/>
            </a:pPr>
            <a:r>
              <a:rPr lang="en" sz="1800" b="0" i="0" u="none" strike="noStrike" cap="none" dirty="0">
                <a:solidFill>
                  <a:schemeClr val="dk1"/>
                </a:solidFill>
                <a:latin typeface="Roboto"/>
                <a:ea typeface="Roboto"/>
                <a:cs typeface="Roboto"/>
                <a:sym typeface="Roboto"/>
              </a:rPr>
              <a:t>Proactive in benefitting the town of Sarajevo</a:t>
            </a:r>
          </a:p>
          <a:p>
            <a:pPr marL="0" marR="0" lvl="0" indent="0" algn="l" rtl="0">
              <a:lnSpc>
                <a:spcPct val="115000"/>
              </a:lnSpc>
              <a:spcBef>
                <a:spcPts val="1600"/>
              </a:spcBef>
              <a:spcAft>
                <a:spcPts val="0"/>
              </a:spcAft>
              <a:buClr>
                <a:schemeClr val="dk1"/>
              </a:buClr>
              <a:buSzPct val="25000"/>
              <a:buFont typeface="Roboto"/>
              <a:buNone/>
            </a:pPr>
            <a:r>
              <a:rPr lang="en" sz="2800" b="0" i="1" u="none" strike="noStrike" cap="none" dirty="0">
                <a:solidFill>
                  <a:schemeClr val="accent5"/>
                </a:solidFill>
                <a:latin typeface="Roboto"/>
                <a:ea typeface="Roboto"/>
                <a:cs typeface="Roboto"/>
                <a:sym typeface="Roboto"/>
              </a:rPr>
              <a:t>“You did not abandon the Jews, we’re not going to abandon you.”</a:t>
            </a:r>
          </a:p>
          <a:p>
            <a:pPr marL="0" marR="0" lvl="0" indent="0" algn="r" rtl="0">
              <a:lnSpc>
                <a:spcPct val="115000"/>
              </a:lnSpc>
              <a:spcBef>
                <a:spcPts val="1600"/>
              </a:spcBef>
              <a:spcAft>
                <a:spcPts val="0"/>
              </a:spcAft>
              <a:buClr>
                <a:schemeClr val="dk1"/>
              </a:buClr>
              <a:buSzPct val="25000"/>
              <a:buFont typeface="Roboto"/>
              <a:buNone/>
            </a:pPr>
            <a:r>
              <a:rPr lang="en" sz="1600" b="0" i="0" u="none" strike="noStrike" cap="none" dirty="0">
                <a:solidFill>
                  <a:schemeClr val="dk1"/>
                </a:solidFill>
                <a:latin typeface="Roboto"/>
                <a:ea typeface="Roboto"/>
                <a:cs typeface="Roboto"/>
                <a:sym typeface="Roboto"/>
              </a:rPr>
              <a:t>-Milton Wolf in response to Zeyneba Hardaga</a:t>
            </a:r>
          </a:p>
          <a:p>
            <a:pPr marL="0" marR="0" lvl="0" indent="0" algn="l" rtl="0">
              <a:lnSpc>
                <a:spcPct val="115000"/>
              </a:lnSpc>
              <a:spcBef>
                <a:spcPts val="1600"/>
              </a:spcBef>
              <a:spcAft>
                <a:spcPts val="0"/>
              </a:spcAft>
              <a:buClr>
                <a:schemeClr val="dk1"/>
              </a:buClr>
              <a:buSzPct val="25000"/>
              <a:buFont typeface="Roboto"/>
              <a:buNone/>
            </a:pPr>
            <a:endParaRPr sz="1800" b="0" i="0" u="none" strike="noStrike" cap="none" dirty="0">
              <a:solidFill>
                <a:schemeClr val="dk1"/>
              </a:solidFill>
              <a:latin typeface="Roboto"/>
              <a:ea typeface="Roboto"/>
              <a:cs typeface="Roboto"/>
              <a:sym typeface="Roboto"/>
            </a:endParaRPr>
          </a:p>
          <a:p>
            <a:pPr marL="0" marR="0" lvl="0" indent="0" algn="l" rtl="0">
              <a:lnSpc>
                <a:spcPct val="115000"/>
              </a:lnSpc>
              <a:spcBef>
                <a:spcPts val="1600"/>
              </a:spcBef>
              <a:spcAft>
                <a:spcPts val="0"/>
              </a:spcAft>
              <a:buClr>
                <a:schemeClr val="dk1"/>
              </a:buClr>
              <a:buSzPct val="25000"/>
              <a:buFont typeface="Roboto"/>
              <a:buNone/>
            </a:pPr>
            <a:endParaRPr sz="1400" b="0" i="0" u="none" strike="noStrike" cap="none" dirty="0">
              <a:solidFill>
                <a:schemeClr val="dk1"/>
              </a:solidFill>
              <a:latin typeface="Roboto"/>
              <a:ea typeface="Roboto"/>
              <a:cs typeface="Roboto"/>
              <a:sym typeface="Roboto"/>
            </a:endParaRPr>
          </a:p>
        </p:txBody>
      </p:sp>
      <p:sp>
        <p:nvSpPr>
          <p:cNvPr id="99" name="Shape 99"/>
          <p:cNvSpPr txBox="1">
            <a:spLocks noGrp="1"/>
          </p:cNvSpPr>
          <p:nvPr>
            <p:ph type="body" idx="2"/>
          </p:nvPr>
        </p:nvSpPr>
        <p:spPr>
          <a:xfrm>
            <a:off x="4756200" y="1245451"/>
            <a:ext cx="3999899" cy="3078899"/>
          </a:xfrm>
          <a:prstGeom prst="rect">
            <a:avLst/>
          </a:prstGeom>
          <a:noFill/>
          <a:ln>
            <a:noFill/>
          </a:ln>
        </p:spPr>
        <p:txBody>
          <a:bodyPr lIns="91425" tIns="91425" rIns="91425" bIns="91425" anchor="t" anchorCtr="0">
            <a:noAutofit/>
          </a:bodyPr>
          <a:lstStyle/>
          <a:p>
            <a:pPr marL="0" marR="0" lvl="0" indent="0" algn="l" rtl="0">
              <a:lnSpc>
                <a:spcPct val="115000"/>
              </a:lnSpc>
              <a:spcBef>
                <a:spcPts val="0"/>
              </a:spcBef>
              <a:spcAft>
                <a:spcPts val="0"/>
              </a:spcAft>
              <a:buClr>
                <a:schemeClr val="dk1"/>
              </a:buClr>
              <a:buSzPct val="25000"/>
              <a:buFont typeface="Roboto"/>
              <a:buNone/>
            </a:pPr>
            <a:r>
              <a:rPr lang="en" sz="1800" b="0" i="0" u="none" strike="noStrike" cap="none" dirty="0">
                <a:solidFill>
                  <a:schemeClr val="dk1"/>
                </a:solidFill>
                <a:latin typeface="Roboto"/>
                <a:ea typeface="Roboto"/>
                <a:cs typeface="Roboto"/>
                <a:sym typeface="Roboto"/>
              </a:rPr>
              <a:t>Buist Sewing Club</a:t>
            </a:r>
            <a:r>
              <a:rPr lang="en" sz="1400" b="0" i="0" u="none" strike="noStrike" cap="none" dirty="0">
                <a:solidFill>
                  <a:schemeClr val="dk1"/>
                </a:solidFill>
                <a:latin typeface="Roboto"/>
                <a:ea typeface="Roboto"/>
                <a:cs typeface="Roboto"/>
                <a:sym typeface="Roboto"/>
              </a:rPr>
              <a:t> </a:t>
            </a:r>
          </a:p>
          <a:p>
            <a:pPr marL="457200" marR="0" lvl="0" indent="-228600" algn="l" rtl="0">
              <a:lnSpc>
                <a:spcPct val="115000"/>
              </a:lnSpc>
              <a:spcBef>
                <a:spcPts val="1600"/>
              </a:spcBef>
              <a:spcAft>
                <a:spcPts val="0"/>
              </a:spcAft>
              <a:buClr>
                <a:schemeClr val="dk1"/>
              </a:buClr>
              <a:buSzPct val="100000"/>
              <a:buFont typeface="Roboto"/>
              <a:buChar char="❖"/>
            </a:pPr>
            <a:r>
              <a:rPr lang="en" sz="1400" b="0" i="0" u="none" strike="noStrike" cap="none" dirty="0">
                <a:solidFill>
                  <a:schemeClr val="dk1"/>
                </a:solidFill>
                <a:latin typeface="Roboto"/>
                <a:ea typeface="Roboto"/>
                <a:cs typeface="Roboto"/>
                <a:sym typeface="Roboto"/>
              </a:rPr>
              <a:t>MUSC Children’s Hospital sees direct benefits through our direct volunteer efforts</a:t>
            </a:r>
          </a:p>
          <a:p>
            <a:pPr marL="0" marR="0" lvl="0" indent="0" algn="l" rtl="0">
              <a:lnSpc>
                <a:spcPct val="115000"/>
              </a:lnSpc>
              <a:spcBef>
                <a:spcPts val="1600"/>
              </a:spcBef>
              <a:spcAft>
                <a:spcPts val="0"/>
              </a:spcAft>
              <a:buClr>
                <a:schemeClr val="dk1"/>
              </a:buClr>
              <a:buSzPct val="25000"/>
              <a:buFont typeface="Roboto"/>
              <a:buNone/>
            </a:pPr>
            <a:r>
              <a:rPr lang="en" sz="1700" b="0" i="1" u="none" strike="noStrike" cap="none" dirty="0">
                <a:solidFill>
                  <a:schemeClr val="accent5"/>
                </a:solidFill>
                <a:latin typeface="Roboto"/>
                <a:ea typeface="Roboto"/>
                <a:cs typeface="Roboto"/>
                <a:sym typeface="Roboto"/>
              </a:rPr>
              <a:t>“Your generosity has helped MUSC Children’s Hospital Volunteer Services continue to make a difference in the lives of patients and families we serve.”</a:t>
            </a:r>
          </a:p>
          <a:p>
            <a:pPr marL="0" marR="0" lvl="0" indent="0" algn="r" rtl="0">
              <a:lnSpc>
                <a:spcPct val="115000"/>
              </a:lnSpc>
              <a:spcBef>
                <a:spcPts val="1600"/>
              </a:spcBef>
              <a:spcAft>
                <a:spcPts val="0"/>
              </a:spcAft>
              <a:buClr>
                <a:schemeClr val="dk1"/>
              </a:buClr>
              <a:buSzPct val="25000"/>
              <a:buFont typeface="Roboto"/>
              <a:buNone/>
            </a:pPr>
            <a:r>
              <a:rPr lang="en" sz="1600" b="0" i="0" u="none" strike="noStrike" cap="none" dirty="0">
                <a:solidFill>
                  <a:schemeClr val="dk1"/>
                </a:solidFill>
                <a:latin typeface="Roboto"/>
                <a:ea typeface="Roboto"/>
                <a:cs typeface="Roboto"/>
                <a:sym typeface="Roboto"/>
              </a:rPr>
              <a:t>-Melissa Kubu, Manager of Volunteer Services for MUSC</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The Problem</a:t>
            </a:r>
          </a:p>
        </p:txBody>
      </p:sp>
      <p:sp>
        <p:nvSpPr>
          <p:cNvPr id="105" name="Shape 105"/>
          <p:cNvSpPr txBox="1">
            <a:spLocks noGrp="1"/>
          </p:cNvSpPr>
          <p:nvPr>
            <p:ph type="body" idx="1"/>
          </p:nvPr>
        </p:nvSpPr>
        <p:spPr>
          <a:xfrm>
            <a:off x="152400" y="1428750"/>
            <a:ext cx="8610600" cy="3078899"/>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1"/>
              </a:buClr>
              <a:buSzPct val="100000"/>
              <a:buFont typeface="Roboto"/>
              <a:buChar char="❖"/>
            </a:pPr>
            <a:r>
              <a:rPr lang="en" sz="1800" b="0" i="0" u="none" strike="noStrike" cap="none" dirty="0">
                <a:solidFill>
                  <a:schemeClr val="dk1"/>
                </a:solidFill>
                <a:latin typeface="Roboto"/>
                <a:ea typeface="Roboto"/>
                <a:cs typeface="Roboto"/>
                <a:sym typeface="Roboto"/>
              </a:rPr>
              <a:t>MUSC Children’s Hospital serves over 137,000 children on average per year </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dirty="0">
                <a:solidFill>
                  <a:schemeClr val="dk1"/>
                </a:solidFill>
                <a:latin typeface="Roboto"/>
                <a:ea typeface="Roboto"/>
                <a:cs typeface="Roboto"/>
                <a:sym typeface="Roboto"/>
              </a:rPr>
              <a:t>There aren’t enough hands at MUSC to give full attention to infants</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dirty="0">
                <a:solidFill>
                  <a:schemeClr val="dk1"/>
                </a:solidFill>
                <a:latin typeface="Roboto"/>
                <a:ea typeface="Roboto"/>
                <a:cs typeface="Roboto"/>
                <a:sym typeface="Roboto"/>
              </a:rPr>
              <a:t>The weighted bibs our sewing club produces provide the infants with comfort </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dirty="0">
                <a:solidFill>
                  <a:schemeClr val="dk1"/>
                </a:solidFill>
                <a:latin typeface="Roboto"/>
                <a:ea typeface="Roboto"/>
                <a:cs typeface="Roboto"/>
                <a:sym typeface="Roboto"/>
              </a:rPr>
              <a:t>Weighted bibs also help promote the blood circulation in infants post circulatory surgery</a:t>
            </a:r>
          </a:p>
        </p:txBody>
      </p:sp>
      <p:pic>
        <p:nvPicPr>
          <p:cNvPr id="106" name="Shape 106"/>
          <p:cNvPicPr preferRelativeResize="0"/>
          <p:nvPr/>
        </p:nvPicPr>
        <p:blipFill rotWithShape="1">
          <a:blip r:embed="rId3">
            <a:alphaModFix/>
          </a:blip>
          <a:srcRect/>
          <a:stretch/>
        </p:blipFill>
        <p:spPr>
          <a:xfrm>
            <a:off x="6705600" y="3562349"/>
            <a:ext cx="2209800" cy="13620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body" idx="2"/>
          </p:nvPr>
        </p:nvSpPr>
        <p:spPr>
          <a:xfrm>
            <a:off x="4927625" y="333879"/>
            <a:ext cx="3837000" cy="4052041"/>
          </a:xfrm>
          <a:prstGeom prst="rect">
            <a:avLst/>
          </a:prstGeom>
          <a:noFill/>
          <a:ln>
            <a:noFill/>
          </a:ln>
        </p:spPr>
        <p:txBody>
          <a:bodyPr lIns="91425" tIns="91425" rIns="91425" bIns="91425" anchor="ctr" anchorCtr="0">
            <a:spAutoFit/>
          </a:bodyPr>
          <a:lstStyle/>
          <a:p>
            <a:pPr marL="0" marR="0" lvl="0" indent="0" algn="l" rtl="0">
              <a:lnSpc>
                <a:spcPct val="115000"/>
              </a:lnSpc>
              <a:spcBef>
                <a:spcPts val="0"/>
              </a:spcBef>
              <a:spcAft>
                <a:spcPts val="0"/>
              </a:spcAft>
              <a:buClr>
                <a:schemeClr val="dk2"/>
              </a:buClr>
              <a:buSzPct val="25000"/>
              <a:buFont typeface="Roboto"/>
              <a:buNone/>
            </a:pPr>
            <a:r>
              <a:rPr lang="en" sz="1500" b="0" i="0" u="none" strike="noStrike" cap="none" dirty="0">
                <a:solidFill>
                  <a:schemeClr val="dk1"/>
                </a:solidFill>
                <a:latin typeface="Roboto"/>
                <a:ea typeface="Roboto"/>
                <a:cs typeface="Roboto"/>
                <a:sym typeface="Roboto"/>
              </a:rPr>
              <a:t>Ms. Kubu is MUSC’s Volunteer manager and our main inside communication with MUSC. She has been extremely helpful through our community service process.</a:t>
            </a:r>
          </a:p>
          <a:p>
            <a:pPr marL="0" marR="0" lvl="0" indent="0" algn="l" rtl="0">
              <a:lnSpc>
                <a:spcPct val="115000"/>
              </a:lnSpc>
              <a:spcBef>
                <a:spcPts val="1600"/>
              </a:spcBef>
              <a:spcAft>
                <a:spcPts val="0"/>
              </a:spcAft>
              <a:buClr>
                <a:schemeClr val="dk2"/>
              </a:buClr>
              <a:buSzPct val="25000"/>
              <a:buFont typeface="Roboto"/>
              <a:buNone/>
            </a:pPr>
            <a:r>
              <a:rPr lang="en" sz="1500" b="0" i="0" u="none" strike="noStrike" cap="none" dirty="0">
                <a:solidFill>
                  <a:schemeClr val="dk1"/>
                </a:solidFill>
                <a:latin typeface="Roboto"/>
                <a:ea typeface="Roboto"/>
                <a:cs typeface="Roboto"/>
                <a:sym typeface="Roboto"/>
              </a:rPr>
              <a:t>She helped us with:</a:t>
            </a:r>
          </a:p>
          <a:p>
            <a:pPr marL="457200" marR="0" lvl="0" indent="-228600" algn="l" rtl="0">
              <a:lnSpc>
                <a:spcPct val="115000"/>
              </a:lnSpc>
              <a:spcBef>
                <a:spcPts val="1600"/>
              </a:spcBef>
              <a:spcAft>
                <a:spcPts val="0"/>
              </a:spcAft>
              <a:buClr>
                <a:schemeClr val="dk1"/>
              </a:buClr>
              <a:buSzPct val="100000"/>
              <a:buFont typeface="Roboto"/>
              <a:buChar char="❖"/>
            </a:pPr>
            <a:r>
              <a:rPr lang="en" sz="1500" b="0" i="0" u="none" strike="noStrike" cap="none" dirty="0">
                <a:solidFill>
                  <a:schemeClr val="dk1"/>
                </a:solidFill>
                <a:latin typeface="Roboto"/>
                <a:ea typeface="Roboto"/>
                <a:cs typeface="Roboto"/>
                <a:sym typeface="Roboto"/>
              </a:rPr>
              <a:t>Information</a:t>
            </a:r>
          </a:p>
          <a:p>
            <a:pPr marL="457200" marR="0" lvl="0" indent="-228600" algn="l" rtl="0">
              <a:lnSpc>
                <a:spcPct val="115000"/>
              </a:lnSpc>
              <a:spcBef>
                <a:spcPts val="1600"/>
              </a:spcBef>
              <a:spcAft>
                <a:spcPts val="0"/>
              </a:spcAft>
              <a:buClr>
                <a:schemeClr val="dk1"/>
              </a:buClr>
              <a:buSzPct val="100000"/>
              <a:buFont typeface="Roboto"/>
              <a:buChar char="❖"/>
            </a:pPr>
            <a:r>
              <a:rPr lang="en" sz="1500" b="0" i="0" u="none" strike="noStrike" cap="none" dirty="0">
                <a:solidFill>
                  <a:schemeClr val="dk1"/>
                </a:solidFill>
                <a:latin typeface="Roboto"/>
                <a:ea typeface="Roboto"/>
                <a:cs typeface="Roboto"/>
                <a:sym typeface="Roboto"/>
              </a:rPr>
              <a:t>Education</a:t>
            </a:r>
          </a:p>
          <a:p>
            <a:pPr marL="457200" marR="0" lvl="0" indent="-228600" algn="l" rtl="0">
              <a:lnSpc>
                <a:spcPct val="115000"/>
              </a:lnSpc>
              <a:spcBef>
                <a:spcPts val="1600"/>
              </a:spcBef>
              <a:spcAft>
                <a:spcPts val="0"/>
              </a:spcAft>
              <a:buClr>
                <a:schemeClr val="dk1"/>
              </a:buClr>
              <a:buSzPct val="100000"/>
              <a:buFont typeface="Roboto"/>
              <a:buChar char="❖"/>
            </a:pPr>
            <a:r>
              <a:rPr lang="en" sz="1500" b="0" i="0" u="none" strike="noStrike" cap="none" dirty="0">
                <a:solidFill>
                  <a:schemeClr val="dk1"/>
                </a:solidFill>
                <a:latin typeface="Roboto"/>
                <a:ea typeface="Roboto"/>
                <a:cs typeface="Roboto"/>
                <a:sym typeface="Roboto"/>
              </a:rPr>
              <a:t>Motivation</a:t>
            </a:r>
          </a:p>
          <a:p>
            <a:pPr marL="457200" marR="0" lvl="0" indent="-228600" algn="l" rtl="0">
              <a:lnSpc>
                <a:spcPct val="115000"/>
              </a:lnSpc>
              <a:spcBef>
                <a:spcPts val="1600"/>
              </a:spcBef>
              <a:spcAft>
                <a:spcPts val="0"/>
              </a:spcAft>
              <a:buClr>
                <a:schemeClr val="dk1"/>
              </a:buClr>
              <a:buSzPct val="100000"/>
              <a:buFont typeface="Roboto"/>
              <a:buChar char="❖"/>
            </a:pPr>
            <a:r>
              <a:rPr lang="en" sz="1500" b="0" i="0" u="none" strike="noStrike" cap="none" dirty="0">
                <a:solidFill>
                  <a:schemeClr val="dk1"/>
                </a:solidFill>
                <a:latin typeface="Roboto"/>
                <a:ea typeface="Roboto"/>
                <a:cs typeface="Roboto"/>
                <a:sym typeface="Roboto"/>
              </a:rPr>
              <a:t>Networking</a:t>
            </a:r>
          </a:p>
          <a:p>
            <a:pPr marL="457200" marR="0" lvl="0" indent="-228600" algn="l" rtl="0">
              <a:lnSpc>
                <a:spcPct val="115000"/>
              </a:lnSpc>
              <a:spcBef>
                <a:spcPts val="1600"/>
              </a:spcBef>
              <a:spcAft>
                <a:spcPts val="0"/>
              </a:spcAft>
              <a:buClr>
                <a:schemeClr val="dk1"/>
              </a:buClr>
              <a:buSzPct val="100000"/>
              <a:buFont typeface="Roboto"/>
              <a:buChar char="❖"/>
            </a:pPr>
            <a:r>
              <a:rPr lang="en" sz="1500" b="0" i="0" u="none" strike="noStrike" cap="none" dirty="0">
                <a:solidFill>
                  <a:schemeClr val="dk1"/>
                </a:solidFill>
                <a:latin typeface="Roboto"/>
                <a:ea typeface="Roboto"/>
                <a:cs typeface="Roboto"/>
                <a:sym typeface="Roboto"/>
              </a:rPr>
              <a:t>Follow-up</a:t>
            </a:r>
          </a:p>
        </p:txBody>
      </p:sp>
      <p:sp>
        <p:nvSpPr>
          <p:cNvPr id="112" name="Shape 112"/>
          <p:cNvSpPr txBox="1">
            <a:spLocks noGrp="1"/>
          </p:cNvSpPr>
          <p:nvPr>
            <p:ph type="title"/>
          </p:nvPr>
        </p:nvSpPr>
        <p:spPr>
          <a:xfrm>
            <a:off x="243200" y="336225"/>
            <a:ext cx="4045199" cy="13241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400" b="0" i="0" u="none" strike="noStrike" cap="none">
                <a:solidFill>
                  <a:schemeClr val="dk1"/>
                </a:solidFill>
                <a:latin typeface="Roboto Slab"/>
                <a:ea typeface="Roboto Slab"/>
                <a:cs typeface="Roboto Slab"/>
                <a:sym typeface="Roboto Slab"/>
              </a:rPr>
              <a:t>About our Community Outreach Mentor</a:t>
            </a:r>
          </a:p>
        </p:txBody>
      </p:sp>
      <p:pic>
        <p:nvPicPr>
          <p:cNvPr id="113" name="Shape 113"/>
          <p:cNvPicPr preferRelativeResize="0"/>
          <p:nvPr/>
        </p:nvPicPr>
        <p:blipFill rotWithShape="1">
          <a:blip r:embed="rId3">
            <a:alphaModFix/>
          </a:blip>
          <a:srcRect r="33087" b="-170"/>
          <a:stretch/>
        </p:blipFill>
        <p:spPr>
          <a:xfrm>
            <a:off x="1460850" y="1930400"/>
            <a:ext cx="1609899" cy="2054073"/>
          </a:xfrm>
          <a:prstGeom prst="rect">
            <a:avLst/>
          </a:prstGeom>
          <a:noFill/>
          <a:ln>
            <a:noFill/>
          </a:ln>
        </p:spPr>
      </p:pic>
      <p:sp>
        <p:nvSpPr>
          <p:cNvPr id="114" name="Shape 114"/>
          <p:cNvSpPr txBox="1"/>
          <p:nvPr/>
        </p:nvSpPr>
        <p:spPr>
          <a:xfrm>
            <a:off x="803900" y="4124325"/>
            <a:ext cx="2923800" cy="419699"/>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dk1"/>
              </a:buClr>
              <a:buSzPct val="25000"/>
              <a:buFont typeface="Crimson Text"/>
              <a:buNone/>
            </a:pPr>
            <a:r>
              <a:rPr lang="en" sz="1800" b="0" i="0" u="none" strike="noStrike" cap="none">
                <a:solidFill>
                  <a:schemeClr val="dk1"/>
                </a:solidFill>
                <a:latin typeface="Crimson Text"/>
                <a:ea typeface="Crimson Text"/>
                <a:cs typeface="Crimson Text"/>
                <a:sym typeface="Crimson Text"/>
              </a:rPr>
              <a:t>Ms. Kubu MUSC Volunteer Manager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Shape 119"/>
          <p:cNvSpPr txBox="1">
            <a:spLocks noGrp="1"/>
          </p:cNvSpPr>
          <p:nvPr>
            <p:ph type="title"/>
          </p:nvPr>
        </p:nvSpPr>
        <p:spPr>
          <a:xfrm>
            <a:off x="265500" y="96225"/>
            <a:ext cx="4045199" cy="1506299"/>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dk1"/>
              </a:buClr>
              <a:buSzPct val="25000"/>
              <a:buFont typeface="Roboto Slab"/>
              <a:buNone/>
            </a:pPr>
            <a:r>
              <a:rPr lang="en" sz="3800" b="0" i="0" u="none" strike="noStrike" cap="none">
                <a:solidFill>
                  <a:schemeClr val="dk1"/>
                </a:solidFill>
                <a:latin typeface="Roboto Slab"/>
                <a:ea typeface="Roboto Slab"/>
                <a:cs typeface="Roboto Slab"/>
                <a:sym typeface="Roboto Slab"/>
              </a:rPr>
              <a:t>Our School Mentor</a:t>
            </a:r>
          </a:p>
        </p:txBody>
      </p:sp>
      <p:sp>
        <p:nvSpPr>
          <p:cNvPr id="120" name="Shape 120"/>
          <p:cNvSpPr txBox="1">
            <a:spLocks noGrp="1"/>
          </p:cNvSpPr>
          <p:nvPr>
            <p:ph type="subTitle" idx="1"/>
          </p:nvPr>
        </p:nvSpPr>
        <p:spPr>
          <a:xfrm>
            <a:off x="265500" y="3562775"/>
            <a:ext cx="4045199" cy="134550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chemeClr val="accent5"/>
              </a:buClr>
              <a:buSzPct val="25000"/>
              <a:buFont typeface="Roboto"/>
              <a:buNone/>
            </a:pPr>
            <a:r>
              <a:rPr lang="en" sz="2100" b="0" i="0" u="none" strike="noStrike" cap="none">
                <a:solidFill>
                  <a:srgbClr val="FFFFFF"/>
                </a:solidFill>
                <a:latin typeface="Roboto"/>
                <a:ea typeface="Roboto"/>
                <a:cs typeface="Roboto"/>
                <a:sym typeface="Roboto"/>
              </a:rPr>
              <a:t>Ms. Howe</a:t>
            </a:r>
            <a:r>
              <a:rPr lang="en" sz="2100" b="0" i="0" u="none" strike="noStrike" cap="none">
                <a:solidFill>
                  <a:schemeClr val="accent5"/>
                </a:solidFill>
                <a:latin typeface="Roboto"/>
                <a:ea typeface="Roboto"/>
                <a:cs typeface="Roboto"/>
                <a:sym typeface="Roboto"/>
              </a:rPr>
              <a:t> </a:t>
            </a:r>
          </a:p>
        </p:txBody>
      </p:sp>
      <p:sp>
        <p:nvSpPr>
          <p:cNvPr id="121" name="Shape 121"/>
          <p:cNvSpPr txBox="1">
            <a:spLocks noGrp="1"/>
          </p:cNvSpPr>
          <p:nvPr>
            <p:ph type="body" idx="2"/>
          </p:nvPr>
        </p:nvSpPr>
        <p:spPr>
          <a:xfrm>
            <a:off x="4946625" y="260812"/>
            <a:ext cx="3837000" cy="4621876"/>
          </a:xfrm>
          <a:prstGeom prst="rect">
            <a:avLst/>
          </a:prstGeom>
          <a:noFill/>
          <a:ln>
            <a:noFill/>
          </a:ln>
        </p:spPr>
        <p:txBody>
          <a:bodyPr lIns="91425" tIns="91425" rIns="91425" bIns="91425" anchor="ctr" anchorCtr="0">
            <a:spAutoFit/>
          </a:bodyPr>
          <a:lstStyle/>
          <a:p>
            <a:pPr marL="0" marR="0" lvl="0" indent="0" algn="l" rtl="0">
              <a:lnSpc>
                <a:spcPct val="115000"/>
              </a:lnSpc>
              <a:spcBef>
                <a:spcPts val="0"/>
              </a:spcBef>
              <a:spcAft>
                <a:spcPts val="0"/>
              </a:spcAft>
              <a:buClr>
                <a:schemeClr val="dk1"/>
              </a:buClr>
              <a:buSzPct val="25000"/>
              <a:buFont typeface="Roboto"/>
              <a:buNone/>
            </a:pPr>
            <a:r>
              <a:rPr lang="en" sz="1600" b="0" i="0" u="none" strike="noStrike" cap="none" dirty="0">
                <a:solidFill>
                  <a:schemeClr val="dk1"/>
                </a:solidFill>
                <a:latin typeface="Roboto"/>
                <a:ea typeface="Roboto"/>
                <a:cs typeface="Roboto"/>
                <a:sym typeface="Roboto"/>
              </a:rPr>
              <a:t>Ms. Howe is our 8th grade Science Teacher at Buist Academy. With her help we founded the Buist Academy Sewing Club “Spinner (ettes)”. Ms. Howe volunteers her time sewing bibs for MUSC, and she has inspired us to do the same.</a:t>
            </a:r>
          </a:p>
          <a:p>
            <a:pPr marL="0" marR="0" lvl="0" indent="0" algn="l" rtl="0">
              <a:lnSpc>
                <a:spcPct val="115000"/>
              </a:lnSpc>
              <a:spcBef>
                <a:spcPts val="1600"/>
              </a:spcBef>
              <a:spcAft>
                <a:spcPts val="0"/>
              </a:spcAft>
              <a:buClr>
                <a:schemeClr val="dk1"/>
              </a:buClr>
              <a:buSzPct val="25000"/>
              <a:buFont typeface="Roboto"/>
              <a:buNone/>
            </a:pPr>
            <a:r>
              <a:rPr lang="en" sz="1600" b="0" i="0" u="none" strike="noStrike" cap="none" dirty="0">
                <a:solidFill>
                  <a:schemeClr val="dk1"/>
                </a:solidFill>
                <a:latin typeface="Roboto"/>
                <a:ea typeface="Roboto"/>
                <a:cs typeface="Roboto"/>
                <a:sym typeface="Roboto"/>
              </a:rPr>
              <a:t>She helped us by being our:</a:t>
            </a:r>
          </a:p>
          <a:p>
            <a:pPr marL="457200" marR="0" lvl="0" indent="-228600" algn="l" rtl="0">
              <a:lnSpc>
                <a:spcPct val="115000"/>
              </a:lnSpc>
              <a:spcBef>
                <a:spcPts val="1600"/>
              </a:spcBef>
              <a:spcAft>
                <a:spcPts val="0"/>
              </a:spcAft>
              <a:buClr>
                <a:schemeClr val="dk1"/>
              </a:buClr>
              <a:buSzPct val="100000"/>
              <a:buFont typeface="Roboto"/>
              <a:buChar char="❖"/>
            </a:pPr>
            <a:r>
              <a:rPr lang="en" sz="1600" b="0" i="0" u="none" strike="noStrike" cap="none" dirty="0">
                <a:solidFill>
                  <a:schemeClr val="dk1"/>
                </a:solidFill>
                <a:latin typeface="Roboto"/>
                <a:ea typeface="Roboto"/>
                <a:cs typeface="Roboto"/>
                <a:sym typeface="Roboto"/>
              </a:rPr>
              <a:t>Club Facilitator</a:t>
            </a:r>
          </a:p>
          <a:p>
            <a:pPr marL="457200" marR="0" lvl="0" indent="-228600" algn="l" rtl="0">
              <a:lnSpc>
                <a:spcPct val="115000"/>
              </a:lnSpc>
              <a:spcBef>
                <a:spcPts val="1600"/>
              </a:spcBef>
              <a:spcAft>
                <a:spcPts val="0"/>
              </a:spcAft>
              <a:buClr>
                <a:schemeClr val="dk1"/>
              </a:buClr>
              <a:buSzPct val="100000"/>
              <a:buFont typeface="Roboto"/>
              <a:buChar char="❖"/>
            </a:pPr>
            <a:r>
              <a:rPr lang="en" sz="1600" b="0" i="0" u="none" strike="noStrike" cap="none" dirty="0">
                <a:solidFill>
                  <a:schemeClr val="dk1"/>
                </a:solidFill>
                <a:latin typeface="Roboto"/>
                <a:ea typeface="Roboto"/>
                <a:cs typeface="Roboto"/>
                <a:sym typeface="Roboto"/>
              </a:rPr>
              <a:t>Sewing Instructor</a:t>
            </a:r>
          </a:p>
          <a:p>
            <a:pPr marL="457200" marR="0" lvl="0" indent="-228600" algn="l" rtl="0">
              <a:lnSpc>
                <a:spcPct val="115000"/>
              </a:lnSpc>
              <a:spcBef>
                <a:spcPts val="1600"/>
              </a:spcBef>
              <a:spcAft>
                <a:spcPts val="0"/>
              </a:spcAft>
              <a:buClr>
                <a:schemeClr val="dk1"/>
              </a:buClr>
              <a:buSzPct val="100000"/>
              <a:buFont typeface="Roboto"/>
              <a:buChar char="❖"/>
            </a:pPr>
            <a:r>
              <a:rPr lang="en" sz="1600" b="0" i="0" u="none" strike="noStrike" cap="none" dirty="0">
                <a:solidFill>
                  <a:schemeClr val="dk1"/>
                </a:solidFill>
                <a:latin typeface="Roboto"/>
                <a:ea typeface="Roboto"/>
                <a:cs typeface="Roboto"/>
                <a:sym typeface="Roboto"/>
              </a:rPr>
              <a:t>MUSC Connection</a:t>
            </a:r>
          </a:p>
          <a:p>
            <a:pPr marL="0" marR="0" lvl="0" indent="0" algn="l" rtl="0">
              <a:lnSpc>
                <a:spcPct val="115000"/>
              </a:lnSpc>
              <a:spcBef>
                <a:spcPts val="1600"/>
              </a:spcBef>
              <a:spcAft>
                <a:spcPts val="0"/>
              </a:spcAft>
              <a:buClr>
                <a:schemeClr val="dk1"/>
              </a:buClr>
              <a:buSzPct val="25000"/>
              <a:buFont typeface="Roboto"/>
              <a:buNone/>
            </a:pPr>
            <a:endParaRPr sz="1800" b="0" i="0" u="none" strike="noStrike" cap="none" dirty="0">
              <a:solidFill>
                <a:schemeClr val="dk1"/>
              </a:solidFill>
              <a:latin typeface="Roboto"/>
              <a:ea typeface="Roboto"/>
              <a:cs typeface="Roboto"/>
              <a:sym typeface="Roboto"/>
            </a:endParaRPr>
          </a:p>
        </p:txBody>
      </p:sp>
      <p:pic>
        <p:nvPicPr>
          <p:cNvPr id="122" name="Shape 122"/>
          <p:cNvPicPr preferRelativeResize="0"/>
          <p:nvPr/>
        </p:nvPicPr>
        <p:blipFill rotWithShape="1">
          <a:blip r:embed="rId3">
            <a:alphaModFix/>
          </a:blip>
          <a:srcRect l="26105" t="16625" r="26619" b="12955"/>
          <a:stretch/>
        </p:blipFill>
        <p:spPr>
          <a:xfrm>
            <a:off x="1486512" y="1687100"/>
            <a:ext cx="1603174" cy="17910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87900" y="458025"/>
            <a:ext cx="8368200" cy="686099"/>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chemeClr val="dk1"/>
              </a:buClr>
              <a:buSzPct val="25000"/>
              <a:buFont typeface="Roboto Slab"/>
              <a:buNone/>
            </a:pPr>
            <a:r>
              <a:rPr lang="en" sz="3000" b="0" i="0" u="none" strike="noStrike" cap="none">
                <a:solidFill>
                  <a:schemeClr val="dk1"/>
                </a:solidFill>
                <a:latin typeface="Roboto Slab"/>
                <a:ea typeface="Roboto Slab"/>
                <a:cs typeface="Roboto Slab"/>
                <a:sym typeface="Roboto Slab"/>
              </a:rPr>
              <a:t>Solving The Problem</a:t>
            </a:r>
          </a:p>
        </p:txBody>
      </p:sp>
      <p:sp>
        <p:nvSpPr>
          <p:cNvPr id="128" name="Shape 128"/>
          <p:cNvSpPr txBox="1">
            <a:spLocks noGrp="1"/>
          </p:cNvSpPr>
          <p:nvPr>
            <p:ph type="body" idx="1"/>
          </p:nvPr>
        </p:nvSpPr>
        <p:spPr>
          <a:xfrm>
            <a:off x="387900" y="1489824"/>
            <a:ext cx="8368200" cy="3078899"/>
          </a:xfrm>
          <a:prstGeom prst="rect">
            <a:avLst/>
          </a:prstGeom>
          <a:noFill/>
          <a:ln>
            <a:noFill/>
          </a:ln>
        </p:spPr>
        <p:txBody>
          <a:bodyPr lIns="91425" tIns="91425" rIns="91425" bIns="91425" anchor="t" anchorCtr="0">
            <a:noAutofit/>
          </a:bodyPr>
          <a:lstStyle/>
          <a:p>
            <a:pPr marL="457200" marR="0" lvl="0" indent="-228600" algn="l" rtl="0">
              <a:lnSpc>
                <a:spcPct val="115000"/>
              </a:lnSpc>
              <a:spcBef>
                <a:spcPts val="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First, we had to learn how to sew the bibs </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Our Sewing Club began with 6 members </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We met once a week and grew our club to 13 members </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We became experts in sewing and constructing weighted bibs</a:t>
            </a:r>
          </a:p>
          <a:p>
            <a:pPr marL="457200" marR="0" lvl="0" indent="-228600" algn="l" rtl="0">
              <a:lnSpc>
                <a:spcPct val="115000"/>
              </a:lnSpc>
              <a:spcBef>
                <a:spcPts val="1600"/>
              </a:spcBef>
              <a:spcAft>
                <a:spcPts val="0"/>
              </a:spcAft>
              <a:buClr>
                <a:schemeClr val="dk1"/>
              </a:buClr>
              <a:buSzPct val="100000"/>
              <a:buFont typeface="Roboto"/>
              <a:buChar char="❖"/>
            </a:pPr>
            <a:r>
              <a:rPr lang="en" sz="1800" b="0" i="0" u="none" strike="noStrike" cap="none">
                <a:solidFill>
                  <a:schemeClr val="dk1"/>
                </a:solidFill>
                <a:latin typeface="Roboto"/>
                <a:ea typeface="Roboto"/>
                <a:cs typeface="Roboto"/>
                <a:sym typeface="Roboto"/>
              </a:rPr>
              <a:t>We created an assembly line and enjoyed the comradery that sewing brought to our group weekly </a:t>
            </a:r>
          </a:p>
          <a:p>
            <a:pPr marL="0" marR="0" lvl="0" indent="0" algn="l" rtl="0">
              <a:lnSpc>
                <a:spcPct val="115000"/>
              </a:lnSpc>
              <a:spcBef>
                <a:spcPts val="1600"/>
              </a:spcBef>
              <a:spcAft>
                <a:spcPts val="0"/>
              </a:spcAft>
              <a:buClr>
                <a:schemeClr val="dk1"/>
              </a:buClr>
              <a:buSzPct val="25000"/>
              <a:buFont typeface="Roboto"/>
              <a:buNone/>
            </a:pPr>
            <a:r>
              <a:rPr lang="en" sz="1800" b="0" i="0" u="none" strike="noStrike" cap="none">
                <a:solidFill>
                  <a:schemeClr val="dk1"/>
                </a:solidFill>
                <a:latin typeface="Roboto"/>
                <a:ea typeface="Roboto"/>
                <a:cs typeface="Roboto"/>
                <a:sym typeface="Roboto"/>
              </a:rPr>
              <a:t>GOAL:  75 Bibs+</a:t>
            </a:r>
          </a:p>
          <a:p>
            <a:pPr marL="0" marR="0" lvl="0" indent="0" algn="l" rtl="0">
              <a:lnSpc>
                <a:spcPct val="115000"/>
              </a:lnSpc>
              <a:spcBef>
                <a:spcPts val="1600"/>
              </a:spcBef>
              <a:spcAft>
                <a:spcPts val="0"/>
              </a:spcAft>
              <a:buClr>
                <a:schemeClr val="dk1"/>
              </a:buClr>
              <a:buSzPct val="25000"/>
              <a:buFont typeface="Roboto"/>
              <a:buNone/>
            </a:pPr>
            <a:endParaRPr sz="1800" b="0" i="0" u="none" strike="noStrike" cap="none">
              <a:solidFill>
                <a:schemeClr val="dk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1002</Words>
  <Application>Microsoft Macintosh PowerPoint</Application>
  <PresentationFormat>On-screen Show (16:9)</PresentationFormat>
  <Paragraphs>96</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Roboto Slab</vt:lpstr>
      <vt:lpstr>Arial</vt:lpstr>
      <vt:lpstr>Roboto</vt:lpstr>
      <vt:lpstr>Crimson Text</vt:lpstr>
      <vt:lpstr>marina</vt:lpstr>
      <vt:lpstr>Bibs 4 Babes (MUSC Weighted Bibs)</vt:lpstr>
      <vt:lpstr>The Story of the People of Sarajevo</vt:lpstr>
      <vt:lpstr>What we do</vt:lpstr>
      <vt:lpstr> Connection</vt:lpstr>
      <vt:lpstr>Serving Communities</vt:lpstr>
      <vt:lpstr>The Problem</vt:lpstr>
      <vt:lpstr>About our Community Outreach Mentor</vt:lpstr>
      <vt:lpstr>Our School Mentor</vt:lpstr>
      <vt:lpstr>Solving The Problem</vt:lpstr>
      <vt:lpstr>Tackling the Root of the Problem</vt:lpstr>
      <vt:lpstr>Conflicts &amp;  Concerns</vt:lpstr>
      <vt:lpstr>Motivation</vt:lpstr>
      <vt:lpstr>Reflection</vt:lpstr>
      <vt:lpstr>Who We Are</vt:lpstr>
      <vt:lpstr>Bibliography</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Bibs 4 Babes (MUSC Weighted Bibs)</dc:title>
  <cp:lastModifiedBy>Lauren Granite</cp:lastModifiedBy>
  <cp:revision>2</cp:revision>
  <dcterms:modified xsi:type="dcterms:W3CDTF">2017-09-06T17:43:45Z</dcterms:modified>
</cp:coreProperties>
</file>