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61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52" autoAdjust="0"/>
    <p:restoredTop sz="94698" autoAdjust="0"/>
  </p:normalViewPr>
  <p:slideViewPr>
    <p:cSldViewPr snapToGrid="0" snapToObjects="1">
      <p:cViewPr varScale="1">
        <p:scale>
          <a:sx n="114" d="100"/>
          <a:sy n="114" d="100"/>
        </p:scale>
        <p:origin x="-536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808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printerSettings" Target="printerSettings/printerSettings1.bin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e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e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3776" y="3776472"/>
            <a:ext cx="7196328" cy="147002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3776" y="5257800"/>
            <a:ext cx="7196328" cy="987552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Font typeface="Wingdings 2" pitchFamily="18" charset="2"/>
              <a:buNone/>
              <a:defRPr sz="1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7/10/17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5" y="4267200"/>
            <a:ext cx="7612063" cy="1100138"/>
          </a:xfrm>
        </p:spPr>
        <p:txBody>
          <a:bodyPr anchor="b"/>
          <a:lstStyle>
            <a:lvl1pPr algn="ctr">
              <a:defRPr sz="4400" b="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414040">
            <a:off x="1779080" y="450465"/>
            <a:ext cx="5486400" cy="3626214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88900" dist="25400" dir="5400000" sx="101000" sy="101000" algn="t" rotWithShape="0">
              <a:prstClr val="black">
                <a:alpha val="5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Wingdings 2" pitchFamily="18" charset="2"/>
              <a:buNone/>
              <a:defRPr sz="1800" kern="120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5175" y="5443538"/>
            <a:ext cx="7612063" cy="804862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7/10/17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946" y="381000"/>
            <a:ext cx="3250360" cy="16319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946" y="2084389"/>
            <a:ext cx="3250360" cy="3935412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ctr" defTabSz="914400" rtl="0" eaLnBrk="1" latinLnBrk="0" hangingPunct="1">
              <a:spcBef>
                <a:spcPts val="600"/>
              </a:spcBef>
              <a:buNone/>
              <a:defRPr sz="1800" b="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495800" y="6356350"/>
            <a:ext cx="1143000" cy="365125"/>
          </a:xfrm>
        </p:spPr>
        <p:txBody>
          <a:bodyPr/>
          <a:lstStyle>
            <a:lvl1pPr algn="l">
              <a:defRPr/>
            </a:lvl1pPr>
          </a:lstStyle>
          <a:p>
            <a:fld id="{03CEC41E-48BD-4881-B6FF-D82EEBBCD904}" type="datetimeFigureOut">
              <a:rPr lang="en-US" smtClean="0"/>
              <a:t>7/10/17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967426" y="6356350"/>
            <a:ext cx="5334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4"/>
          </p:nvPr>
        </p:nvSpPr>
        <p:spPr>
          <a:xfrm rot="307655">
            <a:off x="4082874" y="3187732"/>
            <a:ext cx="4141140" cy="2881378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88900" dist="25400" dir="7200000" sx="101000" sy="101000" algn="t" rotWithShape="0">
              <a:prstClr val="black">
                <a:alpha val="5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 rot="21414752">
            <a:off x="4623469" y="338031"/>
            <a:ext cx="4141140" cy="2881378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88900" dist="25400" dir="5400000" sx="101000" sy="101000" algn="t" rotWithShape="0">
              <a:prstClr val="black">
                <a:alpha val="5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7/10/17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0" y="457200"/>
            <a:ext cx="1497106" cy="58102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6888" y="457200"/>
            <a:ext cx="6513511" cy="581025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7/10/17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7/10/17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6889" y="3774328"/>
            <a:ext cx="7199311" cy="1470025"/>
          </a:xfrm>
        </p:spPr>
        <p:txBody>
          <a:bodyPr anchor="b" anchorCtr="0"/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6888" y="5257800"/>
            <a:ext cx="7199312" cy="990600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7/10/17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 rot="504148">
            <a:off x="4493544" y="555043"/>
            <a:ext cx="4142460" cy="3085398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5" y="2236694"/>
            <a:ext cx="7612063" cy="136207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175" y="3617259"/>
            <a:ext cx="7612063" cy="1500187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7/10/17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4" y="79468"/>
            <a:ext cx="7612063" cy="14176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5175" y="2084388"/>
            <a:ext cx="3657600" cy="41830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9637" y="2084388"/>
            <a:ext cx="3657600" cy="41830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7/10/17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4" y="79468"/>
            <a:ext cx="7612063" cy="141763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174" y="1687512"/>
            <a:ext cx="3657600" cy="903288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5174" y="2649071"/>
            <a:ext cx="3657600" cy="360829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600"/>
            </a:lvl6pPr>
            <a:lvl7pPr marL="2055813" indent="-344488">
              <a:defRPr sz="1600"/>
            </a:lvl7pPr>
            <a:lvl8pPr marL="2055813" indent="-344488">
              <a:defRPr sz="1600"/>
            </a:lvl8pPr>
            <a:lvl9pPr marL="2055813" indent="-344488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9637" y="1687512"/>
            <a:ext cx="3657600" cy="903288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9637" y="2649071"/>
            <a:ext cx="3657600" cy="360829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600"/>
            </a:lvl6pPr>
            <a:lvl7pPr marL="2055813" indent="-344488">
              <a:defRPr sz="1600"/>
            </a:lvl7pPr>
            <a:lvl8pPr marL="2055813" indent="-344488">
              <a:defRPr sz="1600"/>
            </a:lvl8pPr>
            <a:lvl9pPr marL="2055813" indent="-344488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7/10/17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7/10/17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7/10/17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946" y="381000"/>
            <a:ext cx="3250360" cy="16319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5800" y="381000"/>
            <a:ext cx="4149725" cy="588645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946" y="2084389"/>
            <a:ext cx="3250360" cy="3935412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ctr" defTabSz="914400" rtl="0" eaLnBrk="1" latinLnBrk="0" hangingPunct="1">
              <a:spcBef>
                <a:spcPts val="600"/>
              </a:spcBef>
              <a:buNone/>
              <a:defRPr sz="1800" b="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495800" y="6356350"/>
            <a:ext cx="1143000" cy="365125"/>
          </a:xfrm>
        </p:spPr>
        <p:txBody>
          <a:bodyPr/>
          <a:lstStyle>
            <a:lvl1pPr algn="l">
              <a:defRPr/>
            </a:lvl1pPr>
          </a:lstStyle>
          <a:p>
            <a:fld id="{03CEC41E-48BD-4881-B6FF-D82EEBBCD904}" type="datetimeFigureOut">
              <a:rPr lang="en-US" smtClean="0"/>
              <a:t>7/10/17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967426" y="6356350"/>
            <a:ext cx="5334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5174" y="79468"/>
            <a:ext cx="7612063" cy="1417638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175" y="2070846"/>
            <a:ext cx="7612064" cy="41820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03CEC41E-48BD-4881-B6FF-D82EEBBCD904}" type="datetimeFigureOut">
              <a:rPr lang="en-US" smtClean="0"/>
              <a:t>7/10/17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3753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5300" y="635635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2"/>
          </a:solidFill>
          <a:effectLst>
            <a:outerShdw blurRad="50800" dist="25400" dir="2700000" algn="tl" rotWithShape="0">
              <a:schemeClr val="bg1">
                <a:alpha val="40000"/>
              </a:scheme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Font typeface="Wingdings 2" pitchFamily="18" charset="2"/>
        <a:buChar char=""/>
        <a:defRPr sz="24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Font typeface="Wingdings 2" pitchFamily="18" charset="2"/>
        <a:buChar char=""/>
        <a:defRPr sz="22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Font typeface="Wingdings 2" pitchFamily="18" charset="2"/>
        <a:buChar char=""/>
        <a:defRPr sz="20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5pPr>
      <a:lvl6pPr marL="2055813" indent="-344488" algn="l" defTabSz="914400" rtl="0" eaLnBrk="1" latinLnBrk="0" hangingPunct="1">
        <a:spcBef>
          <a:spcPct val="20000"/>
        </a:spcBef>
        <a:buFont typeface="Wingdings 2" pitchFamily="18" charset="2"/>
        <a:buChar char=""/>
        <a:defRPr lang="en-US" sz="1800" kern="1200" dirty="0" smtClean="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Font typeface="Wingdings 2" pitchFamily="18" charset="2"/>
        <a:buChar char=""/>
        <a:defRPr lang="en-US" sz="1800" kern="1200" dirty="0" smtClean="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Font typeface="Wingdings 2" pitchFamily="18" charset="2"/>
        <a:buChar char=""/>
        <a:defRPr lang="en-US" sz="1800" kern="1200" dirty="0" smtClean="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Font typeface="Wingdings 2" pitchFamily="18" charset="2"/>
        <a:buChar char=""/>
        <a:defRPr lang="en-US" sz="1800" kern="1200" dirty="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6723" y="3295209"/>
            <a:ext cx="7196328" cy="1470025"/>
          </a:xfrm>
        </p:spPr>
        <p:txBody>
          <a:bodyPr/>
          <a:lstStyle/>
          <a:p>
            <a:r>
              <a:rPr lang="en-US" dirty="0" smtClean="0"/>
              <a:t>Why is a civic society important? How to create a Civic Society?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6723" y="5003799"/>
            <a:ext cx="7196328" cy="1172411"/>
          </a:xfrm>
        </p:spPr>
        <p:txBody>
          <a:bodyPr/>
          <a:lstStyle/>
          <a:p>
            <a:r>
              <a:rPr lang="en-US" b="1" dirty="0" err="1" smtClean="0">
                <a:solidFill>
                  <a:srgbClr val="008000"/>
                </a:solidFill>
              </a:rPr>
              <a:t>Andrzej</a:t>
            </a:r>
            <a:r>
              <a:rPr lang="en-US" b="1" dirty="0" smtClean="0">
                <a:solidFill>
                  <a:srgbClr val="008000"/>
                </a:solidFill>
              </a:rPr>
              <a:t> </a:t>
            </a:r>
            <a:r>
              <a:rPr lang="en-US" b="1" dirty="0" err="1" smtClean="0">
                <a:solidFill>
                  <a:srgbClr val="008000"/>
                </a:solidFill>
              </a:rPr>
              <a:t>Goniak</a:t>
            </a:r>
            <a:r>
              <a:rPr lang="en-US" b="1" dirty="0" smtClean="0">
                <a:solidFill>
                  <a:srgbClr val="008000"/>
                </a:solidFill>
              </a:rPr>
              <a:t> 				</a:t>
            </a:r>
            <a:r>
              <a:rPr lang="en-US" b="1" dirty="0">
                <a:solidFill>
                  <a:srgbClr val="008000"/>
                </a:solidFill>
              </a:rPr>
              <a:t>Lazar </a:t>
            </a:r>
            <a:r>
              <a:rPr lang="en-US" b="1" dirty="0" err="1">
                <a:solidFill>
                  <a:srgbClr val="008000"/>
                </a:solidFill>
              </a:rPr>
              <a:t>Nikolic</a:t>
            </a:r>
            <a:r>
              <a:rPr lang="en-US" b="1" dirty="0">
                <a:solidFill>
                  <a:srgbClr val="008000"/>
                </a:solidFill>
              </a:rPr>
              <a:t> </a:t>
            </a:r>
            <a:endParaRPr lang="en-US" b="1" dirty="0" smtClean="0">
              <a:solidFill>
                <a:srgbClr val="008000"/>
              </a:solidFill>
            </a:endParaRPr>
          </a:p>
          <a:p>
            <a:r>
              <a:rPr lang="en-US" b="1" dirty="0" smtClean="0">
                <a:solidFill>
                  <a:srgbClr val="008000"/>
                </a:solidFill>
              </a:rPr>
              <a:t>Ana </a:t>
            </a:r>
            <a:r>
              <a:rPr lang="en-US" b="1" dirty="0" err="1" smtClean="0">
                <a:solidFill>
                  <a:srgbClr val="008000"/>
                </a:solidFill>
              </a:rPr>
              <a:t>Boban</a:t>
            </a:r>
            <a:r>
              <a:rPr lang="en-US" b="1" dirty="0" smtClean="0">
                <a:solidFill>
                  <a:srgbClr val="008000"/>
                </a:solidFill>
              </a:rPr>
              <a:t> </a:t>
            </a:r>
            <a:r>
              <a:rPr lang="en-US" b="1" dirty="0" err="1" smtClean="0">
                <a:solidFill>
                  <a:srgbClr val="008000"/>
                </a:solidFill>
              </a:rPr>
              <a:t>Lipibc</a:t>
            </a:r>
            <a:r>
              <a:rPr lang="en-US" b="1" dirty="0" smtClean="0">
                <a:solidFill>
                  <a:srgbClr val="008000"/>
                </a:solidFill>
              </a:rPr>
              <a:t> 			</a:t>
            </a:r>
            <a:r>
              <a:rPr lang="en-US" b="1" dirty="0">
                <a:solidFill>
                  <a:srgbClr val="008000"/>
                </a:solidFill>
              </a:rPr>
              <a:t>Shalini Sarkar </a:t>
            </a:r>
          </a:p>
          <a:p>
            <a:endParaRPr lang="en-US" dirty="0" smtClean="0"/>
          </a:p>
          <a:p>
            <a:r>
              <a:rPr lang="en-US" dirty="0" smtClean="0"/>
              <a:t>		</a:t>
            </a:r>
          </a:p>
        </p:txBody>
      </p:sp>
    </p:spTree>
    <p:extLst>
      <p:ext uri="{BB962C8B-B14F-4D97-AF65-F5344CB8AC3E}">
        <p14:creationId xmlns:p14="http://schemas.microsoft.com/office/powerpoint/2010/main" val="13856729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175" y="1928091"/>
            <a:ext cx="7612064" cy="4637695"/>
          </a:xfrm>
        </p:spPr>
        <p:txBody>
          <a:bodyPr>
            <a:normAutofit/>
          </a:bodyPr>
          <a:lstStyle/>
          <a:p>
            <a:r>
              <a:rPr lang="en-US" sz="4000" dirty="0"/>
              <a:t> </a:t>
            </a:r>
            <a:r>
              <a:rPr lang="en-US" sz="4000" i="1" dirty="0" smtClean="0"/>
              <a:t>Why is a civic society important </a:t>
            </a:r>
            <a:r>
              <a:rPr lang="en-US" sz="4000" dirty="0" smtClean="0"/>
              <a:t>is a lesson to encourage high school students to become active citizens in their community. </a:t>
            </a:r>
          </a:p>
        </p:txBody>
      </p:sp>
    </p:spTree>
    <p:extLst>
      <p:ext uri="{BB962C8B-B14F-4D97-AF65-F5344CB8AC3E}">
        <p14:creationId xmlns:p14="http://schemas.microsoft.com/office/powerpoint/2010/main" val="28454547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1715" y="37779"/>
            <a:ext cx="7612063" cy="1417638"/>
          </a:xfrm>
        </p:spPr>
        <p:txBody>
          <a:bodyPr/>
          <a:lstStyle/>
          <a:p>
            <a:r>
              <a:rPr lang="en-US" dirty="0" smtClean="0"/>
              <a:t>Students analyze their place in society 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898" y="1455417"/>
            <a:ext cx="4042761" cy="303207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5979" y="1543853"/>
            <a:ext cx="3955871" cy="257790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26837" y="4487488"/>
            <a:ext cx="3498283" cy="2383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5043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Survival in Sarajevo 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175" y="2070846"/>
            <a:ext cx="3737552" cy="4182035"/>
          </a:xfrm>
        </p:spPr>
        <p:txBody>
          <a:bodyPr>
            <a:normAutofit/>
          </a:bodyPr>
          <a:lstStyle/>
          <a:p>
            <a:r>
              <a:rPr lang="en-US" dirty="0" smtClean="0"/>
              <a:t>Students will watch </a:t>
            </a:r>
            <a:r>
              <a:rPr lang="en-US" i="1" dirty="0" smtClean="0"/>
              <a:t>Survival in Sarajevo </a:t>
            </a:r>
          </a:p>
          <a:p>
            <a:endParaRPr lang="en-US" i="1" dirty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Students will list various ways citizens organized to create and maintain their community </a:t>
            </a:r>
          </a:p>
          <a:p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0000" y="2309091"/>
            <a:ext cx="35433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5947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Research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1547" y="1881468"/>
            <a:ext cx="3134185" cy="4182035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Students will reflect back to their community</a:t>
            </a:r>
          </a:p>
          <a:p>
            <a:r>
              <a:rPr lang="en-US" dirty="0" smtClean="0"/>
              <a:t>Students will research 1-2 NGOs that address </a:t>
            </a:r>
            <a:r>
              <a:rPr lang="en-US" b="1" dirty="0" smtClean="0"/>
              <a:t>their </a:t>
            </a:r>
            <a:r>
              <a:rPr lang="en-US" dirty="0" smtClean="0"/>
              <a:t>struggles in society  </a:t>
            </a:r>
            <a:endParaRPr lang="en-US" dirty="0"/>
          </a:p>
          <a:p>
            <a:r>
              <a:rPr lang="en-US" i="1" dirty="0" smtClean="0"/>
              <a:t>Students will then create posters/display about local NGOs and display them around the school to inform other students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4208" y="1497106"/>
            <a:ext cx="4709856" cy="235492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3230" y="3542487"/>
            <a:ext cx="2124007" cy="3186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61062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Habitat">
  <a:themeElements>
    <a:clrScheme name="Habitat">
      <a:dk1>
        <a:sysClr val="windowText" lastClr="000000"/>
      </a:dk1>
      <a:lt1>
        <a:sysClr val="window" lastClr="FFFFFF"/>
      </a:lt1>
      <a:dk2>
        <a:srgbClr val="194431"/>
      </a:dk2>
      <a:lt2>
        <a:srgbClr val="F0E6C3"/>
      </a:lt2>
      <a:accent1>
        <a:srgbClr val="F8C000"/>
      </a:accent1>
      <a:accent2>
        <a:srgbClr val="F88600"/>
      </a:accent2>
      <a:accent3>
        <a:srgbClr val="F83500"/>
      </a:accent3>
      <a:accent4>
        <a:srgbClr val="8B723D"/>
      </a:accent4>
      <a:accent5>
        <a:srgbClr val="818B3D"/>
      </a:accent5>
      <a:accent6>
        <a:srgbClr val="586215"/>
      </a:accent6>
      <a:hlink>
        <a:srgbClr val="FF621D"/>
      </a:hlink>
      <a:folHlink>
        <a:srgbClr val="F3D260"/>
      </a:folHlink>
    </a:clrScheme>
    <a:fontScheme name="Habitat">
      <a:majorFont>
        <a:latin typeface="Book Antiqua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Book Antiqua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Habitat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10000"/>
                <a:satMod val="130000"/>
              </a:schemeClr>
              <a:schemeClr val="phClr">
                <a:satMod val="275000"/>
              </a:schemeClr>
            </a:duotone>
          </a:blip>
          <a:tile tx="0" ty="0" sx="40000" sy="4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40000"/>
                <a:satMod val="130000"/>
              </a:schemeClr>
              <a:schemeClr val="phClr">
                <a:satMod val="275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0000"/>
              <a:satMod val="105000"/>
            </a:schemeClr>
          </a:solidFill>
          <a:prstDash val="solid"/>
        </a:ln>
        <a:ln w="25400" cap="flat" cmpd="sng" algn="ctr">
          <a:solidFill>
            <a:schemeClr val="phClr">
              <a:shade val="80000"/>
            </a:schemeClr>
          </a:solidFill>
          <a:prstDash val="solid"/>
        </a:ln>
        <a:ln w="25400" cap="flat" cmpd="sng" algn="ctr">
          <a:solidFill>
            <a:schemeClr val="phClr">
              <a:shade val="7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r="4200000" sx="105000" sy="105000" algn="t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76200" dist="25400" dir="13200000">
              <a:srgbClr val="000000">
                <a:alpha val="80000"/>
              </a:srgb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19800000"/>
            </a:lightRig>
          </a:scene3d>
          <a:sp3d prstMaterial="softEdge">
            <a:bevelT w="0" h="0"/>
          </a:sp3d>
        </a:effectStyle>
      </a:effectStyleLst>
      <a:bgFillStyleLst>
        <a:blipFill rotWithShape="1">
          <a:blip xmlns:r="http://schemas.openxmlformats.org/officeDocument/2006/relationships" r:embed="rId3"/>
          <a:stretch/>
        </a:blipFill>
        <a:blipFill rotWithShape="1">
          <a:blip xmlns:r="http://schemas.openxmlformats.org/officeDocument/2006/relationships" r:embed="rId4"/>
          <a:stretch/>
        </a:blipFill>
        <a:blipFill rotWithShape="1">
          <a:blip xmlns:r="http://schemas.openxmlformats.org/officeDocument/2006/relationships" r:embed="rId5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Habitat.thmx</Template>
  <TotalTime>1102</TotalTime>
  <Words>109</Words>
  <Application>Microsoft Macintosh PowerPoint</Application>
  <PresentationFormat>On-screen Show (4:3)</PresentationFormat>
  <Paragraphs>17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Habitat</vt:lpstr>
      <vt:lpstr>Why is a civic society important? How to create a Civic Society? </vt:lpstr>
      <vt:lpstr>Goals </vt:lpstr>
      <vt:lpstr>Students analyze their place in society </vt:lpstr>
      <vt:lpstr>Survival in Sarajevo </vt:lpstr>
      <vt:lpstr>Research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Why is a civic society important? How to create a Civic Society? </dc:title>
  <dc:creator>Shalini Sarkar</dc:creator>
  <cp:lastModifiedBy>Shalini Sarkar</cp:lastModifiedBy>
  <cp:revision>7</cp:revision>
  <dcterms:created xsi:type="dcterms:W3CDTF">2017-07-10T12:16:01Z</dcterms:created>
  <dcterms:modified xsi:type="dcterms:W3CDTF">2017-07-11T06:39:00Z</dcterms:modified>
</cp:coreProperties>
</file>