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09"/>
  </p:normalViewPr>
  <p:slideViewPr>
    <p:cSldViewPr>
      <p:cViewPr varScale="1">
        <p:scale>
          <a:sx n="92" d="100"/>
          <a:sy n="92" d="100"/>
        </p:scale>
        <p:origin x="166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E3C3EB-1594-4046-B634-500E205DF509}" type="datetimeFigureOut">
              <a:rPr lang="en-US" smtClean="0"/>
              <a:t>12/18/17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50910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3C3EB-1594-4046-B634-500E205DF509}" type="datetimeFigureOut">
              <a:rPr lang="en-US" smtClean="0"/>
              <a:t>12/18/17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92128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3C3EB-1594-4046-B634-500E205DF509}" type="datetimeFigureOut">
              <a:rPr lang="en-US" smtClean="0"/>
              <a:t>12/18/17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332245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3C3EB-1594-4046-B634-500E205DF509}" type="datetimeFigureOut">
              <a:rPr lang="en-US" smtClean="0"/>
              <a:t>12/18/17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33337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3C3EB-1594-4046-B634-500E205DF509}" type="datetimeFigureOut">
              <a:rPr lang="en-US" smtClean="0"/>
              <a:t>12/18/17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3507512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E3C3EB-1594-4046-B634-500E205DF509}" type="datetimeFigureOut">
              <a:rPr lang="en-US" smtClean="0"/>
              <a:t>12/18/17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502531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E3C3EB-1594-4046-B634-500E205DF509}" type="datetimeFigureOut">
              <a:rPr lang="en-US" smtClean="0"/>
              <a:t>12/18/17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2858905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E3C3EB-1594-4046-B634-500E205DF509}" type="datetimeFigureOut">
              <a:rPr lang="en-US" smtClean="0"/>
              <a:t>12/18/17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3260490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3C3EB-1594-4046-B634-500E205DF509}" type="datetimeFigureOut">
              <a:rPr lang="en-US" smtClean="0"/>
              <a:t>12/18/17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354477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3C3EB-1594-4046-B634-500E205DF509}" type="datetimeFigureOut">
              <a:rPr lang="en-US" smtClean="0"/>
              <a:t>12/18/17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24387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3C3EB-1594-4046-B634-500E205DF509}" type="datetimeFigureOut">
              <a:rPr lang="en-US" smtClean="0"/>
              <a:t>12/18/17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9EADDB-8BAC-4111-A797-37A4E3EFE4FA}" type="slidenum">
              <a:rPr lang="en-US" smtClean="0"/>
              <a:t>‹#›</a:t>
            </a:fld>
            <a:endParaRPr lang="en-US"/>
          </a:p>
        </p:txBody>
      </p:sp>
    </p:spTree>
    <p:extLst>
      <p:ext uri="{BB962C8B-B14F-4D97-AF65-F5344CB8AC3E}">
        <p14:creationId xmlns:p14="http://schemas.microsoft.com/office/powerpoint/2010/main" val="41212259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3C3EB-1594-4046-B634-500E205DF509}" type="datetimeFigureOut">
              <a:rPr lang="en-US" smtClean="0"/>
              <a:t>12/18/17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EADDB-8BAC-4111-A797-37A4E3EFE4FA}" type="slidenum">
              <a:rPr lang="en-US" smtClean="0"/>
              <a:t>‹#›</a:t>
            </a:fld>
            <a:endParaRPr lang="en-US"/>
          </a:p>
        </p:txBody>
      </p:sp>
    </p:spTree>
    <p:extLst>
      <p:ext uri="{BB962C8B-B14F-4D97-AF65-F5344CB8AC3E}">
        <p14:creationId xmlns:p14="http://schemas.microsoft.com/office/powerpoint/2010/main" val="2496420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45xwC6M_Gk" TargetMode="External"/><Relationship Id="rId4" Type="http://schemas.openxmlformats.org/officeDocument/2006/relationships/hyperlink" Target="https://www.template.net/business/word-templates/venn-diagram-template/" TargetMode="External"/><Relationship Id="rId5" Type="http://schemas.openxmlformats.org/officeDocument/2006/relationships/hyperlink" Target="https://sheg.stanford.edu/cold-war-culture-civil-rights" TargetMode="External"/><Relationship Id="rId6" Type="http://schemas.openxmlformats.org/officeDocument/2006/relationships/hyperlink" Target="https://quizlet.com/5345874/civil-rights-movement-key-terms-flash-cards/" TargetMode="External"/><Relationship Id="rId7" Type="http://schemas.openxmlformats.org/officeDocument/2006/relationships/hyperlink" Target="https://www.gilderlehrman.org/history-now/2006-06/civil-rights-movement" TargetMode="External"/><Relationship Id="rId1" Type="http://schemas.openxmlformats.org/officeDocument/2006/relationships/slideLayout" Target="../slideLayouts/slideLayout2.xml"/><Relationship Id="rId2" Type="http://schemas.openxmlformats.org/officeDocument/2006/relationships/hyperlink" Target="http://www.centropa.org/centropa-cinema/prezivjeti-u-sarajevu-prijateljstvo-za-vrijeme-rata?subtitle_languag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err="1" smtClean="0">
                <a:latin typeface="Times New Roman" panose="02020603050405020304" pitchFamily="18" charset="0"/>
                <a:cs typeface="Times New Roman" panose="02020603050405020304" pitchFamily="18" charset="0"/>
              </a:rPr>
              <a:t>Centropa</a:t>
            </a:r>
            <a:r>
              <a:rPr lang="en-US" sz="3600" dirty="0" smtClean="0">
                <a:latin typeface="Times New Roman" panose="02020603050405020304" pitchFamily="18" charset="0"/>
                <a:cs typeface="Times New Roman" panose="02020603050405020304" pitchFamily="18" charset="0"/>
              </a:rPr>
              <a:t> / NPS Seminar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12/13/2017</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4701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a:bodyPr>
          <a:lstStyle/>
          <a:p>
            <a:pPr algn="ctr"/>
            <a:r>
              <a:rPr lang="en-US" sz="2800" b="1" dirty="0" smtClean="0">
                <a:latin typeface="Times New Roman" panose="02020603050405020304" pitchFamily="18" charset="0"/>
                <a:cs typeface="Times New Roman" panose="02020603050405020304" pitchFamily="18" charset="0"/>
              </a:rPr>
              <a:t>Teacher’s Name: </a:t>
            </a:r>
          </a:p>
          <a:p>
            <a:pPr marL="0" indent="0" algn="ctr">
              <a:buNone/>
            </a:pPr>
            <a:r>
              <a:rPr lang="en-US" sz="2800" dirty="0" smtClean="0">
                <a:latin typeface="Times New Roman" panose="02020603050405020304" pitchFamily="18" charset="0"/>
                <a:cs typeface="Times New Roman" panose="02020603050405020304" pitchFamily="18" charset="0"/>
              </a:rPr>
              <a:t>Ana Serro</a:t>
            </a:r>
          </a:p>
          <a:p>
            <a:pPr algn="ctr"/>
            <a:r>
              <a:rPr lang="en-US" sz="2800" b="1" dirty="0" smtClean="0">
                <a:latin typeface="Times New Roman" panose="02020603050405020304" pitchFamily="18" charset="0"/>
                <a:cs typeface="Times New Roman" panose="02020603050405020304" pitchFamily="18" charset="0"/>
              </a:rPr>
              <a:t>Name of your school:</a:t>
            </a:r>
          </a:p>
          <a:p>
            <a:pPr marL="0" indent="0" algn="ctr">
              <a:buNone/>
            </a:pPr>
            <a:r>
              <a:rPr lang="en-US" sz="2800" dirty="0" smtClean="0">
                <a:latin typeface="Times New Roman" panose="02020603050405020304" pitchFamily="18" charset="0"/>
                <a:cs typeface="Times New Roman" panose="02020603050405020304" pitchFamily="18" charset="0"/>
              </a:rPr>
              <a:t>Science Park High School</a:t>
            </a:r>
          </a:p>
          <a:p>
            <a:pPr algn="ctr"/>
            <a:r>
              <a:rPr lang="en-US" sz="2800" b="1" dirty="0" smtClean="0">
                <a:latin typeface="Times New Roman" panose="02020603050405020304" pitchFamily="18" charset="0"/>
                <a:cs typeface="Times New Roman" panose="02020603050405020304" pitchFamily="18" charset="0"/>
              </a:rPr>
              <a:t>Subjects / Unit your lesson is for:</a:t>
            </a:r>
          </a:p>
          <a:p>
            <a:pPr marL="0" indent="0" algn="ctr">
              <a:buNone/>
            </a:pPr>
            <a:r>
              <a:rPr lang="en-US" sz="2800" dirty="0" smtClean="0">
                <a:latin typeface="Times New Roman" panose="02020603050405020304" pitchFamily="18" charset="0"/>
                <a:cs typeface="Times New Roman" panose="02020603050405020304" pitchFamily="18" charset="0"/>
              </a:rPr>
              <a:t>History / Civil Rights’ Movement / Survival in Sarajevo</a:t>
            </a:r>
          </a:p>
          <a:p>
            <a:pPr algn="ctr"/>
            <a:r>
              <a:rPr lang="en-US" sz="2800" b="1" dirty="0" smtClean="0">
                <a:latin typeface="Times New Roman" panose="02020603050405020304" pitchFamily="18" charset="0"/>
                <a:cs typeface="Times New Roman" panose="02020603050405020304" pitchFamily="18" charset="0"/>
              </a:rPr>
              <a:t>Grade of students:</a:t>
            </a:r>
          </a:p>
          <a:p>
            <a:pPr marL="0" indent="0" algn="ctr">
              <a:buNone/>
            </a:pPr>
            <a:r>
              <a:rPr lang="en-US" sz="2800" dirty="0" smtClean="0">
                <a:latin typeface="Times New Roman" panose="02020603050405020304" pitchFamily="18" charset="0"/>
                <a:cs typeface="Times New Roman" panose="02020603050405020304" pitchFamily="18" charset="0"/>
              </a:rPr>
              <a:t>11th grade</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8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Goals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Goal for the lesson - what did I want the students to get out of it? What pedagogical goals did I have?</a:t>
            </a:r>
            <a:r>
              <a:rPr lang="en-US" sz="2000" dirty="0">
                <a:solidFill>
                  <a:prstClr val="black"/>
                </a:solidFill>
                <a:latin typeface="Times New Roman" panose="02020603050405020304" pitchFamily="18" charset="0"/>
                <a:cs typeface="Times New Roman" panose="02020603050405020304" pitchFamily="18" charset="0"/>
              </a:rPr>
              <a:t> </a:t>
            </a:r>
            <a:endParaRPr lang="en-US" sz="20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en-US" sz="2000" dirty="0" smtClean="0">
                <a:solidFill>
                  <a:prstClr val="black"/>
                </a:solidFill>
                <a:latin typeface="Times New Roman" panose="02020603050405020304" pitchFamily="18" charset="0"/>
                <a:cs typeface="Times New Roman" panose="02020603050405020304" pitchFamily="18" charset="0"/>
              </a:rPr>
              <a:t>I </a:t>
            </a:r>
            <a:r>
              <a:rPr lang="en-US" sz="2000" dirty="0">
                <a:solidFill>
                  <a:prstClr val="black"/>
                </a:solidFill>
                <a:latin typeface="Times New Roman" panose="02020603050405020304" pitchFamily="18" charset="0"/>
                <a:cs typeface="Times New Roman" panose="02020603050405020304" pitchFamily="18" charset="0"/>
              </a:rPr>
              <a:t>wanted my </a:t>
            </a:r>
            <a:r>
              <a:rPr lang="en-US" sz="2000" dirty="0" smtClean="0">
                <a:solidFill>
                  <a:prstClr val="black"/>
                </a:solidFill>
                <a:latin typeface="Times New Roman" panose="02020603050405020304" pitchFamily="18" charset="0"/>
                <a:cs typeface="Times New Roman" panose="02020603050405020304" pitchFamily="18" charset="0"/>
              </a:rPr>
              <a:t>students to:</a:t>
            </a:r>
            <a:endParaRPr lang="en-US" sz="2000" b="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learly understand the role of defiance, civil disobedience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the </a:t>
            </a:r>
            <a:r>
              <a:rPr lang="en-US" sz="2000" dirty="0" smtClean="0">
                <a:solidFill>
                  <a:prstClr val="black"/>
                </a:solidFill>
                <a:latin typeface="Times New Roman" panose="02020603050405020304" pitchFamily="18" charset="0"/>
                <a:cs typeface="Times New Roman" panose="02020603050405020304" pitchFamily="18" charset="0"/>
              </a:rPr>
              <a:t>implication</a:t>
            </a:r>
            <a:r>
              <a:rPr lang="en-US" sz="2000" dirty="0" smtClean="0">
                <a:latin typeface="Times New Roman" panose="02020603050405020304" pitchFamily="18" charset="0"/>
                <a:cs typeface="Times New Roman" panose="02020603050405020304" pitchFamily="18" charset="0"/>
              </a:rPr>
              <a:t>s for establishing a just/civil society. </a:t>
            </a:r>
          </a:p>
          <a:p>
            <a:r>
              <a:rPr lang="en-US" sz="2000" dirty="0" smtClean="0">
                <a:solidFill>
                  <a:prstClr val="black"/>
                </a:solidFill>
                <a:latin typeface="Times New Roman" panose="02020603050405020304" pitchFamily="18" charset="0"/>
                <a:cs typeface="Times New Roman" panose="02020603050405020304" pitchFamily="18" charset="0"/>
              </a:rPr>
              <a:t>Teaching </a:t>
            </a:r>
            <a:r>
              <a:rPr lang="en-US" sz="2000" dirty="0">
                <a:solidFill>
                  <a:prstClr val="black"/>
                </a:solidFill>
                <a:latin typeface="Times New Roman" panose="02020603050405020304" pitchFamily="18" charset="0"/>
                <a:cs typeface="Times New Roman" panose="02020603050405020304" pitchFamily="18" charset="0"/>
              </a:rPr>
              <a:t>Tolerance </a:t>
            </a:r>
            <a:r>
              <a:rPr lang="en-US" sz="2000" dirty="0" smtClean="0">
                <a:solidFill>
                  <a:prstClr val="black"/>
                </a:solidFill>
                <a:latin typeface="Times New Roman" panose="02020603050405020304" pitchFamily="18" charset="0"/>
                <a:cs typeface="Times New Roman" panose="02020603050405020304" pitchFamily="18" charset="0"/>
              </a:rPr>
              <a:t>provides an opportunity </a:t>
            </a:r>
            <a:r>
              <a:rPr lang="en-US" sz="2000" dirty="0">
                <a:solidFill>
                  <a:prstClr val="black"/>
                </a:solidFill>
                <a:latin typeface="Times New Roman" panose="02020603050405020304" pitchFamily="18" charset="0"/>
                <a:cs typeface="Times New Roman" panose="02020603050405020304" pitchFamily="18" charset="0"/>
              </a:rPr>
              <a:t>to promote social justice, </a:t>
            </a:r>
            <a:r>
              <a:rPr lang="en-US" sz="2000" dirty="0" smtClean="0">
                <a:solidFill>
                  <a:prstClr val="black"/>
                </a:solidFill>
                <a:latin typeface="Times New Roman" panose="02020603050405020304" pitchFamily="18" charset="0"/>
                <a:cs typeface="Times New Roman" panose="02020603050405020304" pitchFamily="18" charset="0"/>
              </a:rPr>
              <a:t>challenge bias</a:t>
            </a:r>
            <a:r>
              <a:rPr lang="en-US" sz="2000" dirty="0">
                <a:solidFill>
                  <a:prstClr val="black"/>
                </a:solidFill>
                <a:latin typeface="Times New Roman" panose="02020603050405020304" pitchFamily="18" charset="0"/>
                <a:cs typeface="Times New Roman" panose="02020603050405020304" pitchFamily="18" charset="0"/>
              </a:rPr>
              <a:t>, and engage students in discussions about </a:t>
            </a:r>
            <a:r>
              <a:rPr lang="en-US" sz="2000" dirty="0" smtClean="0">
                <a:solidFill>
                  <a:prstClr val="black"/>
                </a:solidFill>
                <a:latin typeface="Times New Roman" panose="02020603050405020304" pitchFamily="18" charset="0"/>
                <a:cs typeface="Times New Roman" panose="02020603050405020304" pitchFamily="18" charset="0"/>
              </a:rPr>
              <a:t>diversity.</a:t>
            </a:r>
          </a:p>
          <a:p>
            <a:pPr lvl="0"/>
            <a:r>
              <a:rPr lang="en-US" sz="2000" dirty="0" smtClean="0">
                <a:solidFill>
                  <a:prstClr val="black"/>
                </a:solidFill>
                <a:latin typeface="Times New Roman" panose="02020603050405020304" pitchFamily="18" charset="0"/>
                <a:cs typeface="Times New Roman" panose="02020603050405020304" pitchFamily="18" charset="0"/>
              </a:rPr>
              <a:t>Utilize essential weapons against injustice and bigotry such as: </a:t>
            </a:r>
            <a:r>
              <a:rPr lang="en-US" sz="2000" dirty="0">
                <a:solidFill>
                  <a:prstClr val="black"/>
                </a:solidFill>
                <a:latin typeface="Times New Roman" panose="02020603050405020304" pitchFamily="18" charset="0"/>
                <a:cs typeface="Times New Roman" panose="02020603050405020304" pitchFamily="18" charset="0"/>
              </a:rPr>
              <a:t>collaboration, communication, determination, defiance, resilience, and bravery </a:t>
            </a:r>
            <a:r>
              <a:rPr lang="en-US" sz="2000" dirty="0" smtClean="0">
                <a:solidFill>
                  <a:prstClr val="black"/>
                </a:solidFill>
                <a:latin typeface="Times New Roman" panose="02020603050405020304" pitchFamily="18" charset="0"/>
                <a:cs typeface="Times New Roman" panose="02020603050405020304" pitchFamily="18" charset="0"/>
              </a:rPr>
              <a:t>(these are </a:t>
            </a:r>
            <a:r>
              <a:rPr lang="en-US" sz="2000" dirty="0">
                <a:solidFill>
                  <a:prstClr val="black"/>
                </a:solidFill>
                <a:latin typeface="Times New Roman" panose="02020603050405020304" pitchFamily="18" charset="0"/>
                <a:cs typeface="Times New Roman" panose="02020603050405020304" pitchFamily="18" charset="0"/>
              </a:rPr>
              <a:t>key elements to </a:t>
            </a:r>
            <a:r>
              <a:rPr lang="en-US" sz="2000" dirty="0" smtClean="0">
                <a:solidFill>
                  <a:prstClr val="black"/>
                </a:solidFill>
                <a:latin typeface="Times New Roman" panose="02020603050405020304" pitchFamily="18" charset="0"/>
                <a:cs typeface="Times New Roman" panose="02020603050405020304" pitchFamily="18" charset="0"/>
              </a:rPr>
              <a:t>take a stand </a:t>
            </a:r>
            <a:r>
              <a:rPr lang="en-US" sz="2000" dirty="0">
                <a:solidFill>
                  <a:prstClr val="black"/>
                </a:solidFill>
                <a:latin typeface="Times New Roman" panose="02020603050405020304" pitchFamily="18" charset="0"/>
                <a:cs typeface="Times New Roman" panose="02020603050405020304" pitchFamily="18" charset="0"/>
              </a:rPr>
              <a:t>against oppression regardless of the time </a:t>
            </a:r>
            <a:r>
              <a:rPr lang="en-US" sz="2000" dirty="0" smtClean="0">
                <a:solidFill>
                  <a:prstClr val="black"/>
                </a:solidFill>
                <a:latin typeface="Times New Roman" panose="02020603050405020304" pitchFamily="18" charset="0"/>
                <a:cs typeface="Times New Roman" panose="02020603050405020304" pitchFamily="18" charset="0"/>
              </a:rPr>
              <a:t>period).</a:t>
            </a:r>
            <a:endParaRPr lang="en-US"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178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457200" y="1600201"/>
            <a:ext cx="8229600" cy="4038600"/>
          </a:xfrm>
        </p:spPr>
        <p:txBody>
          <a:bodyPr>
            <a:normAutofit/>
          </a:bodyPr>
          <a:lstStyle/>
          <a:p>
            <a:pPr marL="0" indent="0">
              <a:buNone/>
            </a:pPr>
            <a:r>
              <a:rPr lang="en-US" sz="1800" b="1" dirty="0" smtClean="0"/>
              <a:t>My pedagogical goals were: </a:t>
            </a:r>
          </a:p>
          <a:p>
            <a:pPr marL="0" indent="0">
              <a:buNone/>
            </a:pPr>
            <a:r>
              <a:rPr lang="en-US" sz="1800" b="1" dirty="0" smtClean="0"/>
              <a:t>1.</a:t>
            </a:r>
            <a:r>
              <a:rPr lang="en-US" sz="1800" b="1" dirty="0"/>
              <a:t> </a:t>
            </a:r>
            <a:r>
              <a:rPr lang="en-US" sz="1800" dirty="0" smtClean="0"/>
              <a:t>Teaching tolerance through cooperative learning activities </a:t>
            </a:r>
            <a:r>
              <a:rPr lang="en-US" sz="1800" dirty="0" smtClean="0">
                <a:solidFill>
                  <a:prstClr val="black"/>
                </a:solidFill>
              </a:rPr>
              <a:t>to accomplish </a:t>
            </a:r>
            <a:r>
              <a:rPr lang="en-US" sz="1800" dirty="0">
                <a:solidFill>
                  <a:prstClr val="black"/>
                </a:solidFill>
              </a:rPr>
              <a:t>a joint-product.	</a:t>
            </a:r>
            <a:endParaRPr lang="en-US" sz="1800" dirty="0" smtClean="0"/>
          </a:p>
          <a:p>
            <a:pPr marL="0" indent="0">
              <a:buNone/>
            </a:pPr>
            <a:r>
              <a:rPr lang="en-US" sz="1800" b="1" dirty="0" smtClean="0"/>
              <a:t>2. </a:t>
            </a:r>
            <a:r>
              <a:rPr lang="en-US" sz="1800" dirty="0" smtClean="0"/>
              <a:t>Creating</a:t>
            </a:r>
            <a:r>
              <a:rPr lang="en-US" sz="1800" b="1" dirty="0" smtClean="0"/>
              <a:t> </a:t>
            </a:r>
            <a:r>
              <a:rPr lang="en-US" sz="1800" dirty="0"/>
              <a:t>s</a:t>
            </a:r>
            <a:r>
              <a:rPr lang="en-US" sz="1800" dirty="0" smtClean="0"/>
              <a:t>tudent-centered activities so that learners play </a:t>
            </a:r>
            <a:r>
              <a:rPr lang="en-US" sz="1800" dirty="0"/>
              <a:t>an active role in the learning process. </a:t>
            </a:r>
            <a:endParaRPr lang="en-US" sz="1800" dirty="0" smtClean="0"/>
          </a:p>
          <a:p>
            <a:pPr marL="0" indent="0">
              <a:buNone/>
            </a:pPr>
            <a:r>
              <a:rPr lang="en-US" sz="1800" b="1" dirty="0"/>
              <a:t>3</a:t>
            </a:r>
            <a:r>
              <a:rPr lang="en-US" sz="1800" b="1" dirty="0" smtClean="0"/>
              <a:t>. </a:t>
            </a:r>
            <a:r>
              <a:rPr lang="en-US" sz="1800" dirty="0" smtClean="0"/>
              <a:t>Inspire students in all aspects of their lives, so that they take a stand against wrongdoing thus becoming role models.</a:t>
            </a:r>
          </a:p>
          <a:p>
            <a:pPr marL="0" indent="0">
              <a:buNone/>
            </a:pPr>
            <a:r>
              <a:rPr lang="en-US" sz="1800" b="1" dirty="0" smtClean="0"/>
              <a:t>4. </a:t>
            </a:r>
            <a:r>
              <a:rPr lang="en-US" sz="1800" dirty="0" smtClean="0"/>
              <a:t>Increase contextualization - utilizing prior knowledge </a:t>
            </a:r>
            <a:r>
              <a:rPr lang="en-US" sz="1800" dirty="0"/>
              <a:t>and skills as a foundation </a:t>
            </a:r>
            <a:r>
              <a:rPr lang="en-US" sz="1800" dirty="0" smtClean="0"/>
              <a:t>for new </a:t>
            </a:r>
            <a:r>
              <a:rPr lang="en-US" sz="1800" dirty="0"/>
              <a:t>knowledge. </a:t>
            </a:r>
            <a:endParaRPr lang="en-US" sz="1800" dirty="0" smtClean="0"/>
          </a:p>
          <a:p>
            <a:pPr marL="0" indent="0">
              <a:buNone/>
            </a:pPr>
            <a:r>
              <a:rPr lang="en-US" sz="1800" b="1" dirty="0"/>
              <a:t>5</a:t>
            </a:r>
            <a:r>
              <a:rPr lang="en-US" sz="1800" b="1" dirty="0" smtClean="0"/>
              <a:t>. </a:t>
            </a:r>
            <a:r>
              <a:rPr lang="en-US" sz="1800" dirty="0" smtClean="0"/>
              <a:t>Encourage </a:t>
            </a:r>
            <a:r>
              <a:rPr lang="en-US" sz="1800" dirty="0"/>
              <a:t>students to use content vocabulary to express their </a:t>
            </a:r>
            <a:r>
              <a:rPr lang="en-US" sz="1800" dirty="0" smtClean="0"/>
              <a:t>understanding</a:t>
            </a:r>
            <a:r>
              <a:rPr lang="en-US" sz="1800" dirty="0"/>
              <a:t> </a:t>
            </a:r>
            <a:r>
              <a:rPr lang="en-US" sz="1800" dirty="0" smtClean="0"/>
              <a:t>of new concepts and skills.</a:t>
            </a:r>
          </a:p>
          <a:p>
            <a:pPr marL="0" indent="0">
              <a:buNone/>
            </a:pPr>
            <a:r>
              <a:rPr lang="en-US" sz="1800" b="1" dirty="0"/>
              <a:t>6</a:t>
            </a:r>
            <a:r>
              <a:rPr lang="en-US" sz="1800" b="1" dirty="0" smtClean="0"/>
              <a:t>. </a:t>
            </a:r>
            <a:r>
              <a:rPr lang="en-US" sz="1800" dirty="0" smtClean="0"/>
              <a:t>Guide class discussions </a:t>
            </a:r>
            <a:r>
              <a:rPr lang="en-US" sz="1800" dirty="0"/>
              <a:t>to include students’ views, judgments, and rationales using text evidence and other substantive support.</a:t>
            </a:r>
          </a:p>
        </p:txBody>
      </p:sp>
    </p:spTree>
    <p:extLst>
      <p:ext uri="{BB962C8B-B14F-4D97-AF65-F5344CB8AC3E}">
        <p14:creationId xmlns:p14="http://schemas.microsoft.com/office/powerpoint/2010/main" val="336593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0" indent="0">
              <a:buNone/>
            </a:pPr>
            <a:r>
              <a:rPr lang="en-US" sz="1800" b="1" dirty="0" smtClean="0">
                <a:latin typeface="Times New Roman" panose="02020603050405020304" pitchFamily="18" charset="0"/>
                <a:cs typeface="Times New Roman" panose="02020603050405020304" pitchFamily="18" charset="0"/>
              </a:rPr>
              <a:t>Overview of the lesson –</a:t>
            </a:r>
          </a:p>
          <a:p>
            <a:pPr marL="0" lvl="0" indent="0">
              <a:buNone/>
            </a:pPr>
            <a:r>
              <a:rPr lang="en-US" sz="1800" dirty="0" smtClean="0">
                <a:latin typeface="Times New Roman" panose="02020603050405020304" pitchFamily="18" charset="0"/>
                <a:cs typeface="Times New Roman" panose="02020603050405020304" pitchFamily="18" charset="0"/>
              </a:rPr>
              <a:t>This lesson teaches the </a:t>
            </a:r>
            <a:r>
              <a:rPr lang="en-US" sz="1800" dirty="0">
                <a:solidFill>
                  <a:prstClr val="black"/>
                </a:solidFill>
                <a:latin typeface="Times New Roman" panose="02020603050405020304" pitchFamily="18" charset="0"/>
                <a:cs typeface="Times New Roman" panose="02020603050405020304" pitchFamily="18" charset="0"/>
              </a:rPr>
              <a:t>struggle for social justice that took </a:t>
            </a:r>
            <a:r>
              <a:rPr lang="en-US" sz="1800" dirty="0" smtClean="0">
                <a:solidFill>
                  <a:prstClr val="black"/>
                </a:solidFill>
                <a:latin typeface="Times New Roman" panose="02020603050405020304" pitchFamily="18" charset="0"/>
                <a:cs typeface="Times New Roman" panose="02020603050405020304" pitchFamily="18" charset="0"/>
              </a:rPr>
              <a:t>place </a:t>
            </a:r>
            <a:r>
              <a:rPr lang="en-US" sz="1800" dirty="0">
                <a:solidFill>
                  <a:prstClr val="black"/>
                </a:solidFill>
                <a:latin typeface="Times New Roman" panose="02020603050405020304" pitchFamily="18" charset="0"/>
                <a:cs typeface="Times New Roman" panose="02020603050405020304" pitchFamily="18" charset="0"/>
              </a:rPr>
              <a:t>during the 1950s and </a:t>
            </a:r>
            <a:r>
              <a:rPr lang="en-US" sz="1800" dirty="0" smtClean="0">
                <a:solidFill>
                  <a:prstClr val="black"/>
                </a:solidFill>
                <a:latin typeface="Times New Roman" panose="02020603050405020304" pitchFamily="18" charset="0"/>
                <a:cs typeface="Times New Roman" panose="02020603050405020304" pitchFamily="18" charset="0"/>
              </a:rPr>
              <a:t>1960s in the USA. T</a:t>
            </a:r>
            <a:r>
              <a:rPr lang="en-US" sz="1800" dirty="0" smtClean="0">
                <a:latin typeface="Times New Roman" panose="02020603050405020304" pitchFamily="18" charset="0"/>
                <a:cs typeface="Times New Roman" panose="02020603050405020304" pitchFamily="18" charset="0"/>
              </a:rPr>
              <a:t>he Civil Rights’ Movement</a:t>
            </a:r>
            <a:r>
              <a:rPr lang="en-US" sz="1800" dirty="0" smtClean="0">
                <a:solidFill>
                  <a:prstClr val="black"/>
                </a:solidFill>
                <a:latin typeface="Times New Roman" panose="02020603050405020304" pitchFamily="18" charset="0"/>
                <a:cs typeface="Times New Roman" panose="02020603050405020304" pitchFamily="18" charset="0"/>
              </a:rPr>
              <a:t> sought to counter </a:t>
            </a:r>
            <a:r>
              <a:rPr lang="en-US" sz="1800" dirty="0">
                <a:solidFill>
                  <a:prstClr val="black"/>
                </a:solidFill>
                <a:latin typeface="Times New Roman" panose="02020603050405020304" pitchFamily="18" charset="0"/>
                <a:cs typeface="Times New Roman" panose="02020603050405020304" pitchFamily="18" charset="0"/>
              </a:rPr>
              <a:t>hate and bigotry </a:t>
            </a:r>
            <a:r>
              <a:rPr lang="en-US" sz="1800" dirty="0" smtClean="0">
                <a:solidFill>
                  <a:prstClr val="black"/>
                </a:solidFill>
                <a:latin typeface="Times New Roman" panose="02020603050405020304" pitchFamily="18" charset="0"/>
                <a:cs typeface="Times New Roman" panose="02020603050405020304" pitchFamily="18" charset="0"/>
              </a:rPr>
              <a:t>by seeking </a:t>
            </a:r>
            <a:r>
              <a:rPr lang="en-US" sz="1800" dirty="0">
                <a:solidFill>
                  <a:prstClr val="black"/>
                </a:solidFill>
                <a:latin typeface="Times New Roman" panose="02020603050405020304" pitchFamily="18" charset="0"/>
                <a:cs typeface="Times New Roman" panose="02020603050405020304" pitchFamily="18" charset="0"/>
              </a:rPr>
              <a:t>justice for the most vulnerable members of </a:t>
            </a:r>
            <a:r>
              <a:rPr lang="en-US" sz="1800" dirty="0" smtClean="0">
                <a:solidFill>
                  <a:prstClr val="black"/>
                </a:solidFill>
                <a:latin typeface="Times New Roman" panose="02020603050405020304" pitchFamily="18" charset="0"/>
                <a:cs typeface="Times New Roman" panose="02020603050405020304" pitchFamily="18" charset="0"/>
              </a:rPr>
              <a:t>society whose oppression was caused by </a:t>
            </a:r>
            <a:r>
              <a:rPr lang="en-US" sz="1800" dirty="0">
                <a:solidFill>
                  <a:prstClr val="black"/>
                </a:solidFill>
                <a:latin typeface="Times New Roman" panose="02020603050405020304" pitchFamily="18" charset="0"/>
                <a:cs typeface="Times New Roman" panose="02020603050405020304" pitchFamily="18" charset="0"/>
              </a:rPr>
              <a:t>legalized racial segregation and discrimination </a:t>
            </a:r>
            <a:r>
              <a:rPr lang="en-US" sz="1800" dirty="0" smtClean="0">
                <a:solidFill>
                  <a:prstClr val="black"/>
                </a:solidFill>
                <a:latin typeface="Times New Roman" panose="02020603050405020304" pitchFamily="18" charset="0"/>
                <a:cs typeface="Times New Roman" panose="02020603050405020304" pitchFamily="18" charset="0"/>
              </a:rPr>
              <a:t>laws. </a:t>
            </a:r>
            <a:r>
              <a:rPr lang="en-US" sz="1800" dirty="0">
                <a:solidFill>
                  <a:prstClr val="black"/>
                </a:solidFill>
                <a:latin typeface="Times New Roman" panose="02020603050405020304" pitchFamily="18" charset="0"/>
                <a:cs typeface="Times New Roman" panose="02020603050405020304" pitchFamily="18" charset="0"/>
              </a:rPr>
              <a:t>African Americans had had more than enough of prejudice and violence against </a:t>
            </a:r>
            <a:r>
              <a:rPr lang="en-US" sz="1800" dirty="0" smtClean="0">
                <a:solidFill>
                  <a:prstClr val="black"/>
                </a:solidFill>
                <a:latin typeface="Times New Roman" panose="02020603050405020304" pitchFamily="18" charset="0"/>
                <a:cs typeface="Times New Roman" panose="02020603050405020304" pitchFamily="18" charset="0"/>
              </a:rPr>
              <a:t>them; therefore, their determination </a:t>
            </a:r>
            <a:r>
              <a:rPr lang="en-US" sz="1800" dirty="0">
                <a:solidFill>
                  <a:prstClr val="black"/>
                </a:solidFill>
                <a:latin typeface="Times New Roman" panose="02020603050405020304" pitchFamily="18" charset="0"/>
                <a:cs typeface="Times New Roman" panose="02020603050405020304" pitchFamily="18" charset="0"/>
              </a:rPr>
              <a:t>and collaboration to stand up for </a:t>
            </a:r>
            <a:r>
              <a:rPr lang="en-US" sz="1800" dirty="0" smtClean="0">
                <a:solidFill>
                  <a:prstClr val="black"/>
                </a:solidFill>
                <a:latin typeface="Times New Roman" panose="02020603050405020304" pitchFamily="18" charset="0"/>
                <a:cs typeface="Times New Roman" panose="02020603050405020304" pitchFamily="18" charset="0"/>
              </a:rPr>
              <a:t>justice and </a:t>
            </a:r>
            <a:r>
              <a:rPr lang="en-US" sz="1800" dirty="0">
                <a:solidFill>
                  <a:prstClr val="black"/>
                </a:solidFill>
                <a:latin typeface="Times New Roman" panose="02020603050405020304" pitchFamily="18" charset="0"/>
                <a:cs typeface="Times New Roman" panose="02020603050405020304" pitchFamily="18" charset="0"/>
              </a:rPr>
              <a:t>racial </a:t>
            </a:r>
            <a:r>
              <a:rPr lang="en-US" sz="1800" dirty="0" smtClean="0">
                <a:solidFill>
                  <a:prstClr val="black"/>
                </a:solidFill>
                <a:latin typeface="Times New Roman" panose="02020603050405020304" pitchFamily="18" charset="0"/>
                <a:cs typeface="Times New Roman" panose="02020603050405020304" pitchFamily="18" charset="0"/>
              </a:rPr>
              <a:t>equality led them to challenge the status quo in order to be recognized as rightful members of a civil and inclusive society. </a:t>
            </a: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This lesson will also cover the predicaments Bosnians faced during the war in the 1990s. The Survival in Sarajevo also shows the resilience of the community against injustice, bigotry, and the status quo. </a:t>
            </a:r>
          </a:p>
          <a:p>
            <a:pPr marL="0" lvl="0" indent="0">
              <a:buNone/>
            </a:pPr>
            <a:endParaRPr lang="en-US"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1800" dirty="0" smtClean="0">
                <a:solidFill>
                  <a:prstClr val="black"/>
                </a:solidFill>
                <a:latin typeface="Times New Roman" panose="02020603050405020304" pitchFamily="18" charset="0"/>
                <a:cs typeface="Times New Roman" panose="02020603050405020304" pitchFamily="18" charset="0"/>
              </a:rPr>
              <a:t>Through the analysis of primary and secondary sources on both historical events, students will build </a:t>
            </a:r>
            <a:r>
              <a:rPr lang="en-US" sz="1800" dirty="0">
                <a:solidFill>
                  <a:prstClr val="black"/>
                </a:solidFill>
                <a:latin typeface="Times New Roman" panose="02020603050405020304" pitchFamily="18" charset="0"/>
                <a:cs typeface="Times New Roman" panose="02020603050405020304" pitchFamily="18" charset="0"/>
              </a:rPr>
              <a:t>a more complex and deeper understanding </a:t>
            </a:r>
            <a:r>
              <a:rPr lang="en-US" sz="1800" dirty="0" smtClean="0">
                <a:solidFill>
                  <a:prstClr val="black"/>
                </a:solidFill>
                <a:latin typeface="Times New Roman" panose="02020603050405020304" pitchFamily="18" charset="0"/>
                <a:cs typeface="Times New Roman" panose="02020603050405020304" pitchFamily="18" charset="0"/>
              </a:rPr>
              <a:t>about civil rights, social justice, dealing with conflict, tolerance, and collaboration.</a:t>
            </a:r>
            <a:endParaRPr lang="en-US" sz="1800" dirty="0" smtClean="0">
              <a:latin typeface="Times New Roman" panose="02020603050405020304" pitchFamily="18" charset="0"/>
              <a:cs typeface="Times New Roman" panose="02020603050405020304" pitchFamily="18" charset="0"/>
            </a:endParaRPr>
          </a:p>
          <a:p>
            <a:pPr marL="0" indent="0">
              <a:buNone/>
            </a:pPr>
            <a:endParaRPr lang="en-US" sz="1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16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1200" b="1" dirty="0" smtClean="0">
                <a:latin typeface="Times New Roman" panose="02020603050405020304" pitchFamily="18" charset="0"/>
                <a:cs typeface="Times New Roman" panose="02020603050405020304" pitchFamily="18" charset="0"/>
              </a:rPr>
              <a:t>• Hook for the lesson</a:t>
            </a:r>
            <a:r>
              <a:rPr lang="en-US" sz="1200" dirty="0" smtClean="0">
                <a:latin typeface="Times New Roman" panose="02020603050405020304" pitchFamily="18" charset="0"/>
                <a:cs typeface="Times New Roman" panose="02020603050405020304" pitchFamily="18" charset="0"/>
              </a:rPr>
              <a:t>: </a:t>
            </a:r>
          </a:p>
          <a:p>
            <a:pPr marL="0" indent="0">
              <a:buNone/>
            </a:pPr>
            <a:r>
              <a:rPr lang="en-US" sz="1200" dirty="0" smtClean="0">
                <a:latin typeface="Times New Roman" panose="02020603050405020304" pitchFamily="18" charset="0"/>
                <a:cs typeface="Times New Roman" panose="02020603050405020304" pitchFamily="18" charset="0"/>
              </a:rPr>
              <a:t>Do now:</a:t>
            </a:r>
          </a:p>
          <a:p>
            <a:pPr marL="0" indent="0">
              <a:buNone/>
            </a:pPr>
            <a:r>
              <a:rPr lang="en-US" sz="1200" dirty="0" smtClean="0">
                <a:latin typeface="Times New Roman" panose="02020603050405020304" pitchFamily="18" charset="0"/>
                <a:cs typeface="Times New Roman" panose="02020603050405020304" pitchFamily="18" charset="0"/>
              </a:rPr>
              <a:t>1. What rights are worth fighting for? Explain.</a:t>
            </a:r>
          </a:p>
          <a:p>
            <a:pPr marL="0" indent="0">
              <a:buNone/>
            </a:pPr>
            <a:r>
              <a:rPr lang="en-US" sz="1200" dirty="0" smtClean="0">
                <a:latin typeface="Times New Roman" panose="02020603050405020304" pitchFamily="18" charset="0"/>
                <a:cs typeface="Times New Roman" panose="02020603050405020304" pitchFamily="18" charset="0"/>
              </a:rPr>
              <a:t>2. Do civil rights depend upon government’s actions/interference? Explain and provide an example.</a:t>
            </a: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r>
              <a:rPr lang="en-US" sz="1200" dirty="0" smtClean="0">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Main </a:t>
            </a:r>
            <a:r>
              <a:rPr lang="en-US" sz="1200" b="1" dirty="0">
                <a:latin typeface="Times New Roman" panose="02020603050405020304" pitchFamily="18" charset="0"/>
                <a:cs typeface="Times New Roman" panose="02020603050405020304" pitchFamily="18" charset="0"/>
              </a:rPr>
              <a:t>A</a:t>
            </a:r>
            <a:r>
              <a:rPr lang="en-US" sz="1200" b="1" dirty="0" smtClean="0">
                <a:latin typeface="Times New Roman" panose="02020603050405020304" pitchFamily="18" charset="0"/>
                <a:cs typeface="Times New Roman" panose="02020603050405020304" pitchFamily="18" charset="0"/>
              </a:rPr>
              <a:t>ctivities</a:t>
            </a:r>
            <a:r>
              <a:rPr lang="en-US" sz="1200" dirty="0" smtClean="0">
                <a:latin typeface="Times New Roman" panose="02020603050405020304" pitchFamily="18" charset="0"/>
                <a:cs typeface="Times New Roman" panose="02020603050405020304" pitchFamily="18" charset="0"/>
              </a:rPr>
              <a:t>: Watch 2 films about both movements:</a:t>
            </a:r>
          </a:p>
          <a:p>
            <a:pPr marL="0" indent="0">
              <a:buNone/>
            </a:pPr>
            <a:r>
              <a:rPr lang="en-US" sz="1200" dirty="0" smtClean="0">
                <a:latin typeface="Times New Roman" panose="02020603050405020304" pitchFamily="18" charset="0"/>
                <a:cs typeface="Times New Roman" panose="02020603050405020304" pitchFamily="18" charset="0"/>
              </a:rPr>
              <a:t>1. </a:t>
            </a:r>
            <a:r>
              <a:rPr lang="en-US" sz="1200" dirty="0" err="1" smtClean="0">
                <a:latin typeface="Times New Roman" panose="02020603050405020304" pitchFamily="18" charset="0"/>
                <a:cs typeface="Times New Roman" panose="02020603050405020304" pitchFamily="18" charset="0"/>
              </a:rPr>
              <a:t>Centropa</a:t>
            </a:r>
            <a:r>
              <a:rPr lang="en-US" sz="1200" dirty="0" smtClean="0">
                <a:latin typeface="Times New Roman" panose="02020603050405020304" pitchFamily="18" charset="0"/>
                <a:cs typeface="Times New Roman" panose="02020603050405020304" pitchFamily="18" charset="0"/>
              </a:rPr>
              <a:t> film: Survival in Sarajevo: </a:t>
            </a:r>
            <a:r>
              <a:rPr lang="en-US" sz="1200" dirty="0" smtClean="0">
                <a:latin typeface="Times New Roman" panose="02020603050405020304" pitchFamily="18" charset="0"/>
                <a:cs typeface="Times New Roman" panose="02020603050405020304" pitchFamily="18" charset="0"/>
                <a:hlinkClick r:id="rId2"/>
              </a:rPr>
              <a:t>http://www.centropa.org/centropa-cinema/prezivjeti-u-sarajevu-prijateljstvo-za-vrijeme-rata?subtitle_language</a:t>
            </a:r>
            <a:r>
              <a:rPr lang="en-US" sz="1200" dirty="0" smtClean="0">
                <a:latin typeface="Times New Roman" panose="02020603050405020304" pitchFamily="18" charset="0"/>
                <a:cs typeface="Times New Roman" panose="02020603050405020304" pitchFamily="18" charset="0"/>
              </a:rPr>
              <a:t>=</a:t>
            </a:r>
          </a:p>
          <a:p>
            <a:pPr marL="0" indent="0">
              <a:buNone/>
            </a:pPr>
            <a:r>
              <a:rPr lang="en-US" sz="1200" dirty="0" smtClean="0">
                <a:latin typeface="Times New Roman" panose="02020603050405020304" pitchFamily="18" charset="0"/>
                <a:cs typeface="Times New Roman" panose="02020603050405020304" pitchFamily="18" charset="0"/>
              </a:rPr>
              <a:t>2. Eyes on the Prize (part 2) Fighting Back 1957-1962 </a:t>
            </a:r>
            <a:r>
              <a:rPr lang="en-US" sz="1200" dirty="0" smtClean="0">
                <a:latin typeface="Times New Roman" panose="02020603050405020304" pitchFamily="18" charset="0"/>
                <a:cs typeface="Times New Roman" panose="02020603050405020304" pitchFamily="18" charset="0"/>
                <a:hlinkClick r:id="rId3"/>
              </a:rPr>
              <a:t>http://www.youtube.com/watch?=45xwC6M_Gk</a:t>
            </a:r>
            <a:r>
              <a:rPr lang="en-US" sz="1200" dirty="0" smtClean="0">
                <a:latin typeface="Times New Roman" panose="02020603050405020304" pitchFamily="18" charset="0"/>
                <a:cs typeface="Times New Roman" panose="02020603050405020304" pitchFamily="18" charset="0"/>
              </a:rPr>
              <a:t>  </a:t>
            </a:r>
          </a:p>
          <a:p>
            <a:pPr marL="0" indent="0">
              <a:buNone/>
            </a:pPr>
            <a:r>
              <a:rPr lang="en-US" sz="1200" dirty="0" smtClean="0">
                <a:latin typeface="Times New Roman" panose="02020603050405020304" pitchFamily="18" charset="0"/>
                <a:cs typeface="Times New Roman" panose="02020603050405020304" pitchFamily="18" charset="0"/>
              </a:rPr>
              <a:t>3. Compare and contrast both historical events using a Venn-Diagram</a:t>
            </a:r>
          </a:p>
          <a:p>
            <a:pPr marL="0" indent="0">
              <a:buNone/>
            </a:pPr>
            <a:r>
              <a:rPr lang="en-US" sz="1200" dirty="0" smtClean="0">
                <a:latin typeface="Times New Roman" panose="02020603050405020304" pitchFamily="18" charset="0"/>
                <a:cs typeface="Times New Roman" panose="02020603050405020304" pitchFamily="18" charset="0"/>
                <a:hlinkClick r:id="rId4"/>
              </a:rPr>
              <a:t>https://www.template.net/business/word-templates/venn-diagram-template/</a:t>
            </a:r>
            <a:r>
              <a:rPr lang="en-US" sz="1200" dirty="0" smtClean="0">
                <a:latin typeface="Times New Roman" panose="02020603050405020304" pitchFamily="18" charset="0"/>
                <a:cs typeface="Times New Roman" panose="02020603050405020304" pitchFamily="18" charset="0"/>
              </a:rPr>
              <a:t> </a:t>
            </a:r>
          </a:p>
          <a:p>
            <a:endParaRPr lang="en-US" sz="1200" dirty="0" smtClean="0">
              <a:latin typeface="Times New Roman" panose="02020603050405020304" pitchFamily="18" charset="0"/>
              <a:cs typeface="Times New Roman" panose="02020603050405020304" pitchFamily="18" charset="0"/>
            </a:endParaRPr>
          </a:p>
          <a:p>
            <a:pPr marL="0" indent="0">
              <a:buNone/>
            </a:pPr>
            <a:r>
              <a:rPr lang="en-US" sz="1200" b="1" dirty="0" smtClean="0">
                <a:latin typeface="Times New Roman" panose="02020603050405020304" pitchFamily="18" charset="0"/>
                <a:cs typeface="Times New Roman" panose="02020603050405020304" pitchFamily="18" charset="0"/>
              </a:rPr>
              <a:t>. Homework:</a:t>
            </a:r>
            <a:r>
              <a:rPr lang="en-US" sz="1200" dirty="0" smtClean="0">
                <a:latin typeface="Times New Roman" panose="02020603050405020304" pitchFamily="18" charset="0"/>
                <a:cs typeface="Times New Roman" panose="02020603050405020304" pitchFamily="18" charset="0"/>
              </a:rPr>
              <a:t> Students will utilize reading strategies as well as taking notes, and practicing new vocab. </a:t>
            </a:r>
          </a:p>
          <a:p>
            <a:pPr marL="0" indent="0">
              <a:buNone/>
            </a:pPr>
            <a:r>
              <a:rPr lang="en-US" sz="1200" dirty="0" smtClean="0">
                <a:latin typeface="Times New Roman" panose="02020603050405020304" pitchFamily="18" charset="0"/>
                <a:cs typeface="Times New Roman" panose="02020603050405020304" pitchFamily="18" charset="0"/>
              </a:rPr>
              <a:t>1. Primary sources from Reading Like a Historian (RLAH) </a:t>
            </a:r>
            <a:r>
              <a:rPr lang="en-US" sz="1200" dirty="0" smtClean="0">
                <a:latin typeface="Times New Roman" panose="02020603050405020304" pitchFamily="18" charset="0"/>
                <a:cs typeface="Times New Roman" panose="02020603050405020304" pitchFamily="18" charset="0"/>
                <a:hlinkClick r:id="rId5"/>
              </a:rPr>
              <a:t>https://sheg.stanford.edu/cold-war-culture-civil-rights</a:t>
            </a:r>
            <a:r>
              <a:rPr lang="en-US" sz="1200" dirty="0" smtClean="0">
                <a:latin typeface="Times New Roman" panose="02020603050405020304" pitchFamily="18" charset="0"/>
                <a:cs typeface="Times New Roman" panose="02020603050405020304" pitchFamily="18" charset="0"/>
              </a:rPr>
              <a:t>  </a:t>
            </a:r>
          </a:p>
          <a:p>
            <a:pPr marL="0" indent="0">
              <a:buNone/>
            </a:pPr>
            <a:r>
              <a:rPr lang="en-US" sz="1200" dirty="0" smtClean="0">
                <a:latin typeface="Times New Roman" panose="02020603050405020304" pitchFamily="18" charset="0"/>
                <a:cs typeface="Times New Roman" panose="02020603050405020304" pitchFamily="18" charset="0"/>
              </a:rPr>
              <a:t>2. Vocabulary defined </a:t>
            </a:r>
            <a:r>
              <a:rPr lang="en-US" sz="1200" dirty="0" smtClean="0">
                <a:latin typeface="Times New Roman" panose="02020603050405020304" pitchFamily="18" charset="0"/>
                <a:cs typeface="Times New Roman" panose="02020603050405020304" pitchFamily="18" charset="0"/>
                <a:hlinkClick r:id="rId6"/>
              </a:rPr>
              <a:t>https://quizlet.com/5345874/civil-rights-movement-key-terms-flash-cards/</a:t>
            </a:r>
            <a:r>
              <a:rPr lang="en-US" sz="1200" dirty="0" smtClean="0">
                <a:latin typeface="Times New Roman" panose="02020603050405020304" pitchFamily="18" charset="0"/>
                <a:cs typeface="Times New Roman" panose="02020603050405020304" pitchFamily="18" charset="0"/>
              </a:rPr>
              <a:t>  </a:t>
            </a:r>
          </a:p>
          <a:p>
            <a:pPr marL="0" indent="0">
              <a:buNone/>
            </a:pPr>
            <a:r>
              <a:rPr lang="en-US" sz="1200" dirty="0" smtClean="0">
                <a:latin typeface="Times New Roman" panose="02020603050405020304" pitchFamily="18" charset="0"/>
                <a:cs typeface="Times New Roman" panose="02020603050405020304" pitchFamily="18" charset="0"/>
              </a:rPr>
              <a:t>3. </a:t>
            </a:r>
            <a:r>
              <a:rPr lang="en-US" sz="1200" dirty="0" smtClean="0">
                <a:latin typeface="Times New Roman" panose="02020603050405020304" pitchFamily="18" charset="0"/>
                <a:cs typeface="Times New Roman" panose="02020603050405020304" pitchFamily="18" charset="0"/>
                <a:hlinkClick r:id="rId7"/>
              </a:rPr>
              <a:t>https://www.gilderlehrman.org/history-now/2006-06/civil-rights-movement</a:t>
            </a:r>
            <a:r>
              <a:rPr lang="en-US"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various civil rights movements </a:t>
            </a: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r>
              <a:rPr lang="en-US" sz="1200" b="1" dirty="0" smtClean="0">
                <a:latin typeface="Times New Roman" panose="02020603050405020304" pitchFamily="18" charset="0"/>
                <a:cs typeface="Times New Roman" panose="02020603050405020304" pitchFamily="18" charset="0"/>
              </a:rPr>
              <a:t>. How long does this lesson take?:</a:t>
            </a:r>
          </a:p>
          <a:p>
            <a:pPr marL="0" indent="0">
              <a:buNone/>
            </a:pPr>
            <a:r>
              <a:rPr lang="en-US" sz="1200" dirty="0" smtClean="0">
                <a:latin typeface="Times New Roman" panose="02020603050405020304" pitchFamily="18" charset="0"/>
                <a:cs typeface="Times New Roman" panose="02020603050405020304" pitchFamily="18" charset="0"/>
              </a:rPr>
              <a:t>This lesson took 1 week</a:t>
            </a: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r>
              <a:rPr lang="en-US" sz="1200" b="1" dirty="0" smtClean="0">
                <a:latin typeface="Times New Roman" panose="02020603050405020304" pitchFamily="18" charset="0"/>
                <a:cs typeface="Times New Roman" panose="02020603050405020304" pitchFamily="18" charset="0"/>
              </a:rPr>
              <a:t>. Reflections</a:t>
            </a:r>
            <a:r>
              <a:rPr lang="en-US" sz="1200" dirty="0" smtClean="0">
                <a:latin typeface="Times New Roman" panose="02020603050405020304" pitchFamily="18" charset="0"/>
                <a:cs typeface="Times New Roman" panose="02020603050405020304" pitchFamily="18" charset="0"/>
              </a:rPr>
              <a:t> (if you’ve taught it) - what you might do differently:</a:t>
            </a:r>
          </a:p>
        </p:txBody>
      </p:sp>
    </p:spTree>
    <p:extLst>
      <p:ext uri="{BB962C8B-B14F-4D97-AF65-F5344CB8AC3E}">
        <p14:creationId xmlns:p14="http://schemas.microsoft.com/office/powerpoint/2010/main" val="376289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1800" b="1" dirty="0" smtClean="0"/>
              <a:t>How did </a:t>
            </a:r>
            <a:r>
              <a:rPr lang="en-US" sz="1800" b="1" dirty="0" err="1" smtClean="0"/>
              <a:t>Centropa</a:t>
            </a:r>
            <a:r>
              <a:rPr lang="en-US" sz="1800" b="1" dirty="0" smtClean="0"/>
              <a:t> help you meet this goal, and what makes our resources different (if you think we are different).</a:t>
            </a:r>
          </a:p>
          <a:p>
            <a:pPr marL="0" indent="0">
              <a:buNone/>
            </a:pPr>
            <a:r>
              <a:rPr lang="en-US" sz="1800" dirty="0" err="1" smtClean="0"/>
              <a:t>Centropa</a:t>
            </a:r>
            <a:r>
              <a:rPr lang="en-US" sz="1800" dirty="0" smtClean="0"/>
              <a:t> helped me in teaching this lesson in many ways such as:</a:t>
            </a:r>
          </a:p>
          <a:p>
            <a:r>
              <a:rPr lang="en-US" sz="1800" dirty="0" smtClean="0"/>
              <a:t>Teaching me how to navigate their website during a seminar in Baltimore this year.</a:t>
            </a:r>
          </a:p>
          <a:p>
            <a:r>
              <a:rPr lang="en-US" sz="1800" dirty="0" smtClean="0"/>
              <a:t>Providing different activities and concrete ideas for using and incorporating their materials into my lessons.</a:t>
            </a:r>
          </a:p>
          <a:p>
            <a:r>
              <a:rPr lang="en-US" sz="1800" dirty="0" smtClean="0">
                <a:solidFill>
                  <a:prstClr val="black"/>
                </a:solidFill>
              </a:rPr>
              <a:t>Having easy </a:t>
            </a:r>
            <a:r>
              <a:rPr lang="en-US" sz="1800" dirty="0">
                <a:solidFill>
                  <a:prstClr val="black"/>
                </a:solidFill>
              </a:rPr>
              <a:t>access of their </a:t>
            </a:r>
            <a:r>
              <a:rPr lang="en-US" sz="1800" dirty="0" smtClean="0">
                <a:solidFill>
                  <a:prstClr val="black"/>
                </a:solidFill>
              </a:rPr>
              <a:t>resources.</a:t>
            </a:r>
            <a:r>
              <a:rPr lang="en-US" sz="1800" dirty="0" smtClean="0"/>
              <a:t>   </a:t>
            </a:r>
          </a:p>
          <a:p>
            <a:r>
              <a:rPr lang="en-US" sz="1800" dirty="0" smtClean="0"/>
              <a:t>Designing students-friendly materials.</a:t>
            </a:r>
          </a:p>
          <a:p>
            <a:r>
              <a:rPr lang="en-US" sz="1800" dirty="0" smtClean="0">
                <a:solidFill>
                  <a:prstClr val="black"/>
                </a:solidFill>
              </a:rPr>
              <a:t>Most importantly, </a:t>
            </a:r>
            <a:r>
              <a:rPr lang="en-US" sz="1800" dirty="0" err="1" smtClean="0">
                <a:solidFill>
                  <a:prstClr val="black"/>
                </a:solidFill>
              </a:rPr>
              <a:t>Centropa’s</a:t>
            </a:r>
            <a:r>
              <a:rPr lang="en-US" sz="1800" dirty="0" smtClean="0">
                <a:solidFill>
                  <a:prstClr val="black"/>
                </a:solidFill>
              </a:rPr>
              <a:t> resources are reliable and well </a:t>
            </a:r>
            <a:r>
              <a:rPr lang="en-US" sz="1800" dirty="0">
                <a:solidFill>
                  <a:prstClr val="black"/>
                </a:solidFill>
              </a:rPr>
              <a:t>put </a:t>
            </a:r>
            <a:r>
              <a:rPr lang="en-US" sz="1800" dirty="0" smtClean="0">
                <a:solidFill>
                  <a:prstClr val="black"/>
                </a:solidFill>
              </a:rPr>
              <a:t>together.</a:t>
            </a:r>
            <a:endParaRPr lang="en-US" dirty="0">
              <a:solidFill>
                <a:prstClr val="black"/>
              </a:solidFill>
            </a:endParaRPr>
          </a:p>
          <a:p>
            <a:endParaRPr lang="en-US" sz="1800" dirty="0" smtClean="0"/>
          </a:p>
          <a:p>
            <a:pPr marL="0" lvl="0" indent="0">
              <a:buNone/>
            </a:pPr>
            <a:r>
              <a:rPr lang="en-US" sz="1800" dirty="0" err="1" smtClean="0"/>
              <a:t>Centropa</a:t>
            </a:r>
            <a:r>
              <a:rPr lang="en-US" sz="1800" dirty="0" smtClean="0"/>
              <a:t> is different than other organizations because all its materials are free and </a:t>
            </a:r>
            <a:r>
              <a:rPr lang="en-US" sz="1800" dirty="0" smtClean="0">
                <a:solidFill>
                  <a:prstClr val="black"/>
                </a:solidFill>
              </a:rPr>
              <a:t>wide-ranging (films, interviews, photographs, magazines, recipes, lesson plans, teaching materials, exhibitions, books, articles, news, events, podcasts, </a:t>
            </a:r>
            <a:r>
              <a:rPr lang="en-US" sz="1800" dirty="0" err="1" smtClean="0">
                <a:solidFill>
                  <a:prstClr val="black"/>
                </a:solidFill>
              </a:rPr>
              <a:t>etc</a:t>
            </a:r>
            <a:r>
              <a:rPr lang="en-US" sz="1800" dirty="0" smtClean="0">
                <a:solidFill>
                  <a:prstClr val="black"/>
                </a:solidFill>
              </a:rPr>
              <a:t>).   </a:t>
            </a:r>
            <a:endParaRPr lang="en-US" dirty="0">
              <a:solidFill>
                <a:prstClr val="black"/>
              </a:solidFill>
            </a:endParaRPr>
          </a:p>
          <a:p>
            <a:pPr marL="0" indent="0">
              <a:buNone/>
            </a:pPr>
            <a:r>
              <a:rPr lang="en-US" sz="1800" dirty="0" smtClean="0"/>
              <a:t> </a:t>
            </a:r>
            <a:endParaRPr lang="en-US" dirty="0"/>
          </a:p>
        </p:txBody>
      </p:sp>
    </p:spTree>
    <p:extLst>
      <p:ext uri="{BB962C8B-B14F-4D97-AF65-F5344CB8AC3E}">
        <p14:creationId xmlns:p14="http://schemas.microsoft.com/office/powerpoint/2010/main" val="3461793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661</Words>
  <Application>Microsoft Macintosh PowerPoint</Application>
  <PresentationFormat>On-screen Show (4:3)</PresentationFormat>
  <Paragraphs>59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Centropa / NPS Seminar  12/13/2017</vt:lpstr>
      <vt:lpstr>PowerPoint Presentation</vt:lpstr>
      <vt:lpstr>Goals</vt:lpstr>
      <vt:lpstr>Continued</vt:lpstr>
      <vt:lpstr>PowerPoint Presentation</vt:lpstr>
      <vt:lpstr>PowerPoint Presentation</vt:lpstr>
      <vt:lpstr>PowerPoint Presentation</vt:lpstr>
    </vt:vector>
  </TitlesOfParts>
  <Company>Newark Public Schools</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Serro, Ana</dc:creator>
  <cp:lastModifiedBy>Lauren Granite</cp:lastModifiedBy>
  <cp:revision>36</cp:revision>
  <dcterms:created xsi:type="dcterms:W3CDTF">2017-12-08T20:04:43Z</dcterms:created>
  <dcterms:modified xsi:type="dcterms:W3CDTF">2017-12-18T17:19:00Z</dcterms:modified>
</cp:coreProperties>
</file>