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11"/>
  </p:notesMasterIdLst>
  <p:sldIdLst>
    <p:sldId id="256" r:id="rId2"/>
    <p:sldId id="262" r:id="rId3"/>
    <p:sldId id="264" r:id="rId4"/>
    <p:sldId id="265" r:id="rId5"/>
    <p:sldId id="266" r:id="rId6"/>
    <p:sldId id="275" r:id="rId7"/>
    <p:sldId id="267" r:id="rId8"/>
    <p:sldId id="271" r:id="rId9"/>
    <p:sldId id="27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7"/>
    <p:restoredTop sz="94709"/>
  </p:normalViewPr>
  <p:slideViewPr>
    <p:cSldViewPr snapToGrid="0">
      <p:cViewPr varScale="1">
        <p:scale>
          <a:sx n="92" d="100"/>
          <a:sy n="92" d="100"/>
        </p:scale>
        <p:origin x="107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F80C05-444A-4F67-8C07-9074F7064AA7}" type="datetimeFigureOut">
              <a:rPr lang="en-US" smtClean="0"/>
              <a:t>12/11/17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3AC11B-122F-4343-B7D1-756F62866C70}" type="slidenum">
              <a:rPr lang="en-US" smtClean="0"/>
              <a:t>‹#›</a:t>
            </a:fld>
            <a:endParaRPr lang="en-US"/>
          </a:p>
        </p:txBody>
      </p:sp>
    </p:spTree>
    <p:extLst>
      <p:ext uri="{BB962C8B-B14F-4D97-AF65-F5344CB8AC3E}">
        <p14:creationId xmlns:p14="http://schemas.microsoft.com/office/powerpoint/2010/main" val="901967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3AC11B-122F-4343-B7D1-756F62866C70}" type="slidenum">
              <a:rPr lang="en-US" smtClean="0"/>
              <a:t>8</a:t>
            </a:fld>
            <a:endParaRPr lang="en-US"/>
          </a:p>
        </p:txBody>
      </p:sp>
    </p:spTree>
    <p:extLst>
      <p:ext uri="{BB962C8B-B14F-4D97-AF65-F5344CB8AC3E}">
        <p14:creationId xmlns:p14="http://schemas.microsoft.com/office/powerpoint/2010/main" val="3216227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smtClean="0"/>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EA9BE41E-75D2-44AD-A961-C369666FBE52}" type="datetimeFigureOut">
              <a:rPr lang="en-US" smtClean="0"/>
              <a:t>12/11/17</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2C7CAAED-F651-4D1C-86B5-DEBE72A6BCC2}" type="slidenum">
              <a:rPr lang="en-US" smtClean="0"/>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38318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9BE41E-75D2-44AD-A961-C369666FBE52}" type="datetimeFigureOut">
              <a:rPr lang="en-US" smtClean="0"/>
              <a:t>12/11/17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7CAAED-F651-4D1C-86B5-DEBE72A6BCC2}" type="slidenum">
              <a:rPr lang="en-US" smtClean="0"/>
              <a:t>‹#›</a:t>
            </a:fld>
            <a:endParaRPr lang="en-US" dirty="0"/>
          </a:p>
        </p:txBody>
      </p:sp>
    </p:spTree>
    <p:extLst>
      <p:ext uri="{BB962C8B-B14F-4D97-AF65-F5344CB8AC3E}">
        <p14:creationId xmlns:p14="http://schemas.microsoft.com/office/powerpoint/2010/main" val="2881211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9BE41E-75D2-44AD-A961-C369666FBE52}" type="datetimeFigureOut">
              <a:rPr lang="en-US" smtClean="0"/>
              <a:t>12/11/17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7CAAED-F651-4D1C-86B5-DEBE72A6BCC2}" type="slidenum">
              <a:rPr lang="en-US" smtClean="0"/>
              <a:t>‹#›</a:t>
            </a:fld>
            <a:endParaRPr lang="en-US" dirty="0"/>
          </a:p>
        </p:txBody>
      </p:sp>
    </p:spTree>
    <p:extLst>
      <p:ext uri="{BB962C8B-B14F-4D97-AF65-F5344CB8AC3E}">
        <p14:creationId xmlns:p14="http://schemas.microsoft.com/office/powerpoint/2010/main" val="4132792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9BE41E-75D2-44AD-A961-C369666FBE52}" type="datetimeFigureOut">
              <a:rPr lang="en-US" smtClean="0"/>
              <a:t>12/11/17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7CAAED-F651-4D1C-86B5-DEBE72A6BCC2}" type="slidenum">
              <a:rPr lang="en-US" smtClean="0"/>
              <a:t>‹#›</a:t>
            </a:fld>
            <a:endParaRPr lang="en-US" dirty="0"/>
          </a:p>
        </p:txBody>
      </p:sp>
    </p:spTree>
    <p:extLst>
      <p:ext uri="{BB962C8B-B14F-4D97-AF65-F5344CB8AC3E}">
        <p14:creationId xmlns:p14="http://schemas.microsoft.com/office/powerpoint/2010/main" val="4136383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EA9BE41E-75D2-44AD-A961-C369666FBE52}" type="datetimeFigureOut">
              <a:rPr lang="en-US" smtClean="0"/>
              <a:t>12/11/17</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2C7CAAED-F651-4D1C-86B5-DEBE72A6BCC2}" type="slidenum">
              <a:rPr lang="en-US" smtClean="0"/>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413697292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A9BE41E-75D2-44AD-A961-C369666FBE52}" type="datetimeFigureOut">
              <a:rPr lang="en-US" smtClean="0"/>
              <a:t>12/11/17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7CAAED-F651-4D1C-86B5-DEBE72A6BCC2}" type="slidenum">
              <a:rPr lang="en-US" smtClean="0"/>
              <a:t>‹#›</a:t>
            </a:fld>
            <a:endParaRPr lang="en-US" dirty="0"/>
          </a:p>
        </p:txBody>
      </p:sp>
    </p:spTree>
    <p:extLst>
      <p:ext uri="{BB962C8B-B14F-4D97-AF65-F5344CB8AC3E}">
        <p14:creationId xmlns:p14="http://schemas.microsoft.com/office/powerpoint/2010/main" val="1404177583"/>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A9BE41E-75D2-44AD-A961-C369666FBE52}" type="datetimeFigureOut">
              <a:rPr lang="en-US" smtClean="0"/>
              <a:t>12/11/17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C7CAAED-F651-4D1C-86B5-DEBE72A6BCC2}" type="slidenum">
              <a:rPr lang="en-US" smtClean="0"/>
              <a:t>‹#›</a:t>
            </a:fld>
            <a:endParaRPr lang="en-US" dirty="0"/>
          </a:p>
        </p:txBody>
      </p:sp>
    </p:spTree>
    <p:extLst>
      <p:ext uri="{BB962C8B-B14F-4D97-AF65-F5344CB8AC3E}">
        <p14:creationId xmlns:p14="http://schemas.microsoft.com/office/powerpoint/2010/main" val="541323647"/>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A9BE41E-75D2-44AD-A961-C369666FBE52}" type="datetimeFigureOut">
              <a:rPr lang="en-US" smtClean="0"/>
              <a:t>12/11/17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C7CAAED-F651-4D1C-86B5-DEBE72A6BCC2}" type="slidenum">
              <a:rPr lang="en-US" smtClean="0"/>
              <a:t>‹#›</a:t>
            </a:fld>
            <a:endParaRPr lang="en-US" dirty="0"/>
          </a:p>
        </p:txBody>
      </p:sp>
    </p:spTree>
    <p:extLst>
      <p:ext uri="{BB962C8B-B14F-4D97-AF65-F5344CB8AC3E}">
        <p14:creationId xmlns:p14="http://schemas.microsoft.com/office/powerpoint/2010/main" val="310850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9BE41E-75D2-44AD-A961-C369666FBE52}" type="datetimeFigureOut">
              <a:rPr lang="en-US" smtClean="0"/>
              <a:t>12/11/17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C7CAAED-F651-4D1C-86B5-DEBE72A6BCC2}" type="slidenum">
              <a:rPr lang="en-US" smtClean="0"/>
              <a:t>‹#›</a:t>
            </a:fld>
            <a:endParaRPr lang="en-US" dirty="0"/>
          </a:p>
        </p:txBody>
      </p:sp>
    </p:spTree>
    <p:extLst>
      <p:ext uri="{BB962C8B-B14F-4D97-AF65-F5344CB8AC3E}">
        <p14:creationId xmlns:p14="http://schemas.microsoft.com/office/powerpoint/2010/main" val="2720484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smtClean="0"/>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EA9BE41E-75D2-44AD-A961-C369666FBE52}" type="datetimeFigureOut">
              <a:rPr lang="en-US" smtClean="0"/>
              <a:t>12/11/17</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2C7CAAED-F651-4D1C-86B5-DEBE72A6BCC2}" type="slidenum">
              <a:rPr lang="en-US" smtClean="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18374794"/>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EA9BE41E-75D2-44AD-A961-C369666FBE52}" type="datetimeFigureOut">
              <a:rPr lang="en-US" smtClean="0"/>
              <a:t>12/11/17</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2C7CAAED-F651-4D1C-86B5-DEBE72A6BCC2}" type="slidenum">
              <a:rPr lang="en-US" smtClean="0"/>
              <a:t>‹#›</a:t>
            </a:fld>
            <a:endParaRPr lang="en-US" dirty="0"/>
          </a:p>
        </p:txBody>
      </p:sp>
    </p:spTree>
    <p:extLst>
      <p:ext uri="{BB962C8B-B14F-4D97-AF65-F5344CB8AC3E}">
        <p14:creationId xmlns:p14="http://schemas.microsoft.com/office/powerpoint/2010/main" val="338417658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EA9BE41E-75D2-44AD-A961-C369666FBE52}" type="datetimeFigureOut">
              <a:rPr lang="en-US" smtClean="0"/>
              <a:t>12/11/17</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2C7CAAED-F651-4D1C-86B5-DEBE72A6BCC2}" type="slidenum">
              <a:rPr lang="en-US" smtClean="0"/>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7883916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edmodo.com/home#/user?uid=85257105" TargetMode="External"/><Relationship Id="rId4" Type="http://schemas.openxmlformats.org/officeDocument/2006/relationships/hyperlink" Target="https://www.edmodo.com/home#/user?uid=85256977" TargetMode="External"/><Relationship Id="rId5" Type="http://schemas.openxmlformats.org/officeDocument/2006/relationships/hyperlink" Target="https://www.edmodo.com/home#/user?uid=87267023" TargetMode="Externa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edmodo.com/home#/user?uid=85803299" TargetMode="External"/><Relationship Id="rId3"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TOGETHER</a:t>
            </a:r>
            <a:endParaRPr lang="en-US" dirty="0"/>
          </a:p>
        </p:txBody>
      </p:sp>
      <p:sp>
        <p:nvSpPr>
          <p:cNvPr id="3" name="Subtitle 2"/>
          <p:cNvSpPr>
            <a:spLocks noGrp="1"/>
          </p:cNvSpPr>
          <p:nvPr>
            <p:ph type="subTitle" idx="1"/>
          </p:nvPr>
        </p:nvSpPr>
        <p:spPr/>
        <p:txBody>
          <a:bodyPr/>
          <a:lstStyle/>
          <a:p>
            <a:r>
              <a:rPr lang="en-US" dirty="0" smtClean="0"/>
              <a:t>A CROSS – CULTURAL PROJECT</a:t>
            </a:r>
            <a:endParaRPr lang="en-US" dirty="0"/>
          </a:p>
        </p:txBody>
      </p:sp>
    </p:spTree>
    <p:extLst>
      <p:ext uri="{BB962C8B-B14F-4D97-AF65-F5344CB8AC3E}">
        <p14:creationId xmlns:p14="http://schemas.microsoft.com/office/powerpoint/2010/main" val="42455974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60424"/>
            <a:ext cx="10178322" cy="1026285"/>
          </a:xfrm>
        </p:spPr>
        <p:txBody>
          <a:bodyPr/>
          <a:lstStyle/>
          <a:p>
            <a:r>
              <a:rPr lang="en-US" dirty="0" smtClean="0"/>
              <a:t>WHO?</a:t>
            </a:r>
            <a:endParaRPr lang="en-US" dirty="0"/>
          </a:p>
        </p:txBody>
      </p:sp>
      <p:sp>
        <p:nvSpPr>
          <p:cNvPr id="3" name="Content Placeholder 2"/>
          <p:cNvSpPr>
            <a:spLocks noGrp="1"/>
          </p:cNvSpPr>
          <p:nvPr>
            <p:ph sz="half" idx="1"/>
          </p:nvPr>
        </p:nvSpPr>
        <p:spPr>
          <a:xfrm>
            <a:off x="1251678" y="2193325"/>
            <a:ext cx="4800600" cy="2285999"/>
          </a:xfrm>
        </p:spPr>
        <p:txBody>
          <a:bodyPr>
            <a:noAutofit/>
          </a:bodyPr>
          <a:lstStyle/>
          <a:p>
            <a:r>
              <a:rPr lang="en-US" sz="2800" b="1" dirty="0" smtClean="0"/>
              <a:t>COUNTRIES:</a:t>
            </a:r>
          </a:p>
          <a:p>
            <a:r>
              <a:rPr lang="en-US" sz="2800" dirty="0" smtClean="0"/>
              <a:t>CHICAGO, USA</a:t>
            </a:r>
          </a:p>
          <a:p>
            <a:r>
              <a:rPr lang="en-US" sz="2800" dirty="0" smtClean="0"/>
              <a:t>BERLIN, GERMANY</a:t>
            </a:r>
          </a:p>
          <a:p>
            <a:r>
              <a:rPr lang="en-US" sz="2800" dirty="0" smtClean="0"/>
              <a:t>SKOPJE, MACEDONIA</a:t>
            </a:r>
          </a:p>
        </p:txBody>
      </p:sp>
      <p:sp>
        <p:nvSpPr>
          <p:cNvPr id="4" name="Content Placeholder 3"/>
          <p:cNvSpPr>
            <a:spLocks noGrp="1"/>
          </p:cNvSpPr>
          <p:nvPr>
            <p:ph sz="half" idx="2"/>
          </p:nvPr>
        </p:nvSpPr>
        <p:spPr>
          <a:xfrm>
            <a:off x="6052278" y="2193324"/>
            <a:ext cx="5377722" cy="2285999"/>
          </a:xfrm>
        </p:spPr>
        <p:txBody>
          <a:bodyPr>
            <a:noAutofit/>
          </a:bodyPr>
          <a:lstStyle/>
          <a:p>
            <a:r>
              <a:rPr lang="en-US" sz="2800" b="1" dirty="0" smtClean="0"/>
              <a:t>TEACHERS:</a:t>
            </a:r>
          </a:p>
          <a:p>
            <a:r>
              <a:rPr lang="en-US" sz="2800" dirty="0" smtClean="0"/>
              <a:t>JEFF ELLISON</a:t>
            </a:r>
          </a:p>
          <a:p>
            <a:r>
              <a:rPr lang="en-US" sz="2800" dirty="0" smtClean="0"/>
              <a:t>MARTINA DETHLOFF</a:t>
            </a:r>
          </a:p>
          <a:p>
            <a:r>
              <a:rPr lang="en-US" sz="2800" dirty="0" smtClean="0"/>
              <a:t>BRANKA DIMEVSKA KOCEVA</a:t>
            </a:r>
            <a:endParaRPr lang="en-US" sz="2800" dirty="0"/>
          </a:p>
        </p:txBody>
      </p:sp>
      <p:sp>
        <p:nvSpPr>
          <p:cNvPr id="5" name="TextBox 4"/>
          <p:cNvSpPr txBox="1"/>
          <p:nvPr/>
        </p:nvSpPr>
        <p:spPr>
          <a:xfrm>
            <a:off x="3904736" y="5066271"/>
            <a:ext cx="4053016" cy="954107"/>
          </a:xfrm>
          <a:prstGeom prst="rect">
            <a:avLst/>
          </a:prstGeom>
          <a:noFill/>
        </p:spPr>
        <p:txBody>
          <a:bodyPr wrap="square" rtlCol="0">
            <a:spAutoFit/>
          </a:bodyPr>
          <a:lstStyle/>
          <a:p>
            <a:r>
              <a:rPr lang="en-US" sz="2800" b="1" dirty="0" smtClean="0">
                <a:solidFill>
                  <a:schemeClr val="tx1">
                    <a:lumMod val="65000"/>
                    <a:lumOff val="35000"/>
                  </a:schemeClr>
                </a:solidFill>
              </a:rPr>
              <a:t>NUMBER OF STUDENTS:</a:t>
            </a:r>
          </a:p>
          <a:p>
            <a:r>
              <a:rPr lang="en-US" sz="2800" dirty="0" smtClean="0">
                <a:solidFill>
                  <a:schemeClr val="tx1">
                    <a:lumMod val="65000"/>
                    <a:lumOff val="35000"/>
                  </a:schemeClr>
                </a:solidFill>
              </a:rPr>
              <a:t>Between 90 - 100</a:t>
            </a:r>
            <a:endParaRPr lang="en-US" sz="2800" dirty="0">
              <a:solidFill>
                <a:schemeClr val="tx1">
                  <a:lumMod val="65000"/>
                  <a:lumOff val="35000"/>
                </a:schemeClr>
              </a:solidFill>
            </a:endParaRPr>
          </a:p>
        </p:txBody>
      </p:sp>
    </p:spTree>
    <p:extLst>
      <p:ext uri="{BB962C8B-B14F-4D97-AF65-F5344CB8AC3E}">
        <p14:creationId xmlns:p14="http://schemas.microsoft.com/office/powerpoint/2010/main" val="36910384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939788"/>
          </a:xfrm>
        </p:spPr>
        <p:txBody>
          <a:bodyPr/>
          <a:lstStyle/>
          <a:p>
            <a:r>
              <a:rPr lang="en-US" dirty="0" smtClean="0"/>
              <a:t>When?</a:t>
            </a:r>
            <a:endParaRPr lang="en-US" dirty="0"/>
          </a:p>
        </p:txBody>
      </p:sp>
      <p:sp>
        <p:nvSpPr>
          <p:cNvPr id="3" name="Content Placeholder 2"/>
          <p:cNvSpPr>
            <a:spLocks noGrp="1"/>
          </p:cNvSpPr>
          <p:nvPr>
            <p:ph idx="1"/>
          </p:nvPr>
        </p:nvSpPr>
        <p:spPr>
          <a:xfrm>
            <a:off x="1251678" y="1668163"/>
            <a:ext cx="10178322" cy="4211430"/>
          </a:xfrm>
        </p:spPr>
        <p:txBody>
          <a:bodyPr anchor="ctr">
            <a:normAutofit/>
          </a:bodyPr>
          <a:lstStyle/>
          <a:p>
            <a:r>
              <a:rPr lang="en-US" sz="4400" dirty="0" smtClean="0"/>
              <a:t>OCTOBER 2015 – MAY 2016</a:t>
            </a:r>
            <a:endParaRPr lang="en-US" sz="4400" dirty="0"/>
          </a:p>
        </p:txBody>
      </p:sp>
    </p:spTree>
    <p:extLst>
      <p:ext uri="{BB962C8B-B14F-4D97-AF65-F5344CB8AC3E}">
        <p14:creationId xmlns:p14="http://schemas.microsoft.com/office/powerpoint/2010/main" val="33821822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890361"/>
          </a:xfrm>
        </p:spPr>
        <p:txBody>
          <a:bodyPr>
            <a:normAutofit fontScale="90000"/>
          </a:bodyPr>
          <a:lstStyle/>
          <a:p>
            <a:r>
              <a:rPr lang="en-US" sz="5700" dirty="0" smtClean="0"/>
              <a:t>WHERE?</a:t>
            </a:r>
            <a:r>
              <a:rPr lang="en-US" dirty="0" smtClean="0"/>
              <a:t/>
            </a:r>
            <a:br>
              <a:rPr lang="en-US" dirty="0" smtClean="0"/>
            </a:br>
            <a:endParaRPr lang="en-US" dirty="0"/>
          </a:p>
        </p:txBody>
      </p:sp>
      <p:sp>
        <p:nvSpPr>
          <p:cNvPr id="3" name="Content Placeholder 2"/>
          <p:cNvSpPr>
            <a:spLocks noGrp="1"/>
          </p:cNvSpPr>
          <p:nvPr>
            <p:ph idx="1"/>
          </p:nvPr>
        </p:nvSpPr>
        <p:spPr/>
        <p:txBody>
          <a:bodyPr anchor="ctr">
            <a:normAutofit/>
          </a:bodyPr>
          <a:lstStyle/>
          <a:p>
            <a:r>
              <a:rPr lang="en-US" sz="4200" dirty="0" smtClean="0"/>
              <a:t>WWW.EDMODO.COM</a:t>
            </a:r>
          </a:p>
          <a:p>
            <a:r>
              <a:rPr lang="en-US" sz="4200" dirty="0" smtClean="0"/>
              <a:t>SKYPE</a:t>
            </a:r>
            <a:endParaRPr lang="en-US" sz="4200" dirty="0"/>
          </a:p>
        </p:txBody>
      </p:sp>
    </p:spTree>
    <p:extLst>
      <p:ext uri="{BB962C8B-B14F-4D97-AF65-F5344CB8AC3E}">
        <p14:creationId xmlns:p14="http://schemas.microsoft.com/office/powerpoint/2010/main" val="27934287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050999"/>
          </a:xfrm>
        </p:spPr>
        <p:txBody>
          <a:bodyPr/>
          <a:lstStyle/>
          <a:p>
            <a:r>
              <a:rPr lang="en-US" dirty="0" smtClean="0"/>
              <a:t>HOW?</a:t>
            </a:r>
            <a:endParaRPr lang="en-US" dirty="0"/>
          </a:p>
        </p:txBody>
      </p:sp>
      <p:sp>
        <p:nvSpPr>
          <p:cNvPr id="3" name="Content Placeholder 2"/>
          <p:cNvSpPr>
            <a:spLocks noGrp="1"/>
          </p:cNvSpPr>
          <p:nvPr>
            <p:ph idx="1"/>
          </p:nvPr>
        </p:nvSpPr>
        <p:spPr>
          <a:xfrm>
            <a:off x="1251678" y="1173892"/>
            <a:ext cx="10178322" cy="5684108"/>
          </a:xfrm>
        </p:spPr>
        <p:txBody>
          <a:bodyPr anchor="ctr">
            <a:noAutofit/>
          </a:bodyPr>
          <a:lstStyle/>
          <a:p>
            <a:r>
              <a:rPr lang="en-US" sz="2600" dirty="0" smtClean="0">
                <a:solidFill>
                  <a:srgbClr val="000000"/>
                </a:solidFill>
              </a:rPr>
              <a:t>PREDICTING WHAT STUDENT LIVES ARE LIKE IN OTHER COUNTRIES. OFTEN THEY BASED THEIR PREDICTIONS UPON STEREOTYPES DERIVED FROM TELEVISION AND MOVIES</a:t>
            </a:r>
            <a:endParaRPr lang="en-US" sz="2600" dirty="0" smtClean="0"/>
          </a:p>
          <a:p>
            <a:r>
              <a:rPr lang="en-US" sz="2600" dirty="0" smtClean="0">
                <a:solidFill>
                  <a:srgbClr val="000000"/>
                </a:solidFill>
              </a:rPr>
              <a:t>DESCRIBING THEMSELVES AND THEIR FAMILIES</a:t>
            </a:r>
          </a:p>
          <a:p>
            <a:r>
              <a:rPr lang="en-US" sz="2600" dirty="0" smtClean="0">
                <a:solidFill>
                  <a:srgbClr val="000000"/>
                </a:solidFill>
              </a:rPr>
              <a:t>STUDENTS CREATED FILMS ABOUT THEIR SCHOOLS AND CITIES. </a:t>
            </a:r>
            <a:r>
              <a:rPr lang="en-US" sz="2400" dirty="0" smtClean="0">
                <a:solidFill>
                  <a:srgbClr val="000000"/>
                </a:solidFill>
              </a:rPr>
              <a:t> </a:t>
            </a:r>
          </a:p>
        </p:txBody>
      </p:sp>
    </p:spTree>
    <p:extLst>
      <p:ext uri="{BB962C8B-B14F-4D97-AF65-F5344CB8AC3E}">
        <p14:creationId xmlns:p14="http://schemas.microsoft.com/office/powerpoint/2010/main" val="36033073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050999"/>
          </a:xfrm>
        </p:spPr>
        <p:txBody>
          <a:bodyPr/>
          <a:lstStyle/>
          <a:p>
            <a:r>
              <a:rPr lang="en-US" dirty="0" smtClean="0"/>
              <a:t>HOW?</a:t>
            </a:r>
            <a:endParaRPr lang="en-US" dirty="0"/>
          </a:p>
        </p:txBody>
      </p:sp>
      <p:sp>
        <p:nvSpPr>
          <p:cNvPr id="3" name="Content Placeholder 2"/>
          <p:cNvSpPr>
            <a:spLocks noGrp="1"/>
          </p:cNvSpPr>
          <p:nvPr>
            <p:ph idx="1"/>
          </p:nvPr>
        </p:nvSpPr>
        <p:spPr>
          <a:xfrm>
            <a:off x="1251678" y="1173892"/>
            <a:ext cx="10178322" cy="5684108"/>
          </a:xfrm>
        </p:spPr>
        <p:txBody>
          <a:bodyPr anchor="ctr">
            <a:noAutofit/>
          </a:bodyPr>
          <a:lstStyle/>
          <a:p>
            <a:pPr marL="0" indent="0">
              <a:buNone/>
            </a:pPr>
            <a:r>
              <a:rPr lang="en-US" sz="2400" dirty="0" smtClean="0">
                <a:solidFill>
                  <a:srgbClr val="000000"/>
                </a:solidFill>
              </a:rPr>
              <a:t> </a:t>
            </a:r>
          </a:p>
          <a:p>
            <a:r>
              <a:rPr lang="en-US" sz="2600" dirty="0" smtClean="0">
                <a:solidFill>
                  <a:srgbClr val="000000"/>
                </a:solidFill>
              </a:rPr>
              <a:t>STUDENTS PROVIDED SHORT HISTORICAL NARRATIVES EXPLAINING HOW MINORITIES CAME TO THEIR COUNTRIES AND THE PARTICULAR PROBLEMS THEY FACED.  </a:t>
            </a:r>
          </a:p>
          <a:p>
            <a:r>
              <a:rPr lang="en-US" sz="2600" dirty="0" smtClean="0">
                <a:solidFill>
                  <a:srgbClr val="000000"/>
                </a:solidFill>
              </a:rPr>
              <a:t>STUDENTS CONDUCTED INTERVIEWS WITH MEMBERS OF MINORITIES IN ORDER TO BREAK DOWN STEREOTYPES</a:t>
            </a:r>
            <a:endParaRPr lang="en-US" sz="2600" dirty="0"/>
          </a:p>
        </p:txBody>
      </p:sp>
    </p:spTree>
    <p:extLst>
      <p:ext uri="{BB962C8B-B14F-4D97-AF65-F5344CB8AC3E}">
        <p14:creationId xmlns:p14="http://schemas.microsoft.com/office/powerpoint/2010/main" val="32082025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779150"/>
          </a:xfrm>
        </p:spPr>
        <p:txBody>
          <a:bodyPr>
            <a:normAutofit fontScale="90000"/>
          </a:bodyPr>
          <a:lstStyle/>
          <a:p>
            <a:r>
              <a:rPr lang="en-US" dirty="0" smtClean="0"/>
              <a:t>WHY?</a:t>
            </a:r>
            <a:endParaRPr lang="en-US" dirty="0"/>
          </a:p>
        </p:txBody>
      </p:sp>
      <p:sp>
        <p:nvSpPr>
          <p:cNvPr id="3" name="Content Placeholder 2"/>
          <p:cNvSpPr>
            <a:spLocks noGrp="1"/>
          </p:cNvSpPr>
          <p:nvPr>
            <p:ph idx="1"/>
          </p:nvPr>
        </p:nvSpPr>
        <p:spPr>
          <a:xfrm>
            <a:off x="1112108" y="1334530"/>
            <a:ext cx="10589741" cy="4606846"/>
          </a:xfrm>
        </p:spPr>
        <p:txBody>
          <a:bodyPr anchor="ctr">
            <a:noAutofit/>
          </a:bodyPr>
          <a:lstStyle/>
          <a:p>
            <a:r>
              <a:rPr lang="en-US" sz="2600" dirty="0" smtClean="0"/>
              <a:t>TO BREAK STEREOTYPES</a:t>
            </a:r>
          </a:p>
          <a:p>
            <a:r>
              <a:rPr lang="en-US" sz="2600" dirty="0" smtClean="0"/>
              <a:t>TO STOP AND STEP UP AGAINST ANY FORM OF DISCRIMINATION</a:t>
            </a:r>
          </a:p>
          <a:p>
            <a:r>
              <a:rPr lang="en-US" sz="2600" dirty="0" smtClean="0"/>
              <a:t>TO RESPECT, LOVE AND SHOW EMPATHY FOR OTHERS</a:t>
            </a:r>
          </a:p>
          <a:p>
            <a:r>
              <a:rPr lang="en-US" sz="2600" dirty="0" smtClean="0"/>
              <a:t>TO REALIZE THAT ONLY TOGETHER WE CAN MAKE GREAT THINGS</a:t>
            </a:r>
            <a:endParaRPr lang="en-US" sz="2600" dirty="0"/>
          </a:p>
        </p:txBody>
      </p:sp>
    </p:spTree>
    <p:extLst>
      <p:ext uri="{BB962C8B-B14F-4D97-AF65-F5344CB8AC3E}">
        <p14:creationId xmlns:p14="http://schemas.microsoft.com/office/powerpoint/2010/main" val="40749924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828577"/>
          </a:xfrm>
        </p:spPr>
        <p:txBody>
          <a:bodyPr/>
          <a:lstStyle/>
          <a:p>
            <a:r>
              <a:rPr lang="en-US" dirty="0" smtClean="0"/>
              <a:t>Why do we create the other?</a:t>
            </a:r>
            <a:endParaRPr lang="en-US" dirty="0"/>
          </a:p>
        </p:txBody>
      </p:sp>
      <p:sp>
        <p:nvSpPr>
          <p:cNvPr id="3" name="Content Placeholder 2"/>
          <p:cNvSpPr>
            <a:spLocks noGrp="1"/>
          </p:cNvSpPr>
          <p:nvPr>
            <p:ph idx="1"/>
          </p:nvPr>
        </p:nvSpPr>
        <p:spPr>
          <a:xfrm>
            <a:off x="1251678" y="1124465"/>
            <a:ext cx="10178322" cy="5375189"/>
          </a:xfrm>
        </p:spPr>
        <p:txBody>
          <a:bodyPr/>
          <a:lstStyle/>
          <a:p>
            <a:endParaRPr lang="en-US" dirty="0"/>
          </a:p>
        </p:txBody>
      </p:sp>
      <p:sp>
        <p:nvSpPr>
          <p:cNvPr id="4" name="Rectangle 3"/>
          <p:cNvSpPr/>
          <p:nvPr/>
        </p:nvSpPr>
        <p:spPr>
          <a:xfrm>
            <a:off x="1169774" y="1412440"/>
            <a:ext cx="4650259" cy="2585323"/>
          </a:xfrm>
          <a:prstGeom prst="rect">
            <a:avLst/>
          </a:prstGeom>
        </p:spPr>
        <p:txBody>
          <a:bodyPr wrap="square">
            <a:spAutoFit/>
          </a:bodyPr>
          <a:lstStyle/>
          <a:p>
            <a:r>
              <a:rPr lang="en-US" b="0" i="0" u="none" strike="noStrike" dirty="0" smtClean="0">
                <a:solidFill>
                  <a:srgbClr val="045EB9"/>
                </a:solidFill>
                <a:effectLst/>
                <a:hlinkClick r:id="rId3"/>
              </a:rPr>
              <a:t>Jeremy S.</a:t>
            </a:r>
            <a:r>
              <a:rPr lang="en-US" b="0" i="0" dirty="0" smtClean="0">
                <a:solidFill>
                  <a:srgbClr val="383D48"/>
                </a:solidFill>
                <a:effectLst/>
              </a:rPr>
              <a:t> </a:t>
            </a:r>
          </a:p>
          <a:p>
            <a:endParaRPr lang="en-US" dirty="0">
              <a:solidFill>
                <a:srgbClr val="383D48"/>
              </a:solidFill>
            </a:endParaRPr>
          </a:p>
          <a:p>
            <a:r>
              <a:rPr lang="en-US" b="0" i="0" dirty="0" smtClean="0">
                <a:solidFill>
                  <a:srgbClr val="383D48"/>
                </a:solidFill>
                <a:effectLst/>
              </a:rPr>
              <a:t>I think we create the other and marginalize other groups because people need to make their groups feel more superior. I think it is something along the lines of people find scape goats to make themselves feel better. A lot of times it is the minority that becomes that scape goat for discrimination. </a:t>
            </a:r>
            <a:endParaRPr lang="en-US" b="0" i="0" dirty="0">
              <a:solidFill>
                <a:srgbClr val="383D48"/>
              </a:solidFill>
              <a:effectLst/>
            </a:endParaRPr>
          </a:p>
        </p:txBody>
      </p:sp>
      <p:sp>
        <p:nvSpPr>
          <p:cNvPr id="5" name="Rectangle 4"/>
          <p:cNvSpPr/>
          <p:nvPr/>
        </p:nvSpPr>
        <p:spPr>
          <a:xfrm>
            <a:off x="6163962" y="4141413"/>
            <a:ext cx="4880918" cy="2031325"/>
          </a:xfrm>
          <a:prstGeom prst="rect">
            <a:avLst/>
          </a:prstGeom>
        </p:spPr>
        <p:txBody>
          <a:bodyPr wrap="square">
            <a:spAutoFit/>
          </a:bodyPr>
          <a:lstStyle/>
          <a:p>
            <a:r>
              <a:rPr lang="en-US" b="0" i="0" u="none" strike="noStrike" dirty="0" smtClean="0">
                <a:solidFill>
                  <a:srgbClr val="045EB9"/>
                </a:solidFill>
                <a:effectLst/>
                <a:hlinkClick r:id="rId4"/>
              </a:rPr>
              <a:t>Judah H.</a:t>
            </a:r>
            <a:r>
              <a:rPr lang="en-US" b="0" i="0" dirty="0" smtClean="0">
                <a:solidFill>
                  <a:srgbClr val="383D48"/>
                </a:solidFill>
                <a:effectLst/>
              </a:rPr>
              <a:t> </a:t>
            </a:r>
          </a:p>
          <a:p>
            <a:endParaRPr lang="en-US" dirty="0">
              <a:solidFill>
                <a:srgbClr val="383D48"/>
              </a:solidFill>
            </a:endParaRPr>
          </a:p>
          <a:p>
            <a:r>
              <a:rPr lang="en-US" b="0" i="0" dirty="0" smtClean="0">
                <a:solidFill>
                  <a:srgbClr val="383D48"/>
                </a:solidFill>
                <a:effectLst/>
              </a:rPr>
              <a:t>We create the Other in order to feel superior. We create the hate. Just as bullies bully other to feel better about themselves, we create hate and inferiority in order to feel better about ourselves</a:t>
            </a:r>
            <a:endParaRPr lang="en-US" b="0" i="0" dirty="0">
              <a:solidFill>
                <a:srgbClr val="383D48"/>
              </a:solidFill>
              <a:effectLst/>
            </a:endParaRPr>
          </a:p>
        </p:txBody>
      </p:sp>
      <p:sp>
        <p:nvSpPr>
          <p:cNvPr id="6" name="Rectangle 5"/>
          <p:cNvSpPr/>
          <p:nvPr/>
        </p:nvSpPr>
        <p:spPr>
          <a:xfrm>
            <a:off x="6163962" y="1210962"/>
            <a:ext cx="5191897" cy="2308324"/>
          </a:xfrm>
          <a:prstGeom prst="rect">
            <a:avLst/>
          </a:prstGeom>
        </p:spPr>
        <p:txBody>
          <a:bodyPr wrap="square">
            <a:spAutoFit/>
          </a:bodyPr>
          <a:lstStyle/>
          <a:p>
            <a:r>
              <a:rPr lang="en-US" b="0" i="0" u="none" strike="noStrike" dirty="0" err="1" smtClean="0">
                <a:solidFill>
                  <a:srgbClr val="3784D3"/>
                </a:solidFill>
                <a:effectLst/>
                <a:hlinkClick r:id="rId5"/>
              </a:rPr>
              <a:t>Matea</a:t>
            </a:r>
            <a:r>
              <a:rPr lang="en-US" b="0" i="0" u="none" strike="noStrike" dirty="0" smtClean="0">
                <a:solidFill>
                  <a:srgbClr val="3784D3"/>
                </a:solidFill>
                <a:effectLst/>
                <a:hlinkClick r:id="rId5"/>
              </a:rPr>
              <a:t> S.</a:t>
            </a:r>
            <a:r>
              <a:rPr lang="en-US" b="0" i="0" dirty="0" smtClean="0">
                <a:solidFill>
                  <a:srgbClr val="383D48"/>
                </a:solidFill>
                <a:effectLst/>
              </a:rPr>
              <a:t> </a:t>
            </a:r>
            <a:endParaRPr lang="en-US" dirty="0">
              <a:solidFill>
                <a:srgbClr val="8BA0B5"/>
              </a:solidFill>
            </a:endParaRPr>
          </a:p>
          <a:p>
            <a:endParaRPr lang="en-US" b="0" i="0" dirty="0" smtClean="0">
              <a:solidFill>
                <a:srgbClr val="8BA0B5"/>
              </a:solidFill>
              <a:effectLst/>
            </a:endParaRPr>
          </a:p>
          <a:p>
            <a:r>
              <a:rPr lang="en-US" b="0" i="0" dirty="0" smtClean="0">
                <a:solidFill>
                  <a:srgbClr val="383D48"/>
                </a:solidFill>
                <a:effectLst/>
              </a:rPr>
              <a:t>I think that we don't create "the other", but in some cases our opinion is based on the opinion of our parents, friends and all the people that are around us, so we inherit these opinions. I think these opinions are created because people can't tolerate someone that is different in any other aspect.</a:t>
            </a:r>
            <a:endParaRPr lang="en-US" b="0" i="0" dirty="0">
              <a:solidFill>
                <a:srgbClr val="383D48"/>
              </a:solidFill>
              <a:effectLst/>
            </a:endParaRPr>
          </a:p>
        </p:txBody>
      </p:sp>
    </p:spTree>
    <p:extLst>
      <p:ext uri="{BB962C8B-B14F-4D97-AF65-F5344CB8AC3E}">
        <p14:creationId xmlns:p14="http://schemas.microsoft.com/office/powerpoint/2010/main" val="37442449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705010"/>
          </a:xfrm>
        </p:spPr>
        <p:txBody>
          <a:bodyPr>
            <a:normAutofit fontScale="90000"/>
          </a:bodyPr>
          <a:lstStyle/>
          <a:p>
            <a:r>
              <a:rPr lang="en-US" dirty="0" smtClean="0"/>
              <a:t>interviews</a:t>
            </a:r>
            <a:endParaRPr lang="en-US" dirty="0"/>
          </a:p>
        </p:txBody>
      </p:sp>
      <p:sp>
        <p:nvSpPr>
          <p:cNvPr id="3" name="Content Placeholder 2"/>
          <p:cNvSpPr>
            <a:spLocks noGrp="1"/>
          </p:cNvSpPr>
          <p:nvPr>
            <p:ph idx="1"/>
          </p:nvPr>
        </p:nvSpPr>
        <p:spPr>
          <a:xfrm>
            <a:off x="1075037" y="1087395"/>
            <a:ext cx="4979773" cy="5770605"/>
          </a:xfrm>
        </p:spPr>
        <p:txBody>
          <a:bodyPr>
            <a:normAutofit fontScale="70000" lnSpcReduction="20000"/>
          </a:bodyPr>
          <a:lstStyle/>
          <a:p>
            <a:r>
              <a:rPr lang="en-US" sz="2600" dirty="0">
                <a:solidFill>
                  <a:srgbClr val="045EB9"/>
                </a:solidFill>
                <a:hlinkClick r:id="rId2"/>
              </a:rPr>
              <a:t>Vera L.</a:t>
            </a:r>
            <a:r>
              <a:rPr lang="en-US" sz="2600" dirty="0">
                <a:solidFill>
                  <a:srgbClr val="383D48"/>
                </a:solidFill>
              </a:rPr>
              <a:t> </a:t>
            </a:r>
          </a:p>
          <a:p>
            <a:pPr marL="0" indent="0" algn="just">
              <a:buNone/>
            </a:pPr>
            <a:r>
              <a:rPr lang="en-US" sz="2900" dirty="0">
                <a:solidFill>
                  <a:srgbClr val="383D48"/>
                </a:solidFill>
              </a:rPr>
              <a:t/>
            </a:r>
            <a:br>
              <a:rPr lang="en-US" sz="2900" dirty="0">
                <a:solidFill>
                  <a:srgbClr val="383D48"/>
                </a:solidFill>
              </a:rPr>
            </a:br>
            <a:r>
              <a:rPr lang="en-US" sz="2900" dirty="0">
                <a:solidFill>
                  <a:srgbClr val="383D48"/>
                </a:solidFill>
              </a:rPr>
              <a:t>This is my new friend Indira, she is a part of  the Roma minority group here in Macedonia. She surprised me when she said that she never felt discriminated so far. I was very happy to hear that and I felt like there is still hope for discrimination to stop.</a:t>
            </a:r>
          </a:p>
          <a:p>
            <a:pPr marL="0" indent="0" algn="just">
              <a:buNone/>
            </a:pPr>
            <a:r>
              <a:rPr lang="en-US" sz="2900" dirty="0">
                <a:solidFill>
                  <a:srgbClr val="383D48"/>
                </a:solidFill>
              </a:rPr>
              <a:t>She </a:t>
            </a:r>
            <a:r>
              <a:rPr lang="en-US" sz="2900" dirty="0" smtClean="0">
                <a:solidFill>
                  <a:srgbClr val="383D48"/>
                </a:solidFill>
              </a:rPr>
              <a:t>said </a:t>
            </a:r>
            <a:r>
              <a:rPr lang="en-US" sz="2900" dirty="0">
                <a:solidFill>
                  <a:srgbClr val="383D48"/>
                </a:solidFill>
              </a:rPr>
              <a:t>she would never judge anyone by their appearance, by the color of their skin, or because they are not like her. We both wish that everyone is equal or even if someone is different we need to treat them the way we want to be treated. If you treat someone the way you don’t want to be treated one day someone will treat you the same you did. So do everything you can to stop discrimination and always remember </a:t>
            </a:r>
            <a:r>
              <a:rPr lang="en-US" sz="2900" dirty="0" smtClean="0">
                <a:solidFill>
                  <a:srgbClr val="383D48"/>
                </a:solidFill>
              </a:rPr>
              <a:t>are </a:t>
            </a:r>
            <a:r>
              <a:rPr lang="en-US" sz="2900" dirty="0">
                <a:solidFill>
                  <a:srgbClr val="383D48"/>
                </a:solidFill>
              </a:rPr>
              <a:t>all people despite the differences we may </a:t>
            </a:r>
            <a:r>
              <a:rPr lang="en-US" sz="2900" dirty="0" smtClean="0">
                <a:solidFill>
                  <a:srgbClr val="383D48"/>
                </a:solidFill>
              </a:rPr>
              <a:t>have</a:t>
            </a:r>
            <a:r>
              <a:rPr lang="en-US" sz="2900" dirty="0">
                <a:solidFill>
                  <a:srgbClr val="383D48"/>
                </a:solidFill>
              </a:rPr>
              <a:t>. </a:t>
            </a:r>
          </a:p>
          <a:p>
            <a:pPr marL="0" lvl="0" indent="0" eaLnBrk="0" fontAlgn="base" hangingPunct="0">
              <a:lnSpc>
                <a:spcPct val="100000"/>
              </a:lnSpc>
              <a:spcBef>
                <a:spcPct val="0"/>
              </a:spcBef>
              <a:spcAft>
                <a:spcPct val="0"/>
              </a:spcAft>
              <a:buClrTx/>
              <a:buNone/>
            </a:pPr>
            <a:endParaRPr lang="en-US" altLang="en-US" dirty="0">
              <a:solidFill>
                <a:srgbClr val="3784D3"/>
              </a:solidFill>
            </a:endParaRPr>
          </a:p>
        </p:txBody>
      </p:sp>
      <p:pic>
        <p:nvPicPr>
          <p:cNvPr id="4" name="Picture 2" descr="https://api.edmodo.com/files/457434511/download?f=9e0lzryo41wt1d1z5s9onavj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4590" y="1087395"/>
            <a:ext cx="5004485" cy="50044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9653008"/>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TM10001106[[fn=Badge]]</Template>
  <TotalTime>110</TotalTime>
  <Words>142</Words>
  <Application>Microsoft Macintosh PowerPoint</Application>
  <PresentationFormat>Widescreen</PresentationFormat>
  <Paragraphs>46</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Gill Sans MT</vt:lpstr>
      <vt:lpstr>Impact</vt:lpstr>
      <vt:lpstr>Arial</vt:lpstr>
      <vt:lpstr>Badge</vt:lpstr>
      <vt:lpstr>TOGETHER</vt:lpstr>
      <vt:lpstr>WHO?</vt:lpstr>
      <vt:lpstr>When?</vt:lpstr>
      <vt:lpstr>WHERE? </vt:lpstr>
      <vt:lpstr>HOW?</vt:lpstr>
      <vt:lpstr>HOW?</vt:lpstr>
      <vt:lpstr>WHY?</vt:lpstr>
      <vt:lpstr>Why do we create the other?</vt:lpstr>
      <vt:lpstr>interviews</vt:lpstr>
    </vt:vector>
  </TitlesOfParts>
  <LinksUpToDate>false</LinksUpToDate>
  <SharedDoc>false</SharedDoc>
  <HyperlinksChanged>false</HyperlinksChanged>
  <AppVersion>15.0039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TOGETHER</dc:title>
  <dc:creator>branka dimevska</dc:creator>
  <cp:lastModifiedBy>Lauren Granite</cp:lastModifiedBy>
  <cp:revision>12</cp:revision>
  <dcterms:created xsi:type="dcterms:W3CDTF">2016-05-07T21:38:13Z</dcterms:created>
  <dcterms:modified xsi:type="dcterms:W3CDTF">2017-12-12T01:24:53Z</dcterms:modified>
</cp:coreProperties>
</file>