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792" r:id="rId2"/>
    <p:sldId id="794" r:id="rId3"/>
    <p:sldId id="795" r:id="rId4"/>
    <p:sldId id="781" r:id="rId5"/>
    <p:sldId id="798" r:id="rId6"/>
    <p:sldId id="796" r:id="rId7"/>
    <p:sldId id="788" r:id="rId8"/>
    <p:sldId id="791" r:id="rId9"/>
    <p:sldId id="790" r:id="rId10"/>
    <p:sldId id="801" r:id="rId11"/>
    <p:sldId id="761" r:id="rId12"/>
    <p:sldId id="762" r:id="rId13"/>
    <p:sldId id="765" r:id="rId14"/>
    <p:sldId id="766" r:id="rId15"/>
    <p:sldId id="767" r:id="rId16"/>
    <p:sldId id="770" r:id="rId17"/>
    <p:sldId id="771" r:id="rId18"/>
    <p:sldId id="772" r:id="rId19"/>
    <p:sldId id="803" r:id="rId20"/>
    <p:sldId id="814" r:id="rId21"/>
    <p:sldId id="804" r:id="rId22"/>
    <p:sldId id="819" r:id="rId23"/>
    <p:sldId id="820" r:id="rId24"/>
    <p:sldId id="839" r:id="rId25"/>
    <p:sldId id="840" r:id="rId26"/>
    <p:sldId id="841" r:id="rId27"/>
    <p:sldId id="842" r:id="rId28"/>
    <p:sldId id="843" r:id="rId29"/>
    <p:sldId id="844" r:id="rId30"/>
    <p:sldId id="837" r:id="rId31"/>
    <p:sldId id="818" r:id="rId32"/>
    <p:sldId id="830" r:id="rId33"/>
    <p:sldId id="824" r:id="rId34"/>
    <p:sldId id="845" r:id="rId35"/>
    <p:sldId id="835" r:id="rId36"/>
    <p:sldId id="836" r:id="rId37"/>
    <p:sldId id="827" r:id="rId38"/>
    <p:sldId id="826" r:id="rId39"/>
    <p:sldId id="825" r:id="rId40"/>
    <p:sldId id="807" r:id="rId41"/>
    <p:sldId id="848" r:id="rId42"/>
    <p:sldId id="815" r:id="rId43"/>
    <p:sldId id="852" r:id="rId44"/>
    <p:sldId id="846" r:id="rId45"/>
    <p:sldId id="849" r:id="rId46"/>
    <p:sldId id="850" r:id="rId4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6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6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6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6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/>
    <p:restoredTop sz="94671"/>
  </p:normalViewPr>
  <p:slideViewPr>
    <p:cSldViewPr>
      <p:cViewPr>
        <p:scale>
          <a:sx n="100" d="100"/>
          <a:sy n="100" d="100"/>
        </p:scale>
        <p:origin x="-3048" y="-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88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8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248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8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3EA90F4-8CDF-194E-943F-53B1613955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5466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6E29D-B2C2-8F40-A726-040A3F346CD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8569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79FB9-BD96-F74A-ADB3-FCC26EBF82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330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DB537-4F1A-0E4B-82FE-3E5F5B46EC5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433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D6FF4-0197-E246-9646-5D5F1A7BE8C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229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D2282-C28E-9547-9A46-DB00FF1CF10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855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FFB15-27E6-9D44-8D02-7203CFB3ECB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24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E4ECC-751A-C845-A5FB-50F30D9066E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8033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E3D20-4B25-FF47-AE90-993B88D8011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36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B5ADF-3906-5A45-9902-D888EC5375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63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04BC0-EFC4-9348-8603-07277DD71FA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56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82385-85B7-B146-B312-7D544FD1187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568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EC9E5-7F6B-2246-8D45-EF04EFC873D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72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7A2BB-2821-3B46-AC18-B5B9C405CC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0949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accent2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526B1B85-80DF-C84E-B242-CC89BB6392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3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3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Relationship Id="rId3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png"/><Relationship Id="rId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Relationship Id="rId3" Type="http://schemas.openxmlformats.org/officeDocument/2006/relationships/image" Target="../media/image55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Bild 1" descr="Bildschirmfoto 2014-04-19 um 11.04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196975"/>
            <a:ext cx="4062412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Textfeld 1"/>
          <p:cNvSpPr txBox="1">
            <a:spLocks noChangeArrowheads="1"/>
          </p:cNvSpPr>
          <p:nvPr/>
        </p:nvSpPr>
        <p:spPr bwMode="auto">
          <a:xfrm>
            <a:off x="844550" y="0"/>
            <a:ext cx="75485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2800">
                <a:solidFill>
                  <a:schemeClr val="bg1"/>
                </a:solidFill>
              </a:rPr>
              <a:t>Helpful advices to realize Centropa‘s exhibiton</a:t>
            </a:r>
          </a:p>
          <a:p>
            <a:pPr algn="ctr" eaLnBrk="1" hangingPunct="1"/>
            <a:r>
              <a:rPr lang="de-DE" sz="2800" i="1">
                <a:solidFill>
                  <a:schemeClr val="bg1"/>
                </a:solidFill>
              </a:rPr>
              <a:t>Survival in Sarajevo </a:t>
            </a:r>
            <a:r>
              <a:rPr lang="de-DE" sz="2800">
                <a:solidFill>
                  <a:schemeClr val="bg1"/>
                </a:solidFill>
              </a:rPr>
              <a:t>properly in your area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Bild 3" descr="Bildschirmfoto 2014-07-29 um 21.58.03 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Bild 1" descr="Sarajewo-Einstie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0"/>
            <a:ext cx="9455151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feld 1"/>
          <p:cNvSpPr txBox="1">
            <a:spLocks noChangeArrowheads="1"/>
          </p:cNvSpPr>
          <p:nvPr/>
        </p:nvSpPr>
        <p:spPr bwMode="auto">
          <a:xfrm>
            <a:off x="611188" y="692150"/>
            <a:ext cx="7993062" cy="643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de-DE" sz="4000" dirty="0">
              <a:solidFill>
                <a:schemeClr val="bg1"/>
              </a:solidFill>
            </a:endParaRPr>
          </a:p>
          <a:p>
            <a:pPr algn="ctr"/>
            <a:r>
              <a:rPr lang="de-DE" sz="2800" b="1" i="1" dirty="0">
                <a:solidFill>
                  <a:srgbClr val="FF6600"/>
                </a:solidFill>
              </a:rPr>
              <a:t>A</a:t>
            </a:r>
            <a:r>
              <a:rPr lang="de-DE" sz="2800" b="1" i="1" dirty="0" smtClean="0">
                <a:solidFill>
                  <a:srgbClr val="FF6600"/>
                </a:solidFill>
              </a:rPr>
              <a:t> </a:t>
            </a:r>
            <a:r>
              <a:rPr lang="de-DE" sz="2800" b="1" i="1" dirty="0" err="1">
                <a:solidFill>
                  <a:srgbClr val="FF6600"/>
                </a:solidFill>
              </a:rPr>
              <a:t>common</a:t>
            </a:r>
            <a:r>
              <a:rPr lang="de-DE" sz="2800" b="1" i="1" dirty="0">
                <a:solidFill>
                  <a:srgbClr val="FF6600"/>
                </a:solidFill>
              </a:rPr>
              <a:t> </a:t>
            </a:r>
            <a:r>
              <a:rPr lang="de-DE" sz="2800" b="1" i="1" dirty="0" err="1">
                <a:solidFill>
                  <a:srgbClr val="FF6600"/>
                </a:solidFill>
              </a:rPr>
              <a:t>project</a:t>
            </a:r>
            <a:r>
              <a:rPr lang="de-DE" sz="2800" b="1" i="1" dirty="0">
                <a:solidFill>
                  <a:srgbClr val="FF6600"/>
                </a:solidFill>
              </a:rPr>
              <a:t> </a:t>
            </a:r>
            <a:r>
              <a:rPr lang="de-DE" sz="2800" b="1" i="1" dirty="0" err="1" smtClean="0">
                <a:solidFill>
                  <a:srgbClr val="FF6600"/>
                </a:solidFill>
              </a:rPr>
              <a:t>by</a:t>
            </a:r>
            <a:endParaRPr lang="de-DE" sz="2800" dirty="0">
              <a:solidFill>
                <a:srgbClr val="FF6600"/>
              </a:solidFill>
            </a:endParaRPr>
          </a:p>
          <a:p>
            <a:pPr algn="ctr"/>
            <a:r>
              <a:rPr lang="de-DE" sz="2800" b="1" i="1" dirty="0">
                <a:solidFill>
                  <a:schemeClr val="bg1"/>
                </a:solidFill>
              </a:rPr>
              <a:t> </a:t>
            </a:r>
            <a:endParaRPr lang="de-DE" sz="2800" dirty="0">
              <a:solidFill>
                <a:schemeClr val="bg1"/>
              </a:solidFill>
            </a:endParaRPr>
          </a:p>
          <a:p>
            <a:pPr algn="ctr"/>
            <a:r>
              <a:rPr lang="de-DE" sz="2800" i="1" dirty="0">
                <a:solidFill>
                  <a:schemeClr val="bg1"/>
                </a:solidFill>
              </a:rPr>
              <a:t>Albert-Schweitzer-Schule Sinsheim</a:t>
            </a:r>
            <a:endParaRPr lang="de-DE" sz="2800" dirty="0">
              <a:solidFill>
                <a:schemeClr val="bg1"/>
              </a:solidFill>
            </a:endParaRPr>
          </a:p>
          <a:p>
            <a:pPr algn="ctr"/>
            <a:r>
              <a:rPr lang="de-DE" sz="2800" i="1" dirty="0" err="1">
                <a:solidFill>
                  <a:schemeClr val="bg1"/>
                </a:solidFill>
              </a:rPr>
              <a:t>Hartmanni</a:t>
            </a:r>
            <a:r>
              <a:rPr lang="de-DE" sz="2800" i="1" dirty="0">
                <a:solidFill>
                  <a:schemeClr val="bg1"/>
                </a:solidFill>
              </a:rPr>
              <a:t>-Gymnasium Eppingen</a:t>
            </a:r>
          </a:p>
          <a:p>
            <a:pPr algn="ctr"/>
            <a:r>
              <a:rPr lang="de-DE" sz="2800" i="1" dirty="0" err="1">
                <a:solidFill>
                  <a:schemeClr val="bg1"/>
                </a:solidFill>
              </a:rPr>
              <a:t>Ottheinrich</a:t>
            </a:r>
            <a:r>
              <a:rPr lang="de-DE" sz="2800" i="1" dirty="0">
                <a:solidFill>
                  <a:schemeClr val="bg1"/>
                </a:solidFill>
              </a:rPr>
              <a:t>-Gymnasium Wiesloch</a:t>
            </a:r>
            <a:endParaRPr lang="de-DE" sz="2800" dirty="0">
              <a:solidFill>
                <a:schemeClr val="bg1"/>
              </a:solidFill>
            </a:endParaRPr>
          </a:p>
          <a:p>
            <a:pPr algn="ctr"/>
            <a:r>
              <a:rPr lang="de-DE" sz="2800" i="1" dirty="0">
                <a:solidFill>
                  <a:schemeClr val="bg1"/>
                </a:solidFill>
              </a:rPr>
              <a:t>Anpfiff-ins-Leben e.V.</a:t>
            </a:r>
            <a:endParaRPr lang="de-DE" sz="2800" dirty="0">
              <a:solidFill>
                <a:schemeClr val="bg1"/>
              </a:solidFill>
            </a:endParaRPr>
          </a:p>
          <a:p>
            <a:pPr algn="ctr"/>
            <a:r>
              <a:rPr lang="de-DE" sz="2800" i="1" dirty="0">
                <a:solidFill>
                  <a:schemeClr val="bg1"/>
                </a:solidFill>
              </a:rPr>
              <a:t>Erlebniszentrum Mühle Kolb </a:t>
            </a:r>
            <a:r>
              <a:rPr lang="de-DE" sz="2800" i="1" dirty="0" err="1">
                <a:solidFill>
                  <a:schemeClr val="bg1"/>
                </a:solidFill>
              </a:rPr>
              <a:t>Zuzenhausen</a:t>
            </a:r>
            <a:endParaRPr lang="de-DE" sz="2800" dirty="0">
              <a:solidFill>
                <a:schemeClr val="bg1"/>
              </a:solidFill>
            </a:endParaRPr>
          </a:p>
          <a:p>
            <a:pPr algn="ctr"/>
            <a:r>
              <a:rPr lang="de-DE" sz="2800" i="1" dirty="0">
                <a:solidFill>
                  <a:schemeClr val="bg1"/>
                </a:solidFill>
              </a:rPr>
              <a:t>Jüdisches Leben Kraichgau e.V.</a:t>
            </a:r>
            <a:endParaRPr lang="de-DE" sz="2800" dirty="0">
              <a:solidFill>
                <a:schemeClr val="bg1"/>
              </a:solidFill>
            </a:endParaRPr>
          </a:p>
          <a:p>
            <a:pPr algn="ctr"/>
            <a:r>
              <a:rPr lang="de-DE" sz="2800" i="1" dirty="0">
                <a:solidFill>
                  <a:schemeClr val="bg1"/>
                </a:solidFill>
              </a:rPr>
              <a:t>VHS Sinsheim</a:t>
            </a:r>
            <a:endParaRPr lang="de-DE" sz="2800" dirty="0">
              <a:solidFill>
                <a:schemeClr val="bg1"/>
              </a:solidFill>
            </a:endParaRPr>
          </a:p>
          <a:p>
            <a:pPr algn="ctr" eaLnBrk="1" hangingPunct="1"/>
            <a:endParaRPr lang="de-DE" sz="4000" dirty="0">
              <a:solidFill>
                <a:schemeClr val="bg1"/>
              </a:solidFill>
            </a:endParaRPr>
          </a:p>
          <a:p>
            <a:pPr algn="ctr" eaLnBrk="1" hangingPunct="1"/>
            <a:endParaRPr lang="de-DE" sz="4000" dirty="0">
              <a:solidFill>
                <a:schemeClr val="bg1"/>
              </a:solidFill>
            </a:endParaRPr>
          </a:p>
          <a:p>
            <a:pPr algn="ctr" eaLnBrk="1" hangingPunct="1"/>
            <a:endParaRPr lang="de-DE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Bild 1" descr="Bildschirmfoto 2014-07-29 um 23.07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Bild 1" descr="Bildschirmfoto 2014-07-29 um 23.07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0"/>
            <a:ext cx="6415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9388" y="1052513"/>
            <a:ext cx="86407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400" dirty="0">
                <a:solidFill>
                  <a:srgbClr val="FF6600"/>
                </a:solidFill>
              </a:rPr>
              <a:t>The (</a:t>
            </a:r>
            <a:r>
              <a:rPr lang="de-DE" sz="2400" dirty="0" err="1">
                <a:solidFill>
                  <a:srgbClr val="FF6600"/>
                </a:solidFill>
              </a:rPr>
              <a:t>young</a:t>
            </a:r>
            <a:r>
              <a:rPr lang="de-DE" sz="2400" dirty="0">
                <a:solidFill>
                  <a:srgbClr val="FF6600"/>
                </a:solidFill>
              </a:rPr>
              <a:t>) </a:t>
            </a:r>
            <a:r>
              <a:rPr lang="de-DE" sz="2400" dirty="0" err="1">
                <a:solidFill>
                  <a:srgbClr val="FF6600"/>
                </a:solidFill>
              </a:rPr>
              <a:t>visitors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should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be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sensitized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towards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tolerance</a:t>
            </a:r>
            <a:endParaRPr lang="de-DE" sz="2400" dirty="0">
              <a:solidFill>
                <a:srgbClr val="FF6600"/>
              </a:solidFill>
            </a:endParaRPr>
          </a:p>
          <a:p>
            <a:pPr eaLnBrk="1" hangingPunct="1"/>
            <a:r>
              <a:rPr lang="de-DE" sz="2400" dirty="0" err="1">
                <a:solidFill>
                  <a:srgbClr val="FF6600"/>
                </a:solidFill>
              </a:rPr>
              <a:t>and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should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be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couraged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to</a:t>
            </a:r>
            <a:r>
              <a:rPr lang="de-DE" sz="2400" dirty="0">
                <a:solidFill>
                  <a:srgbClr val="FF6600"/>
                </a:solidFill>
              </a:rPr>
              <a:t> stand </a:t>
            </a:r>
            <a:r>
              <a:rPr lang="de-DE" sz="2400" dirty="0" err="1">
                <a:solidFill>
                  <a:srgbClr val="FF6600"/>
                </a:solidFill>
              </a:rPr>
              <a:t>up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for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one‘s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beliefs</a:t>
            </a:r>
            <a:endParaRPr lang="de-DE" sz="2400" dirty="0">
              <a:solidFill>
                <a:srgbClr val="FF6600"/>
              </a:solidFill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79388" y="3644900"/>
            <a:ext cx="793928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400" dirty="0" err="1" smtClean="0">
                <a:solidFill>
                  <a:srgbClr val="FF6600"/>
                </a:solidFill>
              </a:rPr>
              <a:t>Encourage</a:t>
            </a:r>
            <a:r>
              <a:rPr lang="de-DE" sz="2400" dirty="0" smtClean="0">
                <a:solidFill>
                  <a:srgbClr val="FF6600"/>
                </a:solidFill>
              </a:rPr>
              <a:t> </a:t>
            </a:r>
            <a:r>
              <a:rPr lang="de-DE" sz="2400" dirty="0" err="1" smtClean="0">
                <a:solidFill>
                  <a:srgbClr val="FF6600"/>
                </a:solidFill>
              </a:rPr>
              <a:t>teenagers</a:t>
            </a:r>
            <a:r>
              <a:rPr lang="de-DE" sz="2400" dirty="0" smtClean="0">
                <a:solidFill>
                  <a:srgbClr val="FF6600"/>
                </a:solidFill>
              </a:rPr>
              <a:t> </a:t>
            </a:r>
            <a:r>
              <a:rPr lang="de-DE" sz="2400" dirty="0" err="1" smtClean="0">
                <a:solidFill>
                  <a:srgbClr val="FF6600"/>
                </a:solidFill>
              </a:rPr>
              <a:t>to</a:t>
            </a:r>
            <a:r>
              <a:rPr lang="de-DE" sz="2400" dirty="0" smtClean="0">
                <a:solidFill>
                  <a:srgbClr val="FF6600"/>
                </a:solidFill>
              </a:rPr>
              <a:t> </a:t>
            </a:r>
            <a:r>
              <a:rPr lang="de-DE" sz="2400" dirty="0" err="1" smtClean="0">
                <a:solidFill>
                  <a:srgbClr val="FF6600"/>
                </a:solidFill>
              </a:rPr>
              <a:t>commit</a:t>
            </a:r>
            <a:r>
              <a:rPr lang="de-DE" sz="2400" dirty="0" smtClean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themselves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getting</a:t>
            </a:r>
            <a:endParaRPr lang="de-DE" sz="2400" dirty="0">
              <a:solidFill>
                <a:srgbClr val="FF6600"/>
              </a:solidFill>
            </a:endParaRPr>
          </a:p>
          <a:p>
            <a:pPr eaLnBrk="1" hangingPunct="1"/>
            <a:r>
              <a:rPr lang="de-DE" sz="2400" dirty="0" err="1">
                <a:solidFill>
                  <a:srgbClr val="FF6600"/>
                </a:solidFill>
              </a:rPr>
              <a:t>along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with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people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having</a:t>
            </a:r>
            <a:r>
              <a:rPr lang="de-DE" sz="2400" dirty="0">
                <a:solidFill>
                  <a:srgbClr val="FF6600"/>
                </a:solidFill>
              </a:rPr>
              <a:t> a different </a:t>
            </a:r>
            <a:r>
              <a:rPr lang="de-DE" sz="2400" dirty="0" err="1">
                <a:solidFill>
                  <a:srgbClr val="FF6600"/>
                </a:solidFill>
              </a:rPr>
              <a:t>cultural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and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religious</a:t>
            </a:r>
            <a:endParaRPr lang="de-DE" sz="2400" dirty="0">
              <a:solidFill>
                <a:srgbClr val="FF6600"/>
              </a:solidFill>
            </a:endParaRPr>
          </a:p>
          <a:p>
            <a:pPr eaLnBrk="1" hangingPunct="1"/>
            <a:r>
              <a:rPr lang="de-DE" sz="2400" dirty="0" err="1">
                <a:solidFill>
                  <a:srgbClr val="FF6600"/>
                </a:solidFill>
              </a:rPr>
              <a:t>background</a:t>
            </a:r>
            <a:r>
              <a:rPr lang="de-DE" sz="2400" dirty="0">
                <a:solidFill>
                  <a:srgbClr val="FF6600"/>
                </a:solidFill>
              </a:rPr>
              <a:t>.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179388" y="5876925"/>
            <a:ext cx="84089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400" dirty="0" err="1">
                <a:solidFill>
                  <a:srgbClr val="FF6600"/>
                </a:solidFill>
              </a:rPr>
              <a:t>Our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area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should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be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experienced</a:t>
            </a:r>
            <a:r>
              <a:rPr lang="de-DE" sz="2400" dirty="0">
                <a:solidFill>
                  <a:srgbClr val="FF6600"/>
                </a:solidFill>
              </a:rPr>
              <a:t> as open, tolerant </a:t>
            </a:r>
            <a:r>
              <a:rPr lang="de-DE" sz="2400" dirty="0" err="1">
                <a:solidFill>
                  <a:srgbClr val="FF6600"/>
                </a:solidFill>
              </a:rPr>
              <a:t>and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worth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</a:p>
          <a:p>
            <a:pPr eaLnBrk="1" hangingPunct="1"/>
            <a:r>
              <a:rPr lang="de-DE" sz="2400" dirty="0" err="1">
                <a:solidFill>
                  <a:srgbClr val="FF6600"/>
                </a:solidFill>
              </a:rPr>
              <a:t>living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by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teenagers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coming</a:t>
            </a:r>
            <a:r>
              <a:rPr lang="de-DE" sz="2400" dirty="0">
                <a:solidFill>
                  <a:srgbClr val="FF6600"/>
                </a:solidFill>
              </a:rPr>
              <a:t> </a:t>
            </a:r>
            <a:r>
              <a:rPr lang="de-DE" sz="2400" dirty="0" err="1">
                <a:solidFill>
                  <a:srgbClr val="FF6600"/>
                </a:solidFill>
              </a:rPr>
              <a:t>from</a:t>
            </a:r>
            <a:r>
              <a:rPr lang="de-DE" sz="2400" dirty="0">
                <a:solidFill>
                  <a:srgbClr val="FF6600"/>
                </a:solidFill>
              </a:rPr>
              <a:t> different countries.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10900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Bildschirmfoto 2014-07-29 um 23.23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109027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134938"/>
            <a:ext cx="9324975" cy="699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Textfeld 5"/>
          <p:cNvSpPr txBox="1">
            <a:spLocks noChangeArrowheads="1"/>
          </p:cNvSpPr>
          <p:nvPr/>
        </p:nvSpPr>
        <p:spPr bwMode="auto">
          <a:xfrm>
            <a:off x="1547813" y="1341438"/>
            <a:ext cx="2479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>
                <a:solidFill>
                  <a:schemeClr val="bg1"/>
                </a:solidFill>
              </a:rPr>
              <a:t>Asmir Begovic</a:t>
            </a:r>
          </a:p>
        </p:txBody>
      </p:sp>
      <p:sp>
        <p:nvSpPr>
          <p:cNvPr id="44035" name="Textfeld 6"/>
          <p:cNvSpPr txBox="1">
            <a:spLocks noChangeArrowheads="1"/>
          </p:cNvSpPr>
          <p:nvPr/>
        </p:nvSpPr>
        <p:spPr bwMode="auto">
          <a:xfrm>
            <a:off x="5867400" y="2060575"/>
            <a:ext cx="2001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>
                <a:solidFill>
                  <a:schemeClr val="bg1"/>
                </a:solidFill>
              </a:rPr>
              <a:t>Jakob Finci </a:t>
            </a:r>
          </a:p>
        </p:txBody>
      </p:sp>
      <p:sp>
        <p:nvSpPr>
          <p:cNvPr id="44036" name="Textfeld 1"/>
          <p:cNvSpPr txBox="1">
            <a:spLocks noChangeArrowheads="1"/>
          </p:cNvSpPr>
          <p:nvPr/>
        </p:nvSpPr>
        <p:spPr bwMode="auto">
          <a:xfrm>
            <a:off x="2555875" y="5949950"/>
            <a:ext cx="37893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3200">
                <a:solidFill>
                  <a:schemeClr val="bg1"/>
                </a:solidFill>
              </a:rPr>
              <a:t>Sarajevo, July 2014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Bild 3" descr="Einladung_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900"/>
            <a:ext cx="9144000" cy="642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Bild 1" descr="ASS_36049A05-C89A-4965-9000-811333BF46A4@verwaltung.loc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0"/>
            <a:ext cx="51689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ld 2" descr="LogoHGE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187483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 3" descr="logo1klein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341438"/>
            <a:ext cx="1944687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4" descr="Logo_LJK_fin_Big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84313"/>
            <a:ext cx="34702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5" descr="Kol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276475"/>
            <a:ext cx="172878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 6" descr="Anpfiff_ins_Leben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652963"/>
            <a:ext cx="338455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 8" descr="Logo JPG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37063"/>
            <a:ext cx="2482850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Bild 3" descr="DSCN058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4663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0" name="Bild 4" descr="DSCN058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187700"/>
            <a:ext cx="4859337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16016" y="836712"/>
            <a:ext cx="4320480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Be careful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3789040"/>
            <a:ext cx="36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Be covered 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feld 2"/>
          <p:cNvSpPr txBox="1">
            <a:spLocks noChangeArrowheads="1"/>
          </p:cNvSpPr>
          <p:nvPr/>
        </p:nvSpPr>
        <p:spPr bwMode="auto">
          <a:xfrm>
            <a:off x="611188" y="333375"/>
            <a:ext cx="53856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4800" dirty="0" err="1">
                <a:solidFill>
                  <a:schemeClr val="bg1"/>
                </a:solidFill>
              </a:rPr>
              <a:t>Opening</a:t>
            </a:r>
            <a:r>
              <a:rPr lang="de-DE" sz="4800" dirty="0">
                <a:solidFill>
                  <a:schemeClr val="bg1"/>
                </a:solidFill>
              </a:rPr>
              <a:t> </a:t>
            </a:r>
            <a:r>
              <a:rPr lang="de-DE" sz="4800" smtClean="0">
                <a:solidFill>
                  <a:schemeClr val="bg1"/>
                </a:solidFill>
              </a:rPr>
              <a:t>ceremony</a:t>
            </a:r>
            <a:endParaRPr lang="de-DE" sz="4800" dirty="0">
              <a:solidFill>
                <a:schemeClr val="bg1"/>
              </a:solidFill>
            </a:endParaRPr>
          </a:p>
        </p:txBody>
      </p:sp>
      <p:pic>
        <p:nvPicPr>
          <p:cNvPr id="52226" name="Bild 3" descr="Ausstellungspane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196975"/>
            <a:ext cx="4149725" cy="553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Bild 1" descr="IMG_432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932040" y="404664"/>
            <a:ext cx="429274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dirty="0" smtClean="0">
                <a:solidFill>
                  <a:schemeClr val="bg1"/>
                </a:solidFill>
              </a:rPr>
              <a:t>Interview </a:t>
            </a:r>
            <a:r>
              <a:rPr lang="de-DE" sz="2200" dirty="0" err="1" smtClean="0">
                <a:solidFill>
                  <a:schemeClr val="bg1"/>
                </a:solidFill>
              </a:rPr>
              <a:t>with</a:t>
            </a:r>
            <a:r>
              <a:rPr lang="de-DE" sz="2200" dirty="0" smtClean="0">
                <a:solidFill>
                  <a:schemeClr val="bg1"/>
                </a:solidFill>
              </a:rPr>
              <a:t> Jakob </a:t>
            </a:r>
            <a:r>
              <a:rPr lang="de-DE" sz="2200" dirty="0" err="1" smtClean="0">
                <a:solidFill>
                  <a:schemeClr val="bg1"/>
                </a:solidFill>
              </a:rPr>
              <a:t>Finci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and</a:t>
            </a:r>
            <a:endParaRPr lang="de-DE" sz="2200" dirty="0" smtClean="0">
              <a:solidFill>
                <a:schemeClr val="bg1"/>
              </a:solidFill>
            </a:endParaRPr>
          </a:p>
          <a:p>
            <a:r>
              <a:rPr lang="de-DE" sz="2200" dirty="0" err="1" smtClean="0">
                <a:solidFill>
                  <a:schemeClr val="bg1"/>
                </a:solidFill>
              </a:rPr>
              <a:t>Ermin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Bičakčić</a:t>
            </a:r>
            <a:r>
              <a:rPr lang="de-DE" sz="2200" dirty="0" smtClean="0">
                <a:solidFill>
                  <a:schemeClr val="bg1"/>
                </a:solidFill>
              </a:rPr>
              <a:t>, professional</a:t>
            </a:r>
          </a:p>
          <a:p>
            <a:r>
              <a:rPr lang="de-DE" sz="2200" dirty="0" err="1">
                <a:solidFill>
                  <a:schemeClr val="bg1"/>
                </a:solidFill>
              </a:rPr>
              <a:t>s</a:t>
            </a:r>
            <a:r>
              <a:rPr lang="de-DE" sz="2200" dirty="0" err="1" smtClean="0">
                <a:solidFill>
                  <a:schemeClr val="bg1"/>
                </a:solidFill>
              </a:rPr>
              <a:t>occer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player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of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b="1" i="1" dirty="0" smtClean="0">
                <a:solidFill>
                  <a:srgbClr val="0000FF"/>
                </a:solidFill>
              </a:rPr>
              <a:t>TSG 1899</a:t>
            </a:r>
          </a:p>
          <a:p>
            <a:r>
              <a:rPr lang="de-DE" sz="2200" b="1" i="1" dirty="0" err="1" smtClean="0">
                <a:solidFill>
                  <a:srgbClr val="0000FF"/>
                </a:solidFill>
              </a:rPr>
              <a:t>Hoffenheim</a:t>
            </a:r>
            <a:r>
              <a:rPr lang="de-DE" sz="2200" b="1" i="1" dirty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and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member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of</a:t>
            </a:r>
            <a:endParaRPr lang="de-DE" sz="2200" dirty="0" smtClean="0">
              <a:solidFill>
                <a:schemeClr val="bg1"/>
              </a:solidFill>
            </a:endParaRPr>
          </a:p>
          <a:p>
            <a:r>
              <a:rPr lang="de-DE" sz="2200" dirty="0" err="1" smtClean="0">
                <a:solidFill>
                  <a:schemeClr val="bg1"/>
                </a:solidFill>
              </a:rPr>
              <a:t>the</a:t>
            </a:r>
            <a:r>
              <a:rPr lang="de-DE" sz="2200" dirty="0" smtClean="0">
                <a:solidFill>
                  <a:schemeClr val="bg1"/>
                </a:solidFill>
              </a:rPr>
              <a:t> national </a:t>
            </a:r>
            <a:r>
              <a:rPr lang="de-DE" sz="2200" dirty="0" err="1" smtClean="0">
                <a:solidFill>
                  <a:schemeClr val="bg1"/>
                </a:solidFill>
              </a:rPr>
              <a:t>team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i="1" dirty="0" err="1" smtClean="0">
                <a:solidFill>
                  <a:schemeClr val="bg1"/>
                </a:solidFill>
              </a:rPr>
              <a:t>of</a:t>
            </a:r>
            <a:r>
              <a:rPr lang="de-DE" sz="2200" b="1" i="1" dirty="0" smtClean="0">
                <a:solidFill>
                  <a:schemeClr val="bg1"/>
                </a:solidFill>
              </a:rPr>
              <a:t> </a:t>
            </a:r>
            <a:r>
              <a:rPr lang="de-DE" sz="2200" b="1" i="1" dirty="0" err="1" smtClean="0">
                <a:solidFill>
                  <a:schemeClr val="bg1"/>
                </a:solidFill>
              </a:rPr>
              <a:t>Bosnia</a:t>
            </a:r>
            <a:r>
              <a:rPr lang="de-DE" sz="2200" b="1" i="1" dirty="0" smtClean="0">
                <a:solidFill>
                  <a:schemeClr val="bg1"/>
                </a:solidFill>
              </a:rPr>
              <a:t> </a:t>
            </a:r>
            <a:r>
              <a:rPr lang="de-DE" sz="2200" b="1" i="1" dirty="0" err="1" smtClean="0">
                <a:solidFill>
                  <a:schemeClr val="bg1"/>
                </a:solidFill>
              </a:rPr>
              <a:t>and</a:t>
            </a:r>
            <a:endParaRPr lang="de-DE" sz="2200" b="1" i="1" dirty="0" smtClean="0">
              <a:solidFill>
                <a:schemeClr val="bg1"/>
              </a:solidFill>
            </a:endParaRPr>
          </a:p>
          <a:p>
            <a:r>
              <a:rPr lang="de-DE" sz="2200" b="1" i="1" dirty="0" err="1" smtClean="0">
                <a:solidFill>
                  <a:schemeClr val="bg1"/>
                </a:solidFill>
              </a:rPr>
              <a:t>Herzegovina</a:t>
            </a:r>
            <a:endParaRPr lang="de-DE" sz="22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Bild 1" descr="Autogrammkarte Bicakci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393700"/>
            <a:ext cx="8572500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Bild 1" descr="Edward_Serotta,_Fabian_Ruehe,_Jakob_Finc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Bild 1" descr="IMG_433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475656" y="764704"/>
            <a:ext cx="63867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bg1"/>
                </a:solidFill>
              </a:rPr>
              <a:t>Invite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</a:p>
          <a:p>
            <a:r>
              <a:rPr lang="de-DE" dirty="0" err="1" smtClean="0">
                <a:solidFill>
                  <a:schemeClr val="bg1"/>
                </a:solidFill>
              </a:rPr>
              <a:t>Important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r>
              <a:rPr lang="de-DE" dirty="0" err="1" smtClean="0">
                <a:solidFill>
                  <a:schemeClr val="bg1"/>
                </a:solidFill>
              </a:rPr>
              <a:t>people</a:t>
            </a:r>
            <a:r>
              <a:rPr lang="de-DE" dirty="0" smtClean="0">
                <a:solidFill>
                  <a:schemeClr val="bg1"/>
                </a:solidFill>
              </a:rPr>
              <a:t> ! 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Bild 1" descr="IMG_43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419231" y="548680"/>
            <a:ext cx="73013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3200" dirty="0" err="1" smtClean="0">
                <a:solidFill>
                  <a:schemeClr val="bg1"/>
                </a:solidFill>
              </a:rPr>
              <a:t>Seems</a:t>
            </a:r>
            <a:r>
              <a:rPr lang="de-DE" sz="3200" dirty="0" smtClean="0">
                <a:solidFill>
                  <a:schemeClr val="bg1"/>
                </a:solidFill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</a:rPr>
              <a:t>that</a:t>
            </a:r>
            <a:r>
              <a:rPr lang="de-DE" sz="3200" dirty="0" smtClean="0">
                <a:solidFill>
                  <a:schemeClr val="bg1"/>
                </a:solidFill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</a:rPr>
              <a:t>Ermin</a:t>
            </a:r>
            <a:r>
              <a:rPr lang="de-DE" sz="3200" dirty="0" smtClean="0">
                <a:solidFill>
                  <a:schemeClr val="bg1"/>
                </a:solidFill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</a:rPr>
              <a:t>really</a:t>
            </a:r>
            <a:r>
              <a:rPr lang="de-DE" sz="3200" dirty="0" smtClean="0">
                <a:solidFill>
                  <a:schemeClr val="bg1"/>
                </a:solidFill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</a:rPr>
              <a:t>enjoyed</a:t>
            </a:r>
            <a:r>
              <a:rPr lang="de-DE" sz="3200" dirty="0" smtClean="0">
                <a:solidFill>
                  <a:schemeClr val="bg1"/>
                </a:solidFill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</a:rPr>
              <a:t>being</a:t>
            </a:r>
            <a:r>
              <a:rPr lang="de-DE" sz="32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de-DE" sz="3200" dirty="0" err="1">
                <a:solidFill>
                  <a:schemeClr val="bg1"/>
                </a:solidFill>
              </a:rPr>
              <a:t>i</a:t>
            </a:r>
            <a:r>
              <a:rPr lang="de-DE" sz="3200" dirty="0" err="1" smtClean="0">
                <a:solidFill>
                  <a:schemeClr val="bg1"/>
                </a:solidFill>
              </a:rPr>
              <a:t>nvolved</a:t>
            </a:r>
            <a:r>
              <a:rPr lang="de-DE" sz="3200" dirty="0" smtClean="0">
                <a:solidFill>
                  <a:schemeClr val="bg1"/>
                </a:solidFill>
              </a:rPr>
              <a:t> in </a:t>
            </a:r>
            <a:r>
              <a:rPr lang="de-DE" sz="3200" dirty="0" err="1" smtClean="0">
                <a:solidFill>
                  <a:schemeClr val="bg1"/>
                </a:solidFill>
              </a:rPr>
              <a:t>this</a:t>
            </a:r>
            <a:r>
              <a:rPr lang="de-DE" sz="3200" dirty="0" smtClean="0">
                <a:solidFill>
                  <a:schemeClr val="bg1"/>
                </a:solidFill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</a:rPr>
              <a:t>opening</a:t>
            </a:r>
            <a:r>
              <a:rPr lang="de-DE" sz="3200" dirty="0" smtClean="0">
                <a:solidFill>
                  <a:schemeClr val="bg1"/>
                </a:solidFill>
              </a:rPr>
              <a:t> </a:t>
            </a:r>
            <a:r>
              <a:rPr lang="de-DE" sz="3200" dirty="0" err="1" smtClean="0">
                <a:solidFill>
                  <a:schemeClr val="bg1"/>
                </a:solidFill>
              </a:rPr>
              <a:t>ceremony</a:t>
            </a:r>
            <a:endParaRPr lang="de-DE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Bild 1" descr="DSCN066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Textfeld 1"/>
          <p:cNvSpPr txBox="1">
            <a:spLocks noChangeArrowheads="1"/>
          </p:cNvSpPr>
          <p:nvPr/>
        </p:nvSpPr>
        <p:spPr bwMode="auto">
          <a:xfrm>
            <a:off x="971550" y="260350"/>
            <a:ext cx="65928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3200"/>
              <a:t>Multicultural catering team</a:t>
            </a:r>
          </a:p>
          <a:p>
            <a:pPr algn="ctr" eaLnBrk="1" hangingPunct="1"/>
            <a:r>
              <a:rPr lang="de-DE" sz="3200"/>
              <a:t>Albert-Schweitzer-Schule Sinsheim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Bild 1" descr="Jakob_Finci_1_Gert_Weiskirchen_OSZE_Bildquelle_Christine_Bar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34925"/>
            <a:ext cx="914400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Textfeld 1"/>
          <p:cNvSpPr txBox="1">
            <a:spLocks noChangeArrowheads="1"/>
          </p:cNvSpPr>
          <p:nvPr/>
        </p:nvSpPr>
        <p:spPr bwMode="auto">
          <a:xfrm>
            <a:off x="0" y="6021288"/>
            <a:ext cx="89672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2000" dirty="0">
                <a:solidFill>
                  <a:schemeClr val="bg1"/>
                </a:solidFill>
              </a:rPr>
              <a:t>Jakob </a:t>
            </a:r>
            <a:r>
              <a:rPr lang="de-DE" sz="2000" dirty="0" err="1">
                <a:solidFill>
                  <a:schemeClr val="bg1"/>
                </a:solidFill>
              </a:rPr>
              <a:t>Finci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with</a:t>
            </a:r>
            <a:r>
              <a:rPr lang="de-DE" sz="2000" dirty="0">
                <a:solidFill>
                  <a:schemeClr val="bg1"/>
                </a:solidFill>
              </a:rPr>
              <a:t> Prof. Gert </a:t>
            </a:r>
            <a:r>
              <a:rPr lang="de-DE" sz="2000" dirty="0" err="1">
                <a:solidFill>
                  <a:schemeClr val="bg1"/>
                </a:solidFill>
              </a:rPr>
              <a:t>Weiskirchen</a:t>
            </a:r>
            <a:r>
              <a:rPr lang="de-DE" sz="2000" dirty="0">
                <a:solidFill>
                  <a:schemeClr val="bg1"/>
                </a:solidFill>
              </a:rPr>
              <a:t>, </a:t>
            </a:r>
            <a:r>
              <a:rPr lang="de-DE" sz="2000" dirty="0" err="1" smtClean="0">
                <a:solidFill>
                  <a:schemeClr val="bg1"/>
                </a:solidFill>
              </a:rPr>
              <a:t>former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member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</a:p>
          <a:p>
            <a:pPr algn="ctr" eaLnBrk="1" hangingPunct="1"/>
            <a:r>
              <a:rPr lang="de-DE" sz="2000" dirty="0" err="1" smtClean="0">
                <a:solidFill>
                  <a:schemeClr val="bg1"/>
                </a:solidFill>
              </a:rPr>
              <a:t>of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the</a:t>
            </a:r>
            <a:r>
              <a:rPr lang="de-DE" sz="2000" dirty="0">
                <a:solidFill>
                  <a:schemeClr val="bg1"/>
                </a:solidFill>
              </a:rPr>
              <a:t> Deutsche </a:t>
            </a:r>
            <a:r>
              <a:rPr lang="de-DE" sz="2000" dirty="0" smtClean="0">
                <a:solidFill>
                  <a:schemeClr val="bg1"/>
                </a:solidFill>
              </a:rPr>
              <a:t>Bundestag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smtClean="0">
                <a:solidFill>
                  <a:schemeClr val="bg1"/>
                </a:solidFill>
              </a:rPr>
              <a:t>Berlin (1976-2009) </a:t>
            </a:r>
            <a:r>
              <a:rPr lang="de-DE" sz="2000" dirty="0" err="1" smtClean="0">
                <a:solidFill>
                  <a:schemeClr val="bg1"/>
                </a:solidFill>
              </a:rPr>
              <a:t>and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co-ordinator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of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the</a:t>
            </a:r>
            <a:r>
              <a:rPr lang="de-DE" sz="2000" dirty="0" smtClean="0">
                <a:solidFill>
                  <a:schemeClr val="bg1"/>
                </a:solidFill>
              </a:rPr>
              <a:t> OSZE.</a:t>
            </a:r>
            <a:endParaRPr lang="de-DE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Bild 1" descr="IMG_4277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0" name="Textfeld 1"/>
          <p:cNvSpPr txBox="1">
            <a:spLocks noChangeArrowheads="1"/>
          </p:cNvSpPr>
          <p:nvPr/>
        </p:nvSpPr>
        <p:spPr bwMode="auto">
          <a:xfrm>
            <a:off x="1979712" y="6309320"/>
            <a:ext cx="69974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000" dirty="0" err="1">
                <a:solidFill>
                  <a:schemeClr val="bg1"/>
                </a:solidFill>
              </a:rPr>
              <a:t>Ermin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Bikakcic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and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the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Consul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of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b="1" i="1" dirty="0" err="1" smtClean="0">
                <a:solidFill>
                  <a:schemeClr val="bg1"/>
                </a:solidFill>
              </a:rPr>
              <a:t>Bosnia</a:t>
            </a:r>
            <a:r>
              <a:rPr lang="de-DE" sz="2000" b="1" i="1" dirty="0" smtClean="0">
                <a:solidFill>
                  <a:schemeClr val="bg1"/>
                </a:solidFill>
              </a:rPr>
              <a:t> </a:t>
            </a:r>
            <a:r>
              <a:rPr lang="de-DE" sz="2000" b="1" i="1" dirty="0" err="1" smtClean="0">
                <a:solidFill>
                  <a:schemeClr val="bg1"/>
                </a:solidFill>
              </a:rPr>
              <a:t>and</a:t>
            </a:r>
            <a:r>
              <a:rPr lang="de-DE" sz="2000" b="1" i="1" dirty="0" smtClean="0">
                <a:solidFill>
                  <a:schemeClr val="bg1"/>
                </a:solidFill>
              </a:rPr>
              <a:t> </a:t>
            </a:r>
            <a:r>
              <a:rPr lang="de-DE" sz="2000" b="1" i="1" dirty="0" err="1" smtClean="0">
                <a:solidFill>
                  <a:schemeClr val="bg1"/>
                </a:solidFill>
              </a:rPr>
              <a:t>Herzegovina</a:t>
            </a:r>
            <a:endParaRPr lang="de-DE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611188" y="333375"/>
            <a:ext cx="2204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4800" dirty="0" err="1" smtClean="0">
                <a:solidFill>
                  <a:schemeClr val="bg1"/>
                </a:solidFill>
              </a:rPr>
              <a:t>Advice</a:t>
            </a:r>
            <a:r>
              <a:rPr lang="de-DE" sz="4800" dirty="0" smtClean="0">
                <a:solidFill>
                  <a:schemeClr val="bg1"/>
                </a:solidFill>
              </a:rPr>
              <a:t>:</a:t>
            </a:r>
            <a:endParaRPr lang="de-DE" sz="4800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684213" y="1196975"/>
            <a:ext cx="28648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4000" dirty="0" smtClean="0">
                <a:solidFill>
                  <a:srgbClr val="FF6600"/>
                </a:solidFill>
              </a:rPr>
              <a:t>Fundraising</a:t>
            </a:r>
            <a:endParaRPr lang="de-DE" sz="4000" dirty="0">
              <a:solidFill>
                <a:srgbClr val="FF6600"/>
              </a:solidFill>
            </a:endParaRPr>
          </a:p>
        </p:txBody>
      </p:sp>
      <p:pic>
        <p:nvPicPr>
          <p:cNvPr id="4" name="Bild 3" descr="Bildschirmfoto 2014-07-29 um 23.13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4100"/>
            <a:ext cx="9144000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feld 2"/>
          <p:cNvSpPr txBox="1">
            <a:spLocks noChangeArrowheads="1"/>
          </p:cNvSpPr>
          <p:nvPr/>
        </p:nvSpPr>
        <p:spPr bwMode="auto">
          <a:xfrm>
            <a:off x="250825" y="836613"/>
            <a:ext cx="8483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chemeClr val="bg1"/>
                </a:solidFill>
              </a:rPr>
              <a:t>What should they learn?</a:t>
            </a:r>
          </a:p>
        </p:txBody>
      </p:sp>
      <p:sp>
        <p:nvSpPr>
          <p:cNvPr id="2" name="Rechteck 1"/>
          <p:cNvSpPr>
            <a:spLocks noChangeArrowheads="1"/>
          </p:cNvSpPr>
          <p:nvPr/>
        </p:nvSpPr>
        <p:spPr bwMode="auto">
          <a:xfrm>
            <a:off x="395288" y="2349500"/>
            <a:ext cx="7345362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sz="4000" b="1">
                <a:solidFill>
                  <a:srgbClr val="FF6600"/>
                </a:solidFill>
              </a:rPr>
              <a:t>combating: </a:t>
            </a:r>
          </a:p>
          <a:p>
            <a:r>
              <a:rPr lang="de-DE" sz="3600">
                <a:solidFill>
                  <a:srgbClr val="FF6600"/>
                </a:solidFill>
              </a:rPr>
              <a:t>prejudices, </a:t>
            </a:r>
          </a:p>
          <a:p>
            <a:r>
              <a:rPr lang="de-DE" sz="3600">
                <a:solidFill>
                  <a:srgbClr val="FF6600"/>
                </a:solidFill>
              </a:rPr>
              <a:t>antisemitism, </a:t>
            </a:r>
          </a:p>
          <a:p>
            <a:r>
              <a:rPr lang="de-DE" sz="3600">
                <a:solidFill>
                  <a:srgbClr val="FF6600"/>
                </a:solidFill>
              </a:rPr>
              <a:t>racism </a:t>
            </a:r>
          </a:p>
          <a:p>
            <a:r>
              <a:rPr lang="de-DE" sz="3600">
                <a:solidFill>
                  <a:srgbClr val="FF6600"/>
                </a:solidFill>
              </a:rPr>
              <a:t>intolerance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Bild 1" descr="DSCN096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57250" y="835025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2" name="Textfeld 2"/>
          <p:cNvSpPr txBox="1">
            <a:spLocks noChangeArrowheads="1"/>
          </p:cNvSpPr>
          <p:nvPr/>
        </p:nvSpPr>
        <p:spPr bwMode="auto">
          <a:xfrm>
            <a:off x="5580062" y="476250"/>
            <a:ext cx="302438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3600" dirty="0">
                <a:solidFill>
                  <a:schemeClr val="bg1"/>
                </a:solidFill>
              </a:rPr>
              <a:t>1. </a:t>
            </a:r>
            <a:r>
              <a:rPr lang="de-DE" sz="3600" dirty="0" err="1" smtClean="0">
                <a:solidFill>
                  <a:schemeClr val="bg1"/>
                </a:solidFill>
              </a:rPr>
              <a:t>Using</a:t>
            </a:r>
            <a:r>
              <a:rPr lang="de-DE" sz="3600" dirty="0" smtClean="0">
                <a:solidFill>
                  <a:schemeClr val="bg1"/>
                </a:solidFill>
              </a:rPr>
              <a:t> </a:t>
            </a:r>
            <a:r>
              <a:rPr lang="de-DE" sz="3600" dirty="0" err="1" smtClean="0">
                <a:solidFill>
                  <a:schemeClr val="bg1"/>
                </a:solidFill>
              </a:rPr>
              <a:t>the</a:t>
            </a:r>
            <a:r>
              <a:rPr lang="de-DE" sz="3600" dirty="0" smtClean="0">
                <a:solidFill>
                  <a:schemeClr val="bg1"/>
                </a:solidFill>
              </a:rPr>
              <a:t> </a:t>
            </a:r>
            <a:r>
              <a:rPr lang="de-DE" sz="3600" dirty="0" err="1" smtClean="0">
                <a:solidFill>
                  <a:schemeClr val="bg1"/>
                </a:solidFill>
              </a:rPr>
              <a:t>exhibition</a:t>
            </a:r>
            <a:r>
              <a:rPr lang="de-DE" sz="3600" dirty="0" smtClean="0">
                <a:solidFill>
                  <a:schemeClr val="bg1"/>
                </a:solidFill>
              </a:rPr>
              <a:t> </a:t>
            </a:r>
            <a:r>
              <a:rPr lang="de-DE" sz="3600" dirty="0" err="1" smtClean="0">
                <a:solidFill>
                  <a:schemeClr val="bg1"/>
                </a:solidFill>
              </a:rPr>
              <a:t>with</a:t>
            </a:r>
            <a:r>
              <a:rPr lang="de-DE" sz="3600" dirty="0" smtClean="0">
                <a:solidFill>
                  <a:schemeClr val="bg1"/>
                </a:solidFill>
              </a:rPr>
              <a:t> </a:t>
            </a:r>
            <a:r>
              <a:rPr lang="de-DE" sz="3600" dirty="0" err="1" smtClean="0">
                <a:solidFill>
                  <a:schemeClr val="bg1"/>
                </a:solidFill>
              </a:rPr>
              <a:t>students</a:t>
            </a:r>
            <a:endParaRPr lang="de-DE" sz="3600" dirty="0">
              <a:solidFill>
                <a:schemeClr val="bg1"/>
              </a:solidFill>
            </a:endParaRPr>
          </a:p>
        </p:txBody>
      </p:sp>
      <p:pic>
        <p:nvPicPr>
          <p:cNvPr id="66563" name="Bild 1" descr="Bildschirmfoto 2016-09-27 um 00.09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781300"/>
            <a:ext cx="5262563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feld 1"/>
          <p:cNvSpPr txBox="1">
            <a:spLocks noChangeArrowheads="1"/>
          </p:cNvSpPr>
          <p:nvPr/>
        </p:nvSpPr>
        <p:spPr bwMode="auto">
          <a:xfrm>
            <a:off x="28575" y="188913"/>
            <a:ext cx="878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3200">
                <a:solidFill>
                  <a:schemeClr val="bg1"/>
                </a:solidFill>
              </a:rPr>
              <a:t>2. Movie </a:t>
            </a:r>
            <a:r>
              <a:rPr lang="de-DE" sz="2000">
                <a:solidFill>
                  <a:schemeClr val="bg1"/>
                </a:solidFill>
              </a:rPr>
              <a:t>(13min) </a:t>
            </a:r>
          </a:p>
        </p:txBody>
      </p:sp>
      <p:pic>
        <p:nvPicPr>
          <p:cNvPr id="67586" name="Bild 2" descr="Bildschirmfoto 2016-09-27 um 00.23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6963"/>
            <a:ext cx="91440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feld 1"/>
          <p:cNvSpPr txBox="1">
            <a:spLocks noChangeArrowheads="1"/>
          </p:cNvSpPr>
          <p:nvPr/>
        </p:nvSpPr>
        <p:spPr bwMode="auto">
          <a:xfrm>
            <a:off x="323850" y="333375"/>
            <a:ext cx="83518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>
                <a:solidFill>
                  <a:schemeClr val="bg1"/>
                </a:solidFill>
              </a:rPr>
              <a:t>3. Discovering / Working </a:t>
            </a:r>
          </a:p>
          <a:p>
            <a:pPr eaLnBrk="1" hangingPunct="1"/>
            <a:r>
              <a:rPr lang="de-DE" sz="2800">
                <a:solidFill>
                  <a:schemeClr val="bg1"/>
                </a:solidFill>
              </a:rPr>
              <a:t>    with the exhibiton by their own  </a:t>
            </a:r>
            <a:r>
              <a:rPr lang="de-DE" sz="2000">
                <a:solidFill>
                  <a:schemeClr val="bg1"/>
                </a:solidFill>
              </a:rPr>
              <a:t>(25-30min)</a:t>
            </a:r>
            <a:endParaRPr lang="de-DE" sz="2800">
              <a:solidFill>
                <a:schemeClr val="bg1"/>
              </a:solidFill>
            </a:endParaRPr>
          </a:p>
        </p:txBody>
      </p:sp>
      <p:pic>
        <p:nvPicPr>
          <p:cNvPr id="3" name="Bild 2" descr="Bildschirmfoto 2016-09-26 um 23.20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3467100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 3" descr="Bildschirmfoto 2016-09-26 um 23.19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41438"/>
            <a:ext cx="36449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Bild 3" descr="DSCN097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Bild 1" descr="P10000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6" name="Textfeld 2"/>
          <p:cNvSpPr txBox="1">
            <a:spLocks noChangeArrowheads="1"/>
          </p:cNvSpPr>
          <p:nvPr/>
        </p:nvSpPr>
        <p:spPr bwMode="auto">
          <a:xfrm>
            <a:off x="755576" y="476672"/>
            <a:ext cx="7469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3200" dirty="0">
                <a:solidFill>
                  <a:srgbClr val="0000FF"/>
                </a:solidFill>
              </a:rPr>
              <a:t>U16 </a:t>
            </a:r>
            <a:r>
              <a:rPr lang="de-DE" sz="3200" dirty="0" err="1">
                <a:solidFill>
                  <a:srgbClr val="0000FF"/>
                </a:solidFill>
              </a:rPr>
              <a:t>soccer</a:t>
            </a:r>
            <a:r>
              <a:rPr lang="de-DE" sz="3200" dirty="0">
                <a:solidFill>
                  <a:srgbClr val="0000FF"/>
                </a:solidFill>
              </a:rPr>
              <a:t> </a:t>
            </a:r>
            <a:r>
              <a:rPr lang="de-DE" sz="3200" dirty="0" err="1">
                <a:solidFill>
                  <a:srgbClr val="0000FF"/>
                </a:solidFill>
              </a:rPr>
              <a:t>team</a:t>
            </a:r>
            <a:r>
              <a:rPr lang="de-DE" sz="3200" dirty="0">
                <a:solidFill>
                  <a:srgbClr val="0000FF"/>
                </a:solidFill>
              </a:rPr>
              <a:t> TSG 1899 </a:t>
            </a:r>
            <a:r>
              <a:rPr lang="de-DE" sz="3200" dirty="0" err="1">
                <a:solidFill>
                  <a:srgbClr val="0000FF"/>
                </a:solidFill>
              </a:rPr>
              <a:t>Hoffenheim</a:t>
            </a:r>
            <a:endParaRPr lang="de-DE" sz="3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Bild 1" descr="P100002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extfeld 3"/>
          <p:cNvSpPr txBox="1">
            <a:spLocks noChangeArrowheads="1"/>
          </p:cNvSpPr>
          <p:nvPr/>
        </p:nvSpPr>
        <p:spPr bwMode="auto">
          <a:xfrm>
            <a:off x="755650" y="188913"/>
            <a:ext cx="71231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3200">
                <a:solidFill>
                  <a:schemeClr val="bg1"/>
                </a:solidFill>
              </a:rPr>
              <a:t>4. Closing meeting </a:t>
            </a:r>
            <a:r>
              <a:rPr lang="de-DE" sz="2000">
                <a:solidFill>
                  <a:schemeClr val="bg1"/>
                </a:solidFill>
              </a:rPr>
              <a:t>(15 min) = Total approx. 1hour</a:t>
            </a:r>
            <a:r>
              <a:rPr lang="de-DE" sz="3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4754" name="Bild 5" descr="DSCN0999.JPG"/>
          <p:cNvSpPr>
            <a:spLocks noChangeAspect="1"/>
          </p:cNvSpPr>
          <p:nvPr/>
        </p:nvSpPr>
        <p:spPr bwMode="auto">
          <a:xfrm>
            <a:off x="1042988" y="1052513"/>
            <a:ext cx="6913562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4755" name="Textfeld 6"/>
          <p:cNvSpPr txBox="1">
            <a:spLocks noChangeArrowheads="1"/>
          </p:cNvSpPr>
          <p:nvPr/>
        </p:nvSpPr>
        <p:spPr bwMode="auto">
          <a:xfrm>
            <a:off x="971550" y="6161088"/>
            <a:ext cx="69850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2000" dirty="0">
                <a:solidFill>
                  <a:schemeClr val="bg1"/>
                </a:solidFill>
              </a:rPr>
              <a:t>Open </a:t>
            </a:r>
            <a:r>
              <a:rPr lang="de-DE" sz="2000" dirty="0" err="1">
                <a:solidFill>
                  <a:schemeClr val="bg1"/>
                </a:solidFill>
              </a:rPr>
              <a:t>questions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and</a:t>
            </a:r>
            <a:r>
              <a:rPr lang="de-DE" sz="2000" dirty="0">
                <a:solidFill>
                  <a:schemeClr val="bg1"/>
                </a:solidFill>
              </a:rPr>
              <a:t> final </a:t>
            </a:r>
            <a:r>
              <a:rPr lang="de-DE" sz="2000" dirty="0" err="1">
                <a:solidFill>
                  <a:schemeClr val="bg1"/>
                </a:solidFill>
              </a:rPr>
              <a:t>discussion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with</a:t>
            </a:r>
            <a:r>
              <a:rPr lang="de-DE" sz="2000" dirty="0">
                <a:solidFill>
                  <a:schemeClr val="bg1"/>
                </a:solidFill>
              </a:rPr>
              <a:t> Thomas Funk, Member </a:t>
            </a:r>
            <a:r>
              <a:rPr lang="de-DE" sz="2000" dirty="0" err="1">
                <a:solidFill>
                  <a:schemeClr val="bg1"/>
                </a:solidFill>
              </a:rPr>
              <a:t>of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the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Parliament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of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Baden-Wuerttemberg</a:t>
            </a:r>
            <a:endParaRPr lang="de-DE" sz="2000" dirty="0">
              <a:solidFill>
                <a:schemeClr val="bg1"/>
              </a:solidFill>
            </a:endParaRPr>
          </a:p>
        </p:txBody>
      </p:sp>
      <p:pic>
        <p:nvPicPr>
          <p:cNvPr id="74756" name="Bild 1" descr="DSCN099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81075"/>
            <a:ext cx="681672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extfeld 1"/>
          <p:cNvSpPr txBox="1">
            <a:spLocks noChangeArrowheads="1"/>
          </p:cNvSpPr>
          <p:nvPr/>
        </p:nvSpPr>
        <p:spPr bwMode="auto">
          <a:xfrm>
            <a:off x="611188" y="333375"/>
            <a:ext cx="257955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dirty="0" err="1" smtClean="0">
                <a:solidFill>
                  <a:schemeClr val="bg1"/>
                </a:solidFill>
              </a:rPr>
              <a:t>Result</a:t>
            </a:r>
            <a:r>
              <a:rPr lang="de-DE" dirty="0" smtClean="0">
                <a:solidFill>
                  <a:schemeClr val="bg1"/>
                </a:solidFill>
              </a:rPr>
              <a:t>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684213" y="1773238"/>
            <a:ext cx="58515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>
                <a:solidFill>
                  <a:schemeClr val="bg1"/>
                </a:solidFill>
              </a:rPr>
              <a:t>1300 registered visitors in Sinsheim</a:t>
            </a:r>
          </a:p>
          <a:p>
            <a:pPr eaLnBrk="1" hangingPunct="1"/>
            <a:endParaRPr lang="de-DE" sz="280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684213" y="2781300"/>
            <a:ext cx="70897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>
                <a:solidFill>
                  <a:schemeClr val="bg1"/>
                </a:solidFill>
              </a:rPr>
              <a:t>approx. 500 unregistered visitors during the</a:t>
            </a:r>
          </a:p>
          <a:p>
            <a:pPr eaLnBrk="1" hangingPunct="1"/>
            <a:r>
              <a:rPr lang="de-DE" sz="2800">
                <a:solidFill>
                  <a:schemeClr val="bg1"/>
                </a:solidFill>
              </a:rPr>
              <a:t>public opening hours of the town hall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684213" y="4076700"/>
            <a:ext cx="7369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800">
                <a:solidFill>
                  <a:schemeClr val="bg1"/>
                </a:solidFill>
              </a:rPr>
              <a:t>500 registered visitors in Wiesloch Volksbank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Stadionzeitung_10_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00"/>
            <a:ext cx="4537195" cy="609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ld 2" descr="Stadionzeitung_10_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264" y="0"/>
            <a:ext cx="4421103" cy="609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0" y="6088559"/>
            <a:ext cx="93005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dirty="0" smtClean="0">
                <a:solidFill>
                  <a:schemeClr val="bg1"/>
                </a:solidFill>
              </a:rPr>
              <a:t>A </a:t>
            </a:r>
            <a:r>
              <a:rPr lang="de-DE" sz="2200" dirty="0" err="1" smtClean="0">
                <a:solidFill>
                  <a:schemeClr val="bg1"/>
                </a:solidFill>
              </a:rPr>
              <a:t>report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of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the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exhibition</a:t>
            </a:r>
            <a:r>
              <a:rPr lang="de-DE" sz="2200" dirty="0" smtClean="0">
                <a:solidFill>
                  <a:schemeClr val="bg1"/>
                </a:solidFill>
              </a:rPr>
              <a:t> was </a:t>
            </a:r>
            <a:r>
              <a:rPr lang="de-DE" sz="2200" dirty="0" err="1" smtClean="0">
                <a:solidFill>
                  <a:schemeClr val="bg1"/>
                </a:solidFill>
              </a:rPr>
              <a:t>published</a:t>
            </a:r>
            <a:r>
              <a:rPr lang="de-DE" sz="2200" dirty="0" smtClean="0">
                <a:solidFill>
                  <a:schemeClr val="bg1"/>
                </a:solidFill>
              </a:rPr>
              <a:t> in </a:t>
            </a:r>
            <a:r>
              <a:rPr lang="de-DE" sz="2200" dirty="0" err="1" smtClean="0">
                <a:solidFill>
                  <a:schemeClr val="bg1"/>
                </a:solidFill>
              </a:rPr>
              <a:t>the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official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stadium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magazine</a:t>
            </a:r>
            <a:endParaRPr lang="de-DE" sz="2200" dirty="0" smtClean="0">
              <a:solidFill>
                <a:schemeClr val="bg1"/>
              </a:solidFill>
            </a:endParaRPr>
          </a:p>
          <a:p>
            <a:r>
              <a:rPr lang="de-DE" sz="2200" dirty="0" err="1" smtClean="0">
                <a:solidFill>
                  <a:schemeClr val="bg1"/>
                </a:solidFill>
              </a:rPr>
              <a:t>of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000" i="1" dirty="0" smtClean="0">
                <a:solidFill>
                  <a:schemeClr val="bg1"/>
                </a:solidFill>
              </a:rPr>
              <a:t>TSG 1899 Hoffenheim</a:t>
            </a:r>
            <a:endParaRPr lang="de-DE" sz="20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Bildschirmfoto 2016-09-26 um 18.18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3413125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 3" descr="yad33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055938"/>
            <a:ext cx="2590800" cy="380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4" descr="3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3956050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4716463" y="2565400"/>
            <a:ext cx="4057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>
                <a:solidFill>
                  <a:schemeClr val="bg1"/>
                </a:solidFill>
              </a:rPr>
              <a:t>Fred Raymes &amp; Dr. Menachem Mayer</a:t>
            </a:r>
          </a:p>
        </p:txBody>
      </p:sp>
      <p:pic>
        <p:nvPicPr>
          <p:cNvPr id="7" name="Bild 6" descr="phot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7200"/>
            <a:ext cx="1773238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Bild 7" descr="940x528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373563"/>
            <a:ext cx="43561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P10000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33571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115616" y="5085184"/>
            <a:ext cx="76328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2400" dirty="0" err="1">
                <a:solidFill>
                  <a:schemeClr val="bg1"/>
                </a:solidFill>
              </a:rPr>
              <a:t>W</a:t>
            </a:r>
            <a:r>
              <a:rPr lang="de-DE" sz="2400" dirty="0" err="1" smtClean="0">
                <a:solidFill>
                  <a:schemeClr val="bg1"/>
                </a:solidFill>
              </a:rPr>
              <a:t>ith</a:t>
            </a:r>
            <a:r>
              <a:rPr lang="de-DE" sz="2400" dirty="0" smtClean="0">
                <a:solidFill>
                  <a:schemeClr val="bg1"/>
                </a:solidFill>
              </a:rPr>
              <a:t> Israel</a:t>
            </a:r>
            <a:r>
              <a:rPr lang="de-DE" sz="2400" dirty="0">
                <a:solidFill>
                  <a:schemeClr val="bg1"/>
                </a:solidFill>
              </a:rPr>
              <a:t>i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soccer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player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Ilay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Elmkies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from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i="1" dirty="0" smtClean="0">
                <a:solidFill>
                  <a:schemeClr val="bg1"/>
                </a:solidFill>
              </a:rPr>
              <a:t>U15 TSG 1899 Hoffenheim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411760" y="6021288"/>
            <a:ext cx="5639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chemeClr val="bg1"/>
                </a:solidFill>
              </a:rPr>
              <a:t>Ilay</a:t>
            </a:r>
            <a:r>
              <a:rPr lang="de-DE" sz="2400" dirty="0" smtClean="0">
                <a:solidFill>
                  <a:schemeClr val="bg1"/>
                </a:solidFill>
              </a:rPr>
              <a:t> just </a:t>
            </a:r>
            <a:r>
              <a:rPr lang="de-DE" sz="2400" dirty="0" err="1" smtClean="0">
                <a:solidFill>
                  <a:schemeClr val="bg1"/>
                </a:solidFill>
              </a:rPr>
              <a:t>signed</a:t>
            </a:r>
            <a:r>
              <a:rPr lang="de-DE" sz="2400" dirty="0" smtClean="0">
                <a:solidFill>
                  <a:schemeClr val="bg1"/>
                </a:solidFill>
              </a:rPr>
              <a:t> a </a:t>
            </a:r>
            <a:r>
              <a:rPr lang="de-DE" sz="2400" dirty="0" err="1" smtClean="0">
                <a:solidFill>
                  <a:schemeClr val="bg1"/>
                </a:solidFill>
              </a:rPr>
              <a:t>three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year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contract</a:t>
            </a:r>
            <a:r>
              <a:rPr lang="de-DE" sz="2400" dirty="0" smtClean="0">
                <a:solidFill>
                  <a:schemeClr val="bg1"/>
                </a:solidFill>
              </a:rPr>
              <a:t> ... </a:t>
            </a:r>
            <a:endParaRPr lang="de-DE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-131174" y="332656"/>
            <a:ext cx="87897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... </a:t>
            </a:r>
            <a:r>
              <a:rPr lang="de-DE" sz="2400" dirty="0" err="1" smtClean="0">
                <a:solidFill>
                  <a:schemeClr val="bg1"/>
                </a:solidFill>
              </a:rPr>
              <a:t>and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finally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started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to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continue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his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school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carrier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at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our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school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in Sinsheim a </a:t>
            </a:r>
            <a:r>
              <a:rPr lang="de-DE" sz="2400" dirty="0" err="1" smtClean="0">
                <a:solidFill>
                  <a:schemeClr val="bg1"/>
                </a:solidFill>
              </a:rPr>
              <a:t>few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months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later</a:t>
            </a:r>
            <a:r>
              <a:rPr lang="de-DE" sz="2400" dirty="0" smtClean="0">
                <a:solidFill>
                  <a:schemeClr val="bg1"/>
                </a:solidFill>
              </a:rPr>
              <a:t>.</a:t>
            </a:r>
            <a:endParaRPr lang="de-DE" sz="2400" dirty="0"/>
          </a:p>
        </p:txBody>
      </p:sp>
      <p:pic>
        <p:nvPicPr>
          <p:cNvPr id="5" name="Bild 4" descr="P1030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912016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2555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Bild 1" descr="Bildschirmfoto 2016-09-26 um 23.26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419100"/>
            <a:ext cx="7886700" cy="60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Bildschirmfoto 2016-05-08 um 21.44.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0825" cy="618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4" descr="Bildschirmfoto 2016-05-08 um 21.45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613"/>
            <a:ext cx="9209088" cy="627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762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23528" y="0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And </a:t>
            </a:r>
            <a:r>
              <a:rPr lang="de-DE" dirty="0" err="1" smtClean="0">
                <a:solidFill>
                  <a:schemeClr val="bg1"/>
                </a:solidFill>
              </a:rPr>
              <a:t>finally</a:t>
            </a:r>
            <a:r>
              <a:rPr lang="de-DE" dirty="0" smtClean="0">
                <a:solidFill>
                  <a:schemeClr val="bg1"/>
                </a:solidFill>
              </a:rPr>
              <a:t>: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sz="2400" dirty="0" smtClean="0">
                <a:solidFill>
                  <a:schemeClr val="bg1"/>
                </a:solidFill>
              </a:rPr>
              <a:t>The </a:t>
            </a:r>
            <a:r>
              <a:rPr lang="de-DE" sz="2400" dirty="0" err="1" smtClean="0">
                <a:solidFill>
                  <a:schemeClr val="bg1"/>
                </a:solidFill>
              </a:rPr>
              <a:t>exhibition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could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trigger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b="1" dirty="0" smtClean="0">
                <a:solidFill>
                  <a:schemeClr val="bg1"/>
                </a:solidFill>
              </a:rPr>
              <a:t>Follow-</a:t>
            </a:r>
            <a:r>
              <a:rPr lang="de-DE" sz="2400" b="1" dirty="0" err="1" smtClean="0">
                <a:solidFill>
                  <a:schemeClr val="bg1"/>
                </a:solidFill>
              </a:rPr>
              <a:t>up</a:t>
            </a:r>
            <a:r>
              <a:rPr lang="de-DE" sz="2400" b="1" dirty="0" smtClean="0">
                <a:solidFill>
                  <a:schemeClr val="bg1"/>
                </a:solidFill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</a:rPr>
              <a:t>projects</a:t>
            </a:r>
            <a:r>
              <a:rPr lang="de-DE" sz="2400" b="1" dirty="0" smtClean="0">
                <a:solidFill>
                  <a:schemeClr val="bg1"/>
                </a:solidFill>
              </a:rPr>
              <a:t> ! </a:t>
            </a:r>
            <a:endParaRPr lang="de-DE" b="1" dirty="0" smtClean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944" y="2420888"/>
            <a:ext cx="8840631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de-DE" sz="2400" dirty="0" smtClean="0">
              <a:solidFill>
                <a:schemeClr val="bg1"/>
              </a:solidFill>
            </a:endParaRPr>
          </a:p>
          <a:p>
            <a:pPr algn="ctr"/>
            <a:r>
              <a:rPr lang="de-DE" sz="2800" b="1" dirty="0" smtClean="0">
                <a:solidFill>
                  <a:schemeClr val="bg1"/>
                </a:solidFill>
              </a:rPr>
              <a:t>e.g.</a:t>
            </a:r>
          </a:p>
          <a:p>
            <a:pPr algn="ctr"/>
            <a:endParaRPr lang="de-DE" sz="2400" dirty="0" smtClean="0">
              <a:solidFill>
                <a:schemeClr val="bg1"/>
              </a:solidFill>
            </a:endParaRP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A </a:t>
            </a:r>
            <a:r>
              <a:rPr lang="de-DE" sz="2400" dirty="0" err="1" smtClean="0">
                <a:solidFill>
                  <a:schemeClr val="bg1"/>
                </a:solidFill>
              </a:rPr>
              <a:t>new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b="1" dirty="0">
                <a:solidFill>
                  <a:schemeClr val="bg1"/>
                </a:solidFill>
              </a:rPr>
              <a:t>C</a:t>
            </a:r>
            <a:r>
              <a:rPr lang="de-DE" sz="2400" b="1" dirty="0" smtClean="0">
                <a:solidFill>
                  <a:schemeClr val="bg1"/>
                </a:solidFill>
              </a:rPr>
              <a:t>entropa film</a:t>
            </a:r>
            <a:r>
              <a:rPr lang="de-DE" sz="2400" dirty="0" smtClean="0">
                <a:solidFill>
                  <a:schemeClr val="bg1"/>
                </a:solidFill>
              </a:rPr>
              <a:t>: </a:t>
            </a:r>
            <a:r>
              <a:rPr lang="de-DE" sz="2400" i="1" dirty="0" smtClean="0">
                <a:solidFill>
                  <a:schemeClr val="bg1"/>
                </a:solidFill>
              </a:rPr>
              <a:t>Dr. Menachem Mayer </a:t>
            </a:r>
            <a:r>
              <a:rPr lang="de-DE" sz="2400" i="1" dirty="0" err="1" smtClean="0">
                <a:solidFill>
                  <a:schemeClr val="bg1"/>
                </a:solidFill>
              </a:rPr>
              <a:t>and</a:t>
            </a:r>
            <a:r>
              <a:rPr lang="de-DE" sz="2400" i="1" dirty="0" smtClean="0">
                <a:solidFill>
                  <a:schemeClr val="bg1"/>
                </a:solidFill>
              </a:rPr>
              <a:t> Fred </a:t>
            </a:r>
            <a:r>
              <a:rPr lang="de-DE" sz="2400" i="1" dirty="0" err="1" smtClean="0">
                <a:solidFill>
                  <a:schemeClr val="bg1"/>
                </a:solidFill>
              </a:rPr>
              <a:t>Raymes</a:t>
            </a:r>
            <a:r>
              <a:rPr lang="de-DE" sz="2400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(Germany – Israel/USA)</a:t>
            </a:r>
          </a:p>
          <a:p>
            <a:pPr algn="ctr"/>
            <a:endParaRPr lang="de-DE" sz="2400" dirty="0" smtClean="0">
              <a:solidFill>
                <a:schemeClr val="bg1"/>
              </a:solidFill>
            </a:endParaRP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Duration: </a:t>
            </a:r>
            <a:r>
              <a:rPr lang="de-DE" sz="2400" dirty="0" err="1" smtClean="0">
                <a:solidFill>
                  <a:schemeClr val="bg1"/>
                </a:solidFill>
              </a:rPr>
              <a:t>approx</a:t>
            </a:r>
            <a:r>
              <a:rPr lang="de-DE" sz="2400" dirty="0" smtClean="0">
                <a:solidFill>
                  <a:schemeClr val="bg1"/>
                </a:solidFill>
              </a:rPr>
              <a:t>. 25 min.</a:t>
            </a:r>
          </a:p>
          <a:p>
            <a:pPr algn="ctr"/>
            <a:endParaRPr lang="de-DE" sz="2400" dirty="0" smtClean="0">
              <a:solidFill>
                <a:schemeClr val="bg1"/>
              </a:solidFill>
            </a:endParaRPr>
          </a:p>
          <a:p>
            <a:pPr algn="ctr"/>
            <a:r>
              <a:rPr lang="de-DE" sz="2000" dirty="0" err="1">
                <a:solidFill>
                  <a:schemeClr val="bg1"/>
                </a:solidFill>
              </a:rPr>
              <a:t>w</a:t>
            </a:r>
            <a:r>
              <a:rPr lang="de-DE" sz="2000" dirty="0" err="1" smtClean="0">
                <a:solidFill>
                  <a:schemeClr val="bg1"/>
                </a:solidFill>
              </a:rPr>
              <a:t>ith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the</a:t>
            </a:r>
            <a:r>
              <a:rPr lang="de-DE" sz="2000" dirty="0" smtClean="0">
                <a:solidFill>
                  <a:schemeClr val="bg1"/>
                </a:solidFill>
              </a:rPr>
              <a:t> probable </a:t>
            </a:r>
            <a:r>
              <a:rPr lang="de-DE" sz="2000" dirty="0" err="1" smtClean="0">
                <a:solidFill>
                  <a:schemeClr val="bg1"/>
                </a:solidFill>
              </a:rPr>
              <a:t>participation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of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Ilay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 err="1" smtClean="0">
                <a:solidFill>
                  <a:schemeClr val="bg1"/>
                </a:solidFill>
              </a:rPr>
              <a:t>Elmkies</a:t>
            </a:r>
            <a:endParaRPr lang="de-DE" sz="2000" dirty="0" smtClean="0">
              <a:solidFill>
                <a:schemeClr val="bg1"/>
              </a:solidFill>
            </a:endParaRPr>
          </a:p>
          <a:p>
            <a:pPr algn="ctr"/>
            <a:endParaRPr lang="de-DE" sz="2400" dirty="0">
              <a:solidFill>
                <a:schemeClr val="bg1"/>
              </a:solidFill>
            </a:endParaRPr>
          </a:p>
          <a:p>
            <a:pPr algn="ctr"/>
            <a:r>
              <a:rPr lang="de-DE" sz="2400" dirty="0" err="1" smtClean="0">
                <a:solidFill>
                  <a:schemeClr val="bg1"/>
                </a:solidFill>
              </a:rPr>
              <a:t>Scheduled</a:t>
            </a:r>
            <a:r>
              <a:rPr lang="de-DE" sz="2400" dirty="0" smtClean="0">
                <a:solidFill>
                  <a:schemeClr val="bg1"/>
                </a:solidFill>
              </a:rPr>
              <a:t>: August 2017 – June 2018</a:t>
            </a:r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138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5.DSCN99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82470" cy="685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432528" y="188640"/>
            <a:ext cx="437589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First </a:t>
            </a:r>
            <a:r>
              <a:rPr lang="de-DE" sz="2800" dirty="0" err="1" smtClean="0">
                <a:solidFill>
                  <a:schemeClr val="bg1"/>
                </a:solidFill>
              </a:rPr>
              <a:t>encounter</a:t>
            </a:r>
            <a:endParaRPr lang="de-DE" sz="2800" dirty="0" smtClean="0">
              <a:solidFill>
                <a:schemeClr val="bg1"/>
              </a:solidFill>
            </a:endParaRPr>
          </a:p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of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Ilay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and</a:t>
            </a:r>
            <a:r>
              <a:rPr lang="de-DE" sz="2800" dirty="0" smtClean="0">
                <a:solidFill>
                  <a:schemeClr val="bg1"/>
                </a:solidFill>
              </a:rPr>
              <a:t> Dr. Menachem</a:t>
            </a:r>
          </a:p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Mayer</a:t>
            </a: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Frankfurt, Germany</a:t>
            </a: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 28. June 2017</a:t>
            </a:r>
            <a:endParaRPr lang="de-DE" sz="2400" dirty="0">
              <a:solidFill>
                <a:schemeClr val="bg1"/>
              </a:solidFill>
            </a:endParaRPr>
          </a:p>
        </p:txBody>
      </p:sp>
      <p:pic>
        <p:nvPicPr>
          <p:cNvPr id="8" name="Bild 7" descr="DSCN9877 (1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798813"/>
            <a:ext cx="4644008" cy="40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40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2.DSCN989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52045" y="116632"/>
            <a:ext cx="90997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800" dirty="0" err="1" smtClean="0">
                <a:solidFill>
                  <a:schemeClr val="bg1"/>
                </a:solidFill>
              </a:rPr>
              <a:t>Ilay</a:t>
            </a:r>
            <a:r>
              <a:rPr lang="de-DE" sz="2800" dirty="0" smtClean="0">
                <a:solidFill>
                  <a:schemeClr val="bg1"/>
                </a:solidFill>
              </a:rPr>
              <a:t> also </a:t>
            </a:r>
            <a:r>
              <a:rPr lang="de-DE" sz="2800" dirty="0" err="1" smtClean="0">
                <a:solidFill>
                  <a:schemeClr val="bg1"/>
                </a:solidFill>
              </a:rPr>
              <a:t>met</a:t>
            </a:r>
            <a:r>
              <a:rPr lang="de-DE" sz="2800" dirty="0" smtClean="0">
                <a:solidFill>
                  <a:schemeClr val="bg1"/>
                </a:solidFill>
              </a:rPr>
              <a:t> Dietmar Hopp, </a:t>
            </a:r>
            <a:r>
              <a:rPr lang="de-DE" sz="2800" dirty="0" err="1" smtClean="0">
                <a:solidFill>
                  <a:schemeClr val="bg1"/>
                </a:solidFill>
              </a:rPr>
              <a:t>one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of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the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founders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of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b="1" dirty="0" smtClean="0">
                <a:solidFill>
                  <a:schemeClr val="bg1"/>
                </a:solidFill>
              </a:rPr>
              <a:t>SAP,</a:t>
            </a:r>
          </a:p>
          <a:p>
            <a:pPr algn="ctr"/>
            <a:r>
              <a:rPr lang="de-DE" sz="2800" dirty="0" err="1">
                <a:solidFill>
                  <a:schemeClr val="bg1"/>
                </a:solidFill>
              </a:rPr>
              <a:t>o</a:t>
            </a:r>
            <a:r>
              <a:rPr lang="de-DE" sz="2800" dirty="0" err="1" smtClean="0">
                <a:solidFill>
                  <a:schemeClr val="bg1"/>
                </a:solidFill>
              </a:rPr>
              <a:t>wner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of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b="1" dirty="0" smtClean="0">
                <a:solidFill>
                  <a:schemeClr val="bg1"/>
                </a:solidFill>
              </a:rPr>
              <a:t>TSG 1899 </a:t>
            </a:r>
            <a:r>
              <a:rPr lang="de-DE" sz="2800" b="1" dirty="0" err="1" smtClean="0">
                <a:solidFill>
                  <a:schemeClr val="bg1"/>
                </a:solidFill>
              </a:rPr>
              <a:t>Hoffenheim</a:t>
            </a:r>
            <a:r>
              <a:rPr lang="de-DE" sz="2800" b="1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and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presumable</a:t>
            </a:r>
            <a:endParaRPr lang="de-DE" sz="2800" dirty="0" smtClean="0">
              <a:solidFill>
                <a:schemeClr val="bg1"/>
              </a:solidFill>
            </a:endParaRPr>
          </a:p>
          <a:p>
            <a:pPr algn="ctr"/>
            <a:r>
              <a:rPr lang="de-DE" sz="2800" dirty="0" err="1">
                <a:solidFill>
                  <a:schemeClr val="bg1"/>
                </a:solidFill>
              </a:rPr>
              <a:t>s</a:t>
            </a:r>
            <a:r>
              <a:rPr lang="de-DE" sz="2800" dirty="0" err="1" smtClean="0">
                <a:solidFill>
                  <a:schemeClr val="bg1"/>
                </a:solidFill>
              </a:rPr>
              <a:t>ponsor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of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the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r>
              <a:rPr lang="de-DE" sz="2800" dirty="0" err="1" smtClean="0">
                <a:solidFill>
                  <a:schemeClr val="bg1"/>
                </a:solidFill>
              </a:rPr>
              <a:t>new</a:t>
            </a:r>
            <a:r>
              <a:rPr lang="de-DE" sz="2800" dirty="0" smtClean="0">
                <a:solidFill>
                  <a:schemeClr val="bg1"/>
                </a:solidFill>
              </a:rPr>
              <a:t> Centropa </a:t>
            </a:r>
            <a:r>
              <a:rPr lang="de-DE" sz="2800" dirty="0" err="1" smtClean="0">
                <a:solidFill>
                  <a:schemeClr val="bg1"/>
                </a:solidFill>
              </a:rPr>
              <a:t>movie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271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611188" y="333375"/>
            <a:ext cx="4086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4800">
                <a:solidFill>
                  <a:schemeClr val="bg1"/>
                </a:solidFill>
              </a:rPr>
              <a:t>Fourth advice: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611188" y="1484313"/>
            <a:ext cx="765946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4000" dirty="0" err="1" smtClean="0">
                <a:solidFill>
                  <a:srgbClr val="FF6600"/>
                </a:solidFill>
              </a:rPr>
              <a:t>Make</a:t>
            </a:r>
            <a:r>
              <a:rPr lang="de-DE" sz="4000" dirty="0" smtClean="0">
                <a:solidFill>
                  <a:srgbClr val="FF6600"/>
                </a:solidFill>
              </a:rPr>
              <a:t> a personal </a:t>
            </a:r>
            <a:r>
              <a:rPr lang="de-DE" sz="4000" dirty="0" err="1" smtClean="0">
                <a:solidFill>
                  <a:srgbClr val="FF6600"/>
                </a:solidFill>
              </a:rPr>
              <a:t>presentation</a:t>
            </a:r>
            <a:r>
              <a:rPr lang="de-DE" sz="4000" dirty="0" smtClean="0">
                <a:solidFill>
                  <a:srgbClr val="FF6600"/>
                </a:solidFill>
              </a:rPr>
              <a:t> </a:t>
            </a:r>
            <a:r>
              <a:rPr lang="de-DE" sz="4000" dirty="0" err="1" smtClean="0">
                <a:solidFill>
                  <a:srgbClr val="FF6600"/>
                </a:solidFill>
              </a:rPr>
              <a:t>to</a:t>
            </a:r>
            <a:r>
              <a:rPr lang="de-DE" sz="4000" dirty="0" smtClean="0">
                <a:solidFill>
                  <a:srgbClr val="FF6600"/>
                </a:solidFill>
              </a:rPr>
              <a:t> </a:t>
            </a:r>
          </a:p>
          <a:p>
            <a:pPr eaLnBrk="1" hangingPunct="1"/>
            <a:r>
              <a:rPr lang="de-DE" sz="4000" dirty="0" smtClean="0">
                <a:solidFill>
                  <a:srgbClr val="FF6600"/>
                </a:solidFill>
              </a:rPr>
              <a:t>Potential </a:t>
            </a:r>
            <a:r>
              <a:rPr lang="de-DE" sz="4000" dirty="0" err="1" smtClean="0">
                <a:solidFill>
                  <a:srgbClr val="FF6600"/>
                </a:solidFill>
              </a:rPr>
              <a:t>donors</a:t>
            </a:r>
            <a:r>
              <a:rPr lang="de-DE" sz="4000" dirty="0">
                <a:solidFill>
                  <a:srgbClr val="FF6600"/>
                </a:solidFill>
              </a:rPr>
              <a:t>!</a:t>
            </a:r>
            <a:r>
              <a:rPr lang="de-DE" sz="4000" dirty="0" smtClean="0">
                <a:solidFill>
                  <a:srgbClr val="FF6600"/>
                </a:solidFill>
              </a:rPr>
              <a:t> </a:t>
            </a:r>
            <a:endParaRPr lang="de-DE" sz="4000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Bild 1" descr="Scannen 6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300"/>
            <a:ext cx="9144000" cy="610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Bild 1" descr="Scanne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23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Bild 3" descr="Scannen 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100"/>
            <a:ext cx="9144000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Bild 1" descr="Scannen 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69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6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6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Application>Microsoft Macintosh PowerPoint</Application>
  <PresentationFormat>Bildschirmpräsentation (4:3)</PresentationFormat>
  <Paragraphs>93</Paragraphs>
  <Slides>46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47" baseType="lpstr"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SAP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michael</dc:creator>
  <cp:lastModifiedBy>Michael Heitz</cp:lastModifiedBy>
  <cp:revision>620</cp:revision>
  <dcterms:created xsi:type="dcterms:W3CDTF">2008-11-22T20:49:47Z</dcterms:created>
  <dcterms:modified xsi:type="dcterms:W3CDTF">2017-07-16T17:03:02Z</dcterms:modified>
</cp:coreProperties>
</file>