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7" r:id="rId10"/>
    <p:sldId id="265" r:id="rId11"/>
    <p:sldId id="264" r:id="rId12"/>
    <p:sldId id="266"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454CE11-5D42-4C47-8D7B-A20847DEF78C}">
          <p14:sldIdLst>
            <p14:sldId id="256"/>
            <p14:sldId id="257"/>
            <p14:sldId id="258"/>
            <p14:sldId id="259"/>
            <p14:sldId id="260"/>
            <p14:sldId id="261"/>
            <p14:sldId id="262"/>
            <p14:sldId id="263"/>
            <p14:sldId id="267"/>
            <p14:sldId id="265"/>
            <p14:sldId id="264"/>
            <p14:sldId id="26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46" autoAdjust="0"/>
  </p:normalViewPr>
  <p:slideViewPr>
    <p:cSldViewPr>
      <p:cViewPr varScale="1">
        <p:scale>
          <a:sx n="72" d="100"/>
          <a:sy n="72" d="100"/>
        </p:scale>
        <p:origin x="-1104" y="-90"/>
      </p:cViewPr>
      <p:guideLst>
        <p:guide orient="horz" pos="2160"/>
        <p:guide pos="2880"/>
      </p:guideLst>
    </p:cSldViewPr>
  </p:slideViewPr>
  <p:outlineViewPr>
    <p:cViewPr>
      <p:scale>
        <a:sx n="33" d="100"/>
        <a:sy n="33" d="100"/>
      </p:scale>
      <p:origin x="0" y="27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ru-RU" smtClean="0"/>
              <a:t>Образец заголовка</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88FFD48-1CE6-4B26-BFD8-EAFE8BF5770F}" type="datetimeFigureOut">
              <a:rPr lang="ru-RU" smtClean="0"/>
              <a:t>01.03.2016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88FFD48-1CE6-4B26-BFD8-EAFE8BF5770F}" type="datetimeFigureOut">
              <a:rPr lang="ru-RU" smtClean="0"/>
              <a:t>01.03.2016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88FFD48-1CE6-4B26-BFD8-EAFE8BF5770F}" type="datetimeFigureOut">
              <a:rPr lang="ru-RU" smtClean="0"/>
              <a:t>01.03.2016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88FFD48-1CE6-4B26-BFD8-EAFE8BF5770F}" type="datetimeFigureOut">
              <a:rPr lang="ru-RU" smtClean="0"/>
              <a:t>01.03.2016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текста</a:t>
            </a:r>
          </a:p>
        </p:txBody>
      </p:sp>
      <p:sp>
        <p:nvSpPr>
          <p:cNvPr id="4" name="Date Placeholder 3"/>
          <p:cNvSpPr>
            <a:spLocks noGrp="1"/>
          </p:cNvSpPr>
          <p:nvPr>
            <p:ph type="dt" sz="half" idx="10"/>
          </p:nvPr>
        </p:nvSpPr>
        <p:spPr/>
        <p:txBody>
          <a:bodyPr/>
          <a:lstStyle/>
          <a:p>
            <a:fld id="{588FFD48-1CE6-4B26-BFD8-EAFE8BF5770F}" type="datetimeFigureOut">
              <a:rPr lang="ru-RU" smtClean="0"/>
              <a:t>01.03.2016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88FFD48-1CE6-4B26-BFD8-EAFE8BF5770F}" type="datetimeFigureOut">
              <a:rPr lang="ru-RU" smtClean="0"/>
              <a:t>01.03.2016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5CE4FA-F9F0-4CF7-9FFB-E620979C70AD}"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88FFD48-1CE6-4B26-BFD8-EAFE8BF5770F}" type="datetimeFigureOut">
              <a:rPr lang="ru-RU" smtClean="0"/>
              <a:t>01.03.2016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588FFD48-1CE6-4B26-BFD8-EAFE8BF5770F}" type="datetimeFigureOut">
              <a:rPr lang="ru-RU" smtClean="0"/>
              <a:t>01.03.2016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FFD48-1CE6-4B26-BFD8-EAFE8BF5770F}" type="datetimeFigureOut">
              <a:rPr lang="ru-RU" smtClean="0"/>
              <a:t>01.03.2016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ru-RU" smtClean="0"/>
              <a:t>Образец текста</a:t>
            </a:r>
          </a:p>
        </p:txBody>
      </p:sp>
      <p:sp>
        <p:nvSpPr>
          <p:cNvPr id="5" name="Date Placeholder 4"/>
          <p:cNvSpPr>
            <a:spLocks noGrp="1"/>
          </p:cNvSpPr>
          <p:nvPr>
            <p:ph type="dt" sz="half" idx="10"/>
          </p:nvPr>
        </p:nvSpPr>
        <p:spPr/>
        <p:txBody>
          <a:bodyPr/>
          <a:lstStyle/>
          <a:p>
            <a:fld id="{588FFD48-1CE6-4B26-BFD8-EAFE8BF5770F}" type="datetimeFigureOut">
              <a:rPr lang="ru-RU" smtClean="0"/>
              <a:t>01.03.2016</a:t>
            </a:fld>
            <a:endParaRPr lang="ru-RU"/>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65CE4FA-F9F0-4CF7-9FFB-E620979C70A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ru-RU" smtClean="0"/>
              <a:t>Вставка рисунка</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88FFD48-1CE6-4B26-BFD8-EAFE8BF5770F}" type="datetimeFigureOut">
              <a:rPr lang="ru-RU" smtClean="0"/>
              <a:t>01.03.2016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5CE4FA-F9F0-4CF7-9FFB-E620979C70AD}"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88FFD48-1CE6-4B26-BFD8-EAFE8BF5770F}" type="datetimeFigureOut">
              <a:rPr lang="ru-RU" smtClean="0"/>
              <a:t>01.03.2016</a:t>
            </a:fld>
            <a:endParaRPr lang="ru-RU"/>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ru-RU"/>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65CE4FA-F9F0-4CF7-9FFB-E620979C70A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19140000">
            <a:off x="780660" y="1632906"/>
            <a:ext cx="5491682" cy="1374110"/>
          </a:xfrm>
        </p:spPr>
        <p:txBody>
          <a:bodyPr/>
          <a:lstStyle/>
          <a:p>
            <a:r>
              <a:rPr lang="en-US" dirty="0" smtClean="0"/>
              <a:t>PROJECT</a:t>
            </a:r>
            <a:r>
              <a:rPr lang="ru-RU" dirty="0" smtClean="0"/>
              <a:t/>
            </a:r>
            <a:br>
              <a:rPr lang="ru-RU" dirty="0" smtClean="0"/>
            </a:br>
            <a:r>
              <a:rPr lang="ru-RU" dirty="0" smtClean="0"/>
              <a:t> </a:t>
            </a:r>
            <a:r>
              <a:rPr lang="en-US" b="1" dirty="0">
                <a:solidFill>
                  <a:schemeClr val="accent2"/>
                </a:solidFill>
              </a:rPr>
              <a:t>A Virtual Jewish Cookbook</a:t>
            </a:r>
            <a:endParaRPr lang="ru-RU" dirty="0">
              <a:solidFill>
                <a:schemeClr val="accent2"/>
              </a:solidFill>
            </a:endParaRPr>
          </a:p>
        </p:txBody>
      </p:sp>
      <p:sp>
        <p:nvSpPr>
          <p:cNvPr id="3" name="Подзаголовок 2"/>
          <p:cNvSpPr>
            <a:spLocks noGrp="1"/>
          </p:cNvSpPr>
          <p:nvPr>
            <p:ph type="subTitle" idx="1"/>
          </p:nvPr>
        </p:nvSpPr>
        <p:spPr>
          <a:xfrm rot="19140000">
            <a:off x="1935524" y="2261432"/>
            <a:ext cx="6348196" cy="2473165"/>
          </a:xfrm>
        </p:spPr>
        <p:txBody>
          <a:bodyPr>
            <a:normAutofit fontScale="92500"/>
          </a:bodyPr>
          <a:lstStyle/>
          <a:p>
            <a:r>
              <a:rPr lang="en-US" dirty="0"/>
              <a:t>What says “Jewish” more than food? In this project, Jewish students share traditional family recipes through projects where they talk to family members about favorite family recipes, research that recipe in cookbooks or online, make the recipe in class, and then upload their projects onto a common website so they can teach and learn from each other.  We are only waiting for the technology that will allow them to share their cooking with one another across borders.</a:t>
            </a:r>
            <a:endParaRPr lang="ru-RU" dirty="0"/>
          </a:p>
        </p:txBody>
      </p:sp>
      <p:pic>
        <p:nvPicPr>
          <p:cNvPr id="1026" name="Picture 2" descr="https://static.wixstatic.com/media/5ef9b3_e8f0b7513a004bbe88abafea48a10c7b.jpg/v1/fit/w_113,h_88,q_75,usm_0.50_1.20_0.00/5ef9b3_e8f0b7513a004bbe88abafea48a10c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3096344" cy="240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9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he-IL" sz="4400" dirty="0">
                <a:solidFill>
                  <a:schemeClr val="accent2"/>
                </a:solidFill>
              </a:rPr>
              <a:t>בתיאבון</a:t>
            </a:r>
            <a:endParaRPr lang="ru-RU" sz="4400" dirty="0">
              <a:solidFill>
                <a:schemeClr val="accent2"/>
              </a:solidFill>
            </a:endParaRPr>
          </a:p>
        </p:txBody>
      </p:sp>
      <p:pic>
        <p:nvPicPr>
          <p:cNvPr id="18" name="Объект 1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998" y="1412776"/>
            <a:ext cx="5448105" cy="3064560"/>
          </a:xfrm>
        </p:spPr>
      </p:pic>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4158080"/>
            <a:ext cx="3275856" cy="1842669"/>
          </a:xfrm>
          <a:prstGeom prst="rect">
            <a:avLst/>
          </a:prstGeom>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9529" y="1196752"/>
            <a:ext cx="4224469" cy="2376264"/>
          </a:xfrm>
          <a:prstGeom prst="rect">
            <a:avLst/>
          </a:prstGeom>
        </p:spPr>
      </p:pic>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4218552"/>
            <a:ext cx="3168352" cy="1782198"/>
          </a:xfrm>
          <a:prstGeom prst="rect">
            <a:avLst/>
          </a:prstGeom>
        </p:spPr>
      </p:pic>
    </p:spTree>
    <p:extLst>
      <p:ext uri="{BB962C8B-B14F-4D97-AF65-F5344CB8AC3E}">
        <p14:creationId xmlns:p14="http://schemas.microsoft.com/office/powerpoint/2010/main" val="2142406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960" y="0"/>
            <a:ext cx="7565464" cy="914400"/>
          </a:xfrm>
        </p:spPr>
        <p:txBody>
          <a:bodyPr/>
          <a:lstStyle/>
          <a:p>
            <a:r>
              <a:rPr lang="he-IL" sz="5400" b="1" dirty="0" smtClean="0">
                <a:solidFill>
                  <a:schemeClr val="accent2"/>
                </a:solidFill>
              </a:rPr>
              <a:t> בתיאבון</a:t>
            </a:r>
            <a:endParaRPr lang="ru-RU" sz="5400" b="1" dirty="0">
              <a:solidFill>
                <a:schemeClr val="accent2"/>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56" y="908720"/>
            <a:ext cx="5166954" cy="2906412"/>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1048"/>
            <a:ext cx="5140563" cy="2891567"/>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085" y="908720"/>
            <a:ext cx="3803915" cy="213970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9460" y="3356992"/>
            <a:ext cx="4864540" cy="2736304"/>
          </a:xfrm>
          <a:prstGeom prst="rect">
            <a:avLst/>
          </a:prstGeom>
        </p:spPr>
      </p:pic>
    </p:spTree>
    <p:extLst>
      <p:ext uri="{BB962C8B-B14F-4D97-AF65-F5344CB8AC3E}">
        <p14:creationId xmlns:p14="http://schemas.microsoft.com/office/powerpoint/2010/main" val="2710907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2">
                    <a:lumMod val="75000"/>
                  </a:schemeClr>
                </a:solidFill>
              </a:rPr>
              <a:t>            Thanks for your attention!</a:t>
            </a:r>
            <a:endParaRPr lang="ru-RU" b="1" dirty="0">
              <a:solidFill>
                <a:schemeClr val="accent2">
                  <a:lumMod val="75000"/>
                </a:schemeClr>
              </a:solidFill>
            </a:endParaRPr>
          </a:p>
        </p:txBody>
      </p:sp>
      <p:sp>
        <p:nvSpPr>
          <p:cNvPr id="3" name="Объект 2"/>
          <p:cNvSpPr>
            <a:spLocks noGrp="1"/>
          </p:cNvSpPr>
          <p:nvPr>
            <p:ph idx="1"/>
          </p:nvPr>
        </p:nvSpPr>
        <p:spPr/>
        <p:txBody>
          <a:bodyPr/>
          <a:lstStyle/>
          <a:p>
            <a:endParaRPr lang="ru-RU"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1182215"/>
            <a:ext cx="2592000" cy="345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71600" y="1182215"/>
            <a:ext cx="2592000" cy="345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32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2"/>
                </a:solidFill>
              </a:rPr>
              <a:t>Objectives of the project</a:t>
            </a:r>
            <a:r>
              <a:rPr lang="ru-RU" b="1" dirty="0" smtClean="0">
                <a:solidFill>
                  <a:schemeClr val="accent2"/>
                </a:solidFill>
              </a:rPr>
              <a:t/>
            </a:r>
            <a:br>
              <a:rPr lang="ru-RU" b="1" dirty="0" smtClean="0">
                <a:solidFill>
                  <a:schemeClr val="accent2"/>
                </a:solidFill>
              </a:rPr>
            </a:br>
            <a:r>
              <a:rPr lang="en-US" b="1" dirty="0" smtClean="0">
                <a:solidFill>
                  <a:schemeClr val="accent2">
                    <a:lumMod val="50000"/>
                  </a:schemeClr>
                </a:solidFill>
                <a:latin typeface="Adobe Caslon Pro Bold" pitchFamily="18" charset="0"/>
              </a:rPr>
              <a:t>“</a:t>
            </a:r>
            <a:r>
              <a:rPr lang="en-US" b="1" dirty="0">
                <a:solidFill>
                  <a:schemeClr val="accent2">
                    <a:lumMod val="50000"/>
                  </a:schemeClr>
                </a:solidFill>
                <a:latin typeface="Adobe Caslon Pro Bold" pitchFamily="18" charset="0"/>
              </a:rPr>
              <a:t>Back to the Family”</a:t>
            </a:r>
            <a:endParaRPr lang="ru-RU" b="1" dirty="0">
              <a:solidFill>
                <a:schemeClr val="accent2"/>
              </a:solidFill>
            </a:endParaRPr>
          </a:p>
        </p:txBody>
      </p:sp>
      <p:sp>
        <p:nvSpPr>
          <p:cNvPr id="3" name="Объект 2"/>
          <p:cNvSpPr>
            <a:spLocks noGrp="1"/>
          </p:cNvSpPr>
          <p:nvPr>
            <p:ph idx="1"/>
          </p:nvPr>
        </p:nvSpPr>
        <p:spPr/>
        <p:txBody>
          <a:bodyPr>
            <a:normAutofit/>
          </a:bodyPr>
          <a:lstStyle/>
          <a:p>
            <a:pPr>
              <a:buFontTx/>
              <a:buChar char="-"/>
            </a:pPr>
            <a:r>
              <a:rPr lang="en-US" sz="1800" dirty="0" smtClean="0">
                <a:latin typeface="Adobe Gothic Std B" pitchFamily="34" charset="-128"/>
                <a:ea typeface="Adobe Gothic Std B" pitchFamily="34" charset="-128"/>
              </a:rPr>
              <a:t>Increasing students’ </a:t>
            </a:r>
            <a:r>
              <a:rPr lang="en-US" sz="1800" dirty="0">
                <a:latin typeface="Adobe Gothic Std B" pitchFamily="34" charset="-128"/>
                <a:ea typeface="Adobe Gothic Std B" pitchFamily="34" charset="-128"/>
              </a:rPr>
              <a:t>knowledge </a:t>
            </a:r>
            <a:r>
              <a:rPr lang="en-US" sz="1800" dirty="0" smtClean="0">
                <a:latin typeface="Adobe Gothic Std B" pitchFamily="34" charset="-128"/>
                <a:ea typeface="Adobe Gothic Std B" pitchFamily="34" charset="-128"/>
              </a:rPr>
              <a:t>as for  the </a:t>
            </a:r>
            <a:r>
              <a:rPr lang="en-US" sz="1800" dirty="0">
                <a:latin typeface="Adobe Gothic Std B" pitchFamily="34" charset="-128"/>
                <a:ea typeface="Adobe Gothic Std B" pitchFamily="34" charset="-128"/>
              </a:rPr>
              <a:t>history of </a:t>
            </a:r>
            <a:r>
              <a:rPr lang="en-US" sz="1800" dirty="0" smtClean="0">
                <a:latin typeface="Adobe Gothic Std B" pitchFamily="34" charset="-128"/>
                <a:ea typeface="Adobe Gothic Std B" pitchFamily="34" charset="-128"/>
              </a:rPr>
              <a:t>Jewish </a:t>
            </a:r>
            <a:r>
              <a:rPr lang="en-US" sz="1800" dirty="0">
                <a:latin typeface="Adobe Gothic Std B" pitchFamily="34" charset="-128"/>
                <a:ea typeface="Adobe Gothic Std B" pitchFamily="34" charset="-128"/>
              </a:rPr>
              <a:t>culinary arts through the </a:t>
            </a:r>
            <a:r>
              <a:rPr lang="en-US" sz="1800" dirty="0" smtClean="0">
                <a:latin typeface="Adobe Gothic Std B" pitchFamily="34" charset="-128"/>
                <a:ea typeface="Adobe Gothic Std B" pitchFamily="34" charset="-128"/>
              </a:rPr>
              <a:t>individual  and team searching for information </a:t>
            </a:r>
            <a:r>
              <a:rPr lang="en-US" sz="1800" dirty="0">
                <a:latin typeface="Adobe Gothic Std B" pitchFamily="34" charset="-128"/>
                <a:ea typeface="Adobe Gothic Std B" pitchFamily="34" charset="-128"/>
              </a:rPr>
              <a:t>in the course of practice. </a:t>
            </a:r>
            <a:endParaRPr lang="ru-RU" sz="1800" dirty="0" smtClean="0">
              <a:latin typeface="Adobe Gothic Std B" pitchFamily="34" charset="-128"/>
              <a:ea typeface="Adobe Gothic Std B" pitchFamily="34" charset="-128"/>
            </a:endParaRPr>
          </a:p>
          <a:p>
            <a:pPr>
              <a:buFontTx/>
              <a:buChar char="-"/>
            </a:pPr>
            <a:r>
              <a:rPr lang="en-US" sz="1800" dirty="0">
                <a:latin typeface="Adobe Gothic Std B" pitchFamily="34" charset="-128"/>
                <a:ea typeface="Adobe Gothic Std B" pitchFamily="34" charset="-128"/>
              </a:rPr>
              <a:t>application of modern technologies, plus study of living history of the family, society</a:t>
            </a:r>
            <a:endParaRPr lang="ru-RU" sz="1800" dirty="0">
              <a:latin typeface="Adobe Gothic Std B" pitchFamily="34" charset="-128"/>
              <a:ea typeface="Adobe Gothic Std B" pitchFamily="34" charset="-128"/>
            </a:endParaRPr>
          </a:p>
          <a:p>
            <a:pPr>
              <a:buFontTx/>
              <a:buChar char="-"/>
            </a:pPr>
            <a:endParaRPr lang="en-US" sz="1800" dirty="0" smtClean="0">
              <a:latin typeface="Adobe Gothic Std B" pitchFamily="34" charset="-128"/>
              <a:ea typeface="Adobe Gothic Std B" pitchFamily="34" charset="-128"/>
            </a:endParaRPr>
          </a:p>
          <a:p>
            <a:r>
              <a:rPr lang="en-US" sz="1800" dirty="0" smtClean="0">
                <a:latin typeface="Adobe Gothic Std B" pitchFamily="34" charset="-128"/>
                <a:ea typeface="Adobe Gothic Std B" pitchFamily="34" charset="-128"/>
              </a:rPr>
              <a:t>- Improving </a:t>
            </a:r>
            <a:r>
              <a:rPr lang="en-US" sz="1800" dirty="0">
                <a:latin typeface="Adobe Gothic Std B" pitchFamily="34" charset="-128"/>
                <a:ea typeface="Adobe Gothic Std B" pitchFamily="34" charset="-128"/>
              </a:rPr>
              <a:t>English.</a:t>
            </a:r>
            <a:endParaRPr lang="ru-RU" sz="1800" dirty="0">
              <a:latin typeface="Adobe Gothic Std B" pitchFamily="34" charset="-128"/>
              <a:ea typeface="Adobe Gothic Std B" pitchFamily="34"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358543"/>
            <a:ext cx="3384376" cy="253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5352665"/>
            <a:ext cx="28829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130550" y="5964989"/>
            <a:ext cx="3637694" cy="369332"/>
          </a:xfrm>
          <a:prstGeom prst="rect">
            <a:avLst/>
          </a:prstGeom>
        </p:spPr>
        <p:txBody>
          <a:bodyPr wrap="square">
            <a:spAutoFit/>
          </a:bodyPr>
          <a:lstStyle/>
          <a:p>
            <a:pPr lvl="0"/>
            <a:r>
              <a:rPr lang="en-US" dirty="0">
                <a:solidFill>
                  <a:srgbClr val="000000"/>
                </a:solidFill>
              </a:rPr>
              <a:t>Who is lazy, </a:t>
            </a:r>
            <a:r>
              <a:rPr lang="en-US" dirty="0" smtClean="0">
                <a:solidFill>
                  <a:srgbClr val="000000"/>
                </a:solidFill>
              </a:rPr>
              <a:t>nothing to </a:t>
            </a:r>
            <a:r>
              <a:rPr lang="en-US" dirty="0">
                <a:solidFill>
                  <a:srgbClr val="000000"/>
                </a:solidFill>
              </a:rPr>
              <a:t>eat</a:t>
            </a:r>
            <a:endParaRPr lang="ru-RU" dirty="0">
              <a:solidFill>
                <a:srgbClr val="000000"/>
              </a:solidFill>
            </a:endParaRPr>
          </a:p>
        </p:txBody>
      </p:sp>
    </p:spTree>
    <p:extLst>
      <p:ext uri="{BB962C8B-B14F-4D97-AF65-F5344CB8AC3E}">
        <p14:creationId xmlns:p14="http://schemas.microsoft.com/office/powerpoint/2010/main" val="194306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2"/>
                </a:solidFill>
              </a:rPr>
              <a:t>Goals</a:t>
            </a:r>
            <a:r>
              <a:rPr lang="en-US" b="1" dirty="0">
                <a:solidFill>
                  <a:schemeClr val="accent2">
                    <a:lumMod val="50000"/>
                  </a:schemeClr>
                </a:solidFill>
              </a:rPr>
              <a:t> “Study to study”</a:t>
            </a:r>
            <a:endParaRPr lang="ru-RU" b="1" dirty="0">
              <a:solidFill>
                <a:schemeClr val="accent2"/>
              </a:solidFill>
            </a:endParaRPr>
          </a:p>
        </p:txBody>
      </p:sp>
      <p:sp>
        <p:nvSpPr>
          <p:cNvPr id="3" name="Объект 2"/>
          <p:cNvSpPr>
            <a:spLocks noGrp="1"/>
          </p:cNvSpPr>
          <p:nvPr>
            <p:ph idx="1"/>
          </p:nvPr>
        </p:nvSpPr>
        <p:spPr/>
        <p:txBody>
          <a:bodyPr/>
          <a:lstStyle/>
          <a:p>
            <a:pPr>
              <a:buFont typeface="Arial" pitchFamily="34" charset="0"/>
              <a:buAutoNum type="arabicParenR"/>
            </a:pPr>
            <a:r>
              <a:rPr lang="en-US" dirty="0"/>
              <a:t>Developing awareness of the importance of teamwork, along with the individual </a:t>
            </a:r>
            <a:r>
              <a:rPr lang="en-US" dirty="0" smtClean="0"/>
              <a:t>looking up </a:t>
            </a:r>
            <a:r>
              <a:rPr lang="en-US" dirty="0"/>
              <a:t>the material in order to obtain results in the research and the creative process.</a:t>
            </a:r>
            <a:endParaRPr lang="ru-RU" dirty="0"/>
          </a:p>
          <a:p>
            <a:pPr>
              <a:buAutoNum type="arabicParenR"/>
            </a:pPr>
            <a:r>
              <a:rPr lang="en-US" dirty="0" smtClean="0"/>
              <a:t>Developing ability </a:t>
            </a:r>
            <a:r>
              <a:rPr lang="en-US" dirty="0"/>
              <a:t>to assess the acquired knowledge.</a:t>
            </a:r>
            <a:endParaRPr lang="ru-RU" dirty="0" smtClean="0"/>
          </a:p>
          <a:p>
            <a:pPr>
              <a:buAutoNum type="arabicParenR"/>
            </a:pPr>
            <a:r>
              <a:rPr lang="en-US" dirty="0" smtClean="0"/>
              <a:t>Developing </a:t>
            </a:r>
            <a:r>
              <a:rPr lang="en-US" dirty="0"/>
              <a:t> </a:t>
            </a:r>
            <a:r>
              <a:rPr lang="en-US" dirty="0" smtClean="0"/>
              <a:t>research skills</a:t>
            </a:r>
          </a:p>
          <a:p>
            <a:pPr>
              <a:buAutoNum type="arabicParenR"/>
            </a:pP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2562225"/>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3386672"/>
            <a:ext cx="2137688" cy="154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68960"/>
            <a:ext cx="2323077" cy="154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5301208"/>
            <a:ext cx="5958408" cy="369332"/>
          </a:xfrm>
          <a:prstGeom prst="rect">
            <a:avLst/>
          </a:prstGeom>
        </p:spPr>
        <p:txBody>
          <a:bodyPr wrap="square">
            <a:spAutoFit/>
          </a:bodyPr>
          <a:lstStyle/>
          <a:p>
            <a:r>
              <a:rPr lang="en-US" dirty="0"/>
              <a:t>No need to put the whole world into one dumpling.</a:t>
            </a:r>
            <a:endParaRPr lang="ru-RU"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938" y="5949280"/>
            <a:ext cx="48101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74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chemeClr val="accent2"/>
                </a:solidFill>
              </a:rPr>
              <a:t>stages of </a:t>
            </a:r>
            <a:r>
              <a:rPr lang="en-US" b="1" dirty="0" smtClean="0">
                <a:solidFill>
                  <a:schemeClr val="accent2"/>
                </a:solidFill>
              </a:rPr>
              <a:t>work - </a:t>
            </a:r>
            <a:r>
              <a:rPr lang="en-US" b="1" dirty="0" smtClean="0">
                <a:solidFill>
                  <a:schemeClr val="accent2">
                    <a:lumMod val="50000"/>
                  </a:schemeClr>
                </a:solidFill>
              </a:rPr>
              <a:t>start</a:t>
            </a:r>
            <a:endParaRPr lang="ru-RU" b="1" dirty="0">
              <a:solidFill>
                <a:schemeClr val="accent2">
                  <a:lumMod val="50000"/>
                </a:schemeClr>
              </a:solidFill>
            </a:endParaRPr>
          </a:p>
        </p:txBody>
      </p:sp>
      <p:sp>
        <p:nvSpPr>
          <p:cNvPr id="3" name="Объект 2"/>
          <p:cNvSpPr>
            <a:spLocks noGrp="1"/>
          </p:cNvSpPr>
          <p:nvPr>
            <p:ph idx="1"/>
          </p:nvPr>
        </p:nvSpPr>
        <p:spPr/>
        <p:txBody>
          <a:bodyPr/>
          <a:lstStyle/>
          <a:p>
            <a:pPr marL="0" indent="0"/>
            <a:r>
              <a:rPr lang="en-US" dirty="0" smtClean="0"/>
              <a:t>1.Determining design, </a:t>
            </a:r>
            <a:r>
              <a:rPr lang="en-US" dirty="0"/>
              <a:t>themes, titles (holidays, </a:t>
            </a:r>
            <a:r>
              <a:rPr lang="en-US" dirty="0" smtClean="0"/>
              <a:t>home/family </a:t>
            </a:r>
            <a:r>
              <a:rPr lang="en-US" dirty="0"/>
              <a:t>traditions)</a:t>
            </a:r>
          </a:p>
          <a:p>
            <a:pPr marL="0" indent="0"/>
            <a:r>
              <a:rPr lang="en-US" dirty="0" smtClean="0"/>
              <a:t>2.Defining </a:t>
            </a:r>
            <a:r>
              <a:rPr lang="en-US" dirty="0"/>
              <a:t>"target audience" (the age of the students)</a:t>
            </a:r>
          </a:p>
          <a:p>
            <a:pPr marL="0" indent="0"/>
            <a:r>
              <a:rPr lang="en-US" dirty="0" smtClean="0"/>
              <a:t>3.Determining </a:t>
            </a:r>
            <a:r>
              <a:rPr lang="en-US" dirty="0"/>
              <a:t>the type of project - its design (research, creativity)</a:t>
            </a:r>
          </a:p>
          <a:p>
            <a:pPr marL="0" indent="0"/>
            <a:r>
              <a:rPr lang="en-US" dirty="0" smtClean="0"/>
              <a:t>4.Determining the way to </a:t>
            </a:r>
            <a:r>
              <a:rPr lang="en-US" dirty="0"/>
              <a:t>work (group work, individual)</a:t>
            </a:r>
          </a:p>
          <a:p>
            <a:pPr marL="0" indent="0"/>
            <a:r>
              <a:rPr lang="en-US" dirty="0" smtClean="0"/>
              <a:t>5.Deciding </a:t>
            </a:r>
            <a:r>
              <a:rPr lang="en-US" dirty="0"/>
              <a:t>the time period required for the design</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104611"/>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06879"/>
            <a:ext cx="1905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3371311"/>
            <a:ext cx="19050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5157192"/>
            <a:ext cx="727280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58887" y="5805264"/>
            <a:ext cx="4572000" cy="646331"/>
          </a:xfrm>
          <a:prstGeom prst="rect">
            <a:avLst/>
          </a:prstGeom>
        </p:spPr>
        <p:txBody>
          <a:bodyPr>
            <a:spAutoFit/>
          </a:bodyPr>
          <a:lstStyle/>
          <a:p>
            <a:r>
              <a:rPr lang="en-US" dirty="0"/>
              <a:t>Know that if you have to stare at someone else's challah, you can lose your own bread.</a:t>
            </a:r>
            <a:endParaRPr lang="ru-RU" dirty="0"/>
          </a:p>
        </p:txBody>
      </p:sp>
    </p:spTree>
    <p:extLst>
      <p:ext uri="{BB962C8B-B14F-4D97-AF65-F5344CB8AC3E}">
        <p14:creationId xmlns:p14="http://schemas.microsoft.com/office/powerpoint/2010/main" val="204056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chemeClr val="accent2"/>
                </a:solidFill>
              </a:rPr>
              <a:t>Stages of work - </a:t>
            </a:r>
            <a:r>
              <a:rPr lang="en-US" b="1" dirty="0">
                <a:solidFill>
                  <a:schemeClr val="accent2">
                    <a:lumMod val="50000"/>
                  </a:schemeClr>
                </a:solidFill>
              </a:rPr>
              <a:t>Preparatory</a:t>
            </a:r>
            <a:endParaRPr lang="ru-RU" b="1" dirty="0">
              <a:solidFill>
                <a:schemeClr val="accent2">
                  <a:lumMod val="50000"/>
                </a:schemeClr>
              </a:solidFill>
            </a:endParaRPr>
          </a:p>
        </p:txBody>
      </p:sp>
      <p:sp>
        <p:nvSpPr>
          <p:cNvPr id="3" name="Объект 2"/>
          <p:cNvSpPr>
            <a:spLocks noGrp="1"/>
          </p:cNvSpPr>
          <p:nvPr>
            <p:ph idx="1"/>
          </p:nvPr>
        </p:nvSpPr>
        <p:spPr/>
        <p:txBody>
          <a:bodyPr/>
          <a:lstStyle/>
          <a:p>
            <a:pPr>
              <a:buAutoNum type="arabicPeriod"/>
            </a:pPr>
            <a:r>
              <a:rPr lang="en-US" dirty="0" smtClean="0"/>
              <a:t>Selecting </a:t>
            </a:r>
            <a:r>
              <a:rPr lang="en-US" dirty="0"/>
              <a:t>the theme of the project</a:t>
            </a:r>
          </a:p>
          <a:p>
            <a:pPr>
              <a:buAutoNum type="arabicPeriod"/>
            </a:pPr>
            <a:r>
              <a:rPr lang="en-US" dirty="0" smtClean="0"/>
              <a:t>Gathering the </a:t>
            </a:r>
            <a:r>
              <a:rPr lang="en-US" dirty="0"/>
              <a:t>necessary material</a:t>
            </a:r>
          </a:p>
          <a:p>
            <a:pPr>
              <a:buAutoNum type="arabicPeriod"/>
            </a:pPr>
            <a:r>
              <a:rPr lang="en-US" dirty="0"/>
              <a:t>Improving language skills.</a:t>
            </a:r>
          </a:p>
          <a:p>
            <a:pPr>
              <a:buAutoNum type="arabicPeriod"/>
            </a:pPr>
            <a:r>
              <a:rPr lang="en-US" dirty="0" smtClean="0"/>
              <a:t>Conducting </a:t>
            </a:r>
            <a:r>
              <a:rPr lang="en-US" dirty="0"/>
              <a:t>advisory work</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924944"/>
            <a:ext cx="24288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025" y="5085184"/>
            <a:ext cx="34083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59832" y="5805264"/>
            <a:ext cx="4523102" cy="369332"/>
          </a:xfrm>
          <a:prstGeom prst="rect">
            <a:avLst/>
          </a:prstGeom>
        </p:spPr>
        <p:txBody>
          <a:bodyPr wrap="square">
            <a:spAutoFit/>
          </a:bodyPr>
          <a:lstStyle/>
          <a:p>
            <a:r>
              <a:rPr lang="en-US" dirty="0"/>
              <a:t>Bread in </a:t>
            </a:r>
            <a:r>
              <a:rPr lang="en-US" dirty="0" smtClean="0"/>
              <a:t>your trip, </a:t>
            </a:r>
            <a:r>
              <a:rPr lang="en-US" dirty="0"/>
              <a:t>the burden is not heavy.</a:t>
            </a:r>
            <a:endParaRPr lang="ru-RU" dirty="0"/>
          </a:p>
        </p:txBody>
      </p:sp>
    </p:spTree>
    <p:extLst>
      <p:ext uri="{BB962C8B-B14F-4D97-AF65-F5344CB8AC3E}">
        <p14:creationId xmlns:p14="http://schemas.microsoft.com/office/powerpoint/2010/main" val="326803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chemeClr val="accent2"/>
                </a:solidFill>
              </a:rPr>
              <a:t>Stages</a:t>
            </a:r>
            <a:r>
              <a:rPr lang="en-US" b="1" dirty="0">
                <a:solidFill>
                  <a:schemeClr val="accent2">
                    <a:lumMod val="75000"/>
                  </a:schemeClr>
                </a:solidFill>
              </a:rPr>
              <a:t> </a:t>
            </a:r>
            <a:r>
              <a:rPr lang="en-US" b="1" dirty="0">
                <a:solidFill>
                  <a:schemeClr val="accent2"/>
                </a:solidFill>
              </a:rPr>
              <a:t>of work - </a:t>
            </a:r>
            <a:r>
              <a:rPr lang="en-US" b="1" dirty="0">
                <a:solidFill>
                  <a:schemeClr val="accent2">
                    <a:lumMod val="50000"/>
                  </a:schemeClr>
                </a:solidFill>
              </a:rPr>
              <a:t>Independent</a:t>
            </a:r>
            <a:endParaRPr lang="ru-RU" b="1" dirty="0">
              <a:solidFill>
                <a:schemeClr val="accent2">
                  <a:lumMod val="50000"/>
                </a:schemeClr>
              </a:solidFill>
            </a:endParaRPr>
          </a:p>
        </p:txBody>
      </p:sp>
      <p:sp>
        <p:nvSpPr>
          <p:cNvPr id="3" name="Объект 2"/>
          <p:cNvSpPr>
            <a:spLocks noGrp="1"/>
          </p:cNvSpPr>
          <p:nvPr>
            <p:ph idx="1"/>
          </p:nvPr>
        </p:nvSpPr>
        <p:spPr/>
        <p:txBody>
          <a:bodyPr/>
          <a:lstStyle/>
          <a:p>
            <a:pPr>
              <a:buAutoNum type="arabicPeriod"/>
            </a:pPr>
            <a:r>
              <a:rPr lang="en-US" dirty="0"/>
              <a:t>Students work independently on projects for a specified period of time.</a:t>
            </a:r>
          </a:p>
          <a:p>
            <a:pPr>
              <a:buAutoNum type="arabicPeriod"/>
            </a:pPr>
            <a:r>
              <a:rPr lang="en-US" dirty="0"/>
              <a:t>Consultations, correction, discussion.</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3212976"/>
            <a:ext cx="1905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429000"/>
            <a:ext cx="22860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429000"/>
            <a:ext cx="24003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924" y="5229200"/>
            <a:ext cx="39925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843808" y="5804317"/>
            <a:ext cx="5400600" cy="369332"/>
          </a:xfrm>
          <a:prstGeom prst="rect">
            <a:avLst/>
          </a:prstGeom>
        </p:spPr>
        <p:txBody>
          <a:bodyPr wrap="square">
            <a:spAutoFit/>
          </a:bodyPr>
          <a:lstStyle/>
          <a:p>
            <a:r>
              <a:rPr lang="en-US" dirty="0" smtClean="0"/>
              <a:t>It is better to eat</a:t>
            </a:r>
            <a:r>
              <a:rPr lang="en-US" dirty="0">
                <a:solidFill>
                  <a:srgbClr val="000000"/>
                </a:solidFill>
              </a:rPr>
              <a:t> </a:t>
            </a:r>
            <a:r>
              <a:rPr lang="en-US" dirty="0" smtClean="0">
                <a:solidFill>
                  <a:srgbClr val="000000"/>
                </a:solidFill>
              </a:rPr>
              <a:t>the </a:t>
            </a:r>
            <a:r>
              <a:rPr lang="en-US" dirty="0">
                <a:solidFill>
                  <a:srgbClr val="000000"/>
                </a:solidFill>
              </a:rPr>
              <a:t>chicken</a:t>
            </a:r>
            <a:r>
              <a:rPr lang="en-US" dirty="0" smtClean="0"/>
              <a:t> </a:t>
            </a:r>
            <a:r>
              <a:rPr lang="en-US" dirty="0"/>
              <a:t>together, </a:t>
            </a:r>
            <a:r>
              <a:rPr lang="en-US" dirty="0" smtClean="0"/>
              <a:t>I </a:t>
            </a:r>
            <a:r>
              <a:rPr lang="en-US" dirty="0">
                <a:solidFill>
                  <a:srgbClr val="000000"/>
                </a:solidFill>
              </a:rPr>
              <a:t>and </a:t>
            </a:r>
            <a:r>
              <a:rPr lang="en-US" dirty="0" smtClean="0"/>
              <a:t>chicken.</a:t>
            </a:r>
            <a:endParaRPr lang="ru-RU" dirty="0"/>
          </a:p>
        </p:txBody>
      </p:sp>
    </p:spTree>
    <p:extLst>
      <p:ext uri="{BB962C8B-B14F-4D97-AF65-F5344CB8AC3E}">
        <p14:creationId xmlns:p14="http://schemas.microsoft.com/office/powerpoint/2010/main" val="4139108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chemeClr val="accent2"/>
                </a:solidFill>
              </a:rPr>
              <a:t>stages </a:t>
            </a:r>
            <a:r>
              <a:rPr lang="en-US" b="1" dirty="0">
                <a:solidFill>
                  <a:schemeClr val="accent2"/>
                </a:solidFill>
              </a:rPr>
              <a:t>of </a:t>
            </a:r>
            <a:r>
              <a:rPr lang="en-US" b="1" dirty="0" smtClean="0">
                <a:solidFill>
                  <a:schemeClr val="accent2"/>
                </a:solidFill>
              </a:rPr>
              <a:t>work-</a:t>
            </a:r>
            <a:r>
              <a:rPr lang="en-US" b="1" dirty="0">
                <a:solidFill>
                  <a:schemeClr val="accent2"/>
                </a:solidFill>
              </a:rPr>
              <a:t> </a:t>
            </a:r>
            <a:r>
              <a:rPr lang="en-US" b="1" dirty="0" smtClean="0">
                <a:solidFill>
                  <a:schemeClr val="accent2">
                    <a:lumMod val="50000"/>
                  </a:schemeClr>
                </a:solidFill>
              </a:rPr>
              <a:t>final </a:t>
            </a:r>
            <a:endParaRPr lang="ru-RU" b="1" dirty="0">
              <a:solidFill>
                <a:schemeClr val="accent2">
                  <a:lumMod val="50000"/>
                </a:schemeClr>
              </a:solidFill>
            </a:endParaRPr>
          </a:p>
        </p:txBody>
      </p:sp>
      <p:sp>
        <p:nvSpPr>
          <p:cNvPr id="3" name="Объект 2"/>
          <p:cNvSpPr>
            <a:spLocks noGrp="1"/>
          </p:cNvSpPr>
          <p:nvPr>
            <p:ph idx="1"/>
          </p:nvPr>
        </p:nvSpPr>
        <p:spPr/>
        <p:txBody>
          <a:bodyPr/>
          <a:lstStyle/>
          <a:p>
            <a:r>
              <a:rPr lang="ru-RU" dirty="0" smtClean="0"/>
              <a:t> </a:t>
            </a:r>
            <a:r>
              <a:rPr lang="en-US" dirty="0" smtClean="0"/>
              <a:t>1 </a:t>
            </a:r>
            <a:r>
              <a:rPr lang="en-US" dirty="0"/>
              <a:t>Presentation of the project:</a:t>
            </a:r>
          </a:p>
          <a:p>
            <a:r>
              <a:rPr lang="en-US" dirty="0" smtClean="0"/>
              <a:t>- the </a:t>
            </a:r>
            <a:r>
              <a:rPr lang="en-US" dirty="0"/>
              <a:t>lesson is the final lesson on the </a:t>
            </a:r>
            <a:r>
              <a:rPr lang="en-US" dirty="0" smtClean="0"/>
              <a:t>topic</a:t>
            </a:r>
            <a:endParaRPr lang="en-US" dirty="0"/>
          </a:p>
          <a:p>
            <a:r>
              <a:rPr lang="en-US" dirty="0" smtClean="0"/>
              <a:t>-</a:t>
            </a:r>
            <a:r>
              <a:rPr lang="en-US" dirty="0"/>
              <a:t> </a:t>
            </a:r>
            <a:r>
              <a:rPr lang="en-US" dirty="0" smtClean="0"/>
              <a:t>within </a:t>
            </a:r>
            <a:r>
              <a:rPr lang="en-US" dirty="0"/>
              <a:t>a week of English in school.</a:t>
            </a:r>
          </a:p>
          <a:p>
            <a:r>
              <a:rPr lang="en-US" dirty="0" smtClean="0"/>
              <a:t>- participation </a:t>
            </a:r>
            <a:r>
              <a:rPr lang="en-US" dirty="0"/>
              <a:t>in international student projects</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5085184"/>
            <a:ext cx="39989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059832" y="5733256"/>
            <a:ext cx="5112568" cy="369332"/>
          </a:xfrm>
          <a:prstGeom prst="rect">
            <a:avLst/>
          </a:prstGeom>
        </p:spPr>
        <p:txBody>
          <a:bodyPr wrap="square">
            <a:spAutoFit/>
          </a:bodyPr>
          <a:lstStyle/>
          <a:p>
            <a:r>
              <a:rPr lang="en-US" dirty="0"/>
              <a:t>Knowledge is not transmitted by inheritance.</a:t>
            </a:r>
            <a:endParaRPr lang="ru-RU" dirty="0"/>
          </a:p>
        </p:txBody>
      </p:sp>
      <p:pic>
        <p:nvPicPr>
          <p:cNvPr id="6147" name="Picture 3" descr="G:\15_16\projects\photo\0c4fdc1c-250a-44c3-b82e-938cee1a79e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602" y="188640"/>
            <a:ext cx="3347864" cy="25116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15_16\projects\photo\5ba6d9f6-5f11-4042-95a5-dcfca28ba39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799920"/>
            <a:ext cx="1656000" cy="220885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G:\15_16\projects\photo\3dd5b32f-3172-43a7-9720-7db7fa5d5e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9876" y="2316711"/>
            <a:ext cx="3368590" cy="2527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157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chemeClr val="accent2"/>
                </a:solidFill>
              </a:rPr>
              <a:t>Stages of work - </a:t>
            </a:r>
            <a:r>
              <a:rPr lang="en-US" b="1" dirty="0">
                <a:solidFill>
                  <a:schemeClr val="accent2">
                    <a:lumMod val="50000"/>
                  </a:schemeClr>
                </a:solidFill>
              </a:rPr>
              <a:t>practical application of the project</a:t>
            </a:r>
            <a:endParaRPr lang="ru-RU" b="1" dirty="0">
              <a:solidFill>
                <a:schemeClr val="accent2">
                  <a:lumMod val="50000"/>
                </a:schemeClr>
              </a:solidFill>
            </a:endParaRPr>
          </a:p>
        </p:txBody>
      </p:sp>
      <p:sp>
        <p:nvSpPr>
          <p:cNvPr id="3" name="Объект 2"/>
          <p:cNvSpPr>
            <a:spLocks noGrp="1"/>
          </p:cNvSpPr>
          <p:nvPr>
            <p:ph idx="1"/>
          </p:nvPr>
        </p:nvSpPr>
        <p:spPr/>
        <p:txBody>
          <a:bodyPr/>
          <a:lstStyle/>
          <a:p>
            <a:r>
              <a:rPr lang="en-US" dirty="0"/>
              <a:t>1 The results of the project are ready for use in educational activities and presentations on international projects.</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5229200"/>
            <a:ext cx="63277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987824" y="5627029"/>
            <a:ext cx="5760639" cy="369332"/>
          </a:xfrm>
          <a:prstGeom prst="rect">
            <a:avLst/>
          </a:prstGeom>
        </p:spPr>
        <p:txBody>
          <a:bodyPr wrap="square">
            <a:spAutoFit/>
          </a:bodyPr>
          <a:lstStyle/>
          <a:p>
            <a:r>
              <a:rPr lang="en-US" dirty="0"/>
              <a:t>If we were the same, one of us would not be needed ...</a:t>
            </a:r>
            <a:endParaRPr lang="ru-RU" dirty="0"/>
          </a:p>
        </p:txBody>
      </p:sp>
      <p:pic>
        <p:nvPicPr>
          <p:cNvPr id="7171" name="Picture 3" descr="G:\15_16\projects\photo\6fb4c98c-49f0-4634-91ae-7c9a77db0f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76872"/>
            <a:ext cx="3580855" cy="26864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15_16\projects\photo\07a486ff-7c3e-4889-ab41-2d9919d0c7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373" y="1672184"/>
            <a:ext cx="2716759" cy="203816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G:\15_16\projects\photo\15893753-f286-4473-b97a-4ac6618968a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9663" y="2791897"/>
            <a:ext cx="2932783" cy="220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30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solidFill>
                  <a:srgbClr val="FF0000"/>
                </a:solidFill>
              </a:rPr>
              <a:t>cross-border interaction</a:t>
            </a:r>
            <a:endParaRPr lang="ru-RU" b="1" dirty="0">
              <a:solidFill>
                <a:srgbClr val="FF0000"/>
              </a:solidFill>
            </a:endParaRPr>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6375356" cy="273941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877202"/>
            <a:ext cx="5093815" cy="28641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64653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Углы">
  <a:themeElements>
    <a:clrScheme name="Углы">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Угл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326</TotalTime>
  <Words>424</Words>
  <Application>Microsoft Office PowerPoint</Application>
  <PresentationFormat>Экран (4:3)</PresentationFormat>
  <Paragraphs>43</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Углы</vt:lpstr>
      <vt:lpstr>PROJECT  A Virtual Jewish Cookbook</vt:lpstr>
      <vt:lpstr>Objectives of the project “Back to the Family”</vt:lpstr>
      <vt:lpstr>Goals “Study to study”</vt:lpstr>
      <vt:lpstr>stages of work - start</vt:lpstr>
      <vt:lpstr>Stages of work - Preparatory</vt:lpstr>
      <vt:lpstr>Stages of work - Independent</vt:lpstr>
      <vt:lpstr>stages of work- final </vt:lpstr>
      <vt:lpstr>Stages of work - practical application of the project</vt:lpstr>
      <vt:lpstr>cross-border interaction</vt:lpstr>
      <vt:lpstr>בתיאבון</vt:lpstr>
      <vt:lpstr> בתיאבון</vt:lpstr>
      <vt:lpstr>            Thanks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A Virtual Jewish Cookbook</dc:title>
  <dc:creator>Георгий</dc:creator>
  <cp:lastModifiedBy>Георгий</cp:lastModifiedBy>
  <cp:revision>36</cp:revision>
  <dcterms:created xsi:type="dcterms:W3CDTF">2015-12-07T18:43:50Z</dcterms:created>
  <dcterms:modified xsi:type="dcterms:W3CDTF">2016-03-01T20:11:31Z</dcterms:modified>
</cp:coreProperties>
</file>