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0"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1"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0" d="100"/>
          <a:sy n="100" d="100"/>
        </p:scale>
        <p:origin x="-72" y="12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3321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0408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15107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2185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32446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6917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1606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672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pPr/>
              <a:t>4/21/2015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pPr/>
              <a:t>‹#›</a:t>
            </a:fld>
            <a:endParaRPr lang="en-US" dirty="0"/>
          </a:p>
        </p:txBody>
      </p:sp>
    </p:spTree>
    <p:extLst>
      <p:ext uri="{BB962C8B-B14F-4D97-AF65-F5344CB8AC3E}">
        <p14:creationId xmlns:p14="http://schemas.microsoft.com/office/powerpoint/2010/main" val="389467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1966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pPr/>
              <a:t>4/21/2015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val="2243755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8252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037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8025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2828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1973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4/21/2015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220322"/>
      </p:ext>
    </p:extLst>
  </p:cSld>
  <p:clrMap bg1="dk1" tx1="lt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3609" y="-418784"/>
            <a:ext cx="10319084" cy="4609784"/>
          </a:xfrm>
        </p:spPr>
        <p:txBody>
          <a:bodyPr/>
          <a:lstStyle/>
          <a:p>
            <a:r>
              <a:rPr lang="mk-MK" sz="8000" b="1" i="1" dirty="0" smtClean="0">
                <a:solidFill>
                  <a:schemeClr val="accent2"/>
                </a:solidFill>
                <a:effectLst>
                  <a:outerShdw blurRad="38100" dist="38100" dir="2700000" algn="tl">
                    <a:srgbClr val="000000">
                      <a:alpha val="43137"/>
                    </a:srgbClr>
                  </a:outerShdw>
                </a:effectLst>
              </a:rPr>
              <a:t>THREE PROMISES</a:t>
            </a:r>
            <a:endParaRPr lang="mk-MK" sz="8000" b="1" i="1" dirty="0">
              <a:solidFill>
                <a:schemeClr val="accent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3121338"/>
      </p:ext>
    </p:extLst>
  </p:cSld>
  <p:clrMapOvr>
    <a:masterClrMapping/>
  </p:clrMapOvr>
  <p:transition>
    <p:cover dir="l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23825"/>
            <a:ext cx="8596668" cy="1320800"/>
          </a:xfrm>
        </p:spPr>
        <p:txBody>
          <a:bodyPr/>
          <a:lstStyle/>
          <a:p>
            <a:pPr algn="ctr"/>
            <a:r>
              <a:rPr lang="mk-MK" dirty="0" smtClean="0"/>
              <a:t>Avram and Vukica Kalef</a:t>
            </a:r>
            <a:endParaRPr lang="mk-MK" dirty="0"/>
          </a:p>
        </p:txBody>
      </p:sp>
      <p:pic>
        <p:nvPicPr>
          <p:cNvPr id="4" name="Content Placeholder 3" descr="SRMCE 035.jpg"/>
          <p:cNvPicPr>
            <a:picLocks noGrp="1" noChangeAspect="1"/>
          </p:cNvPicPr>
          <p:nvPr>
            <p:ph idx="1"/>
          </p:nvPr>
        </p:nvPicPr>
        <p:blipFill>
          <a:blip r:embed="rId2"/>
          <a:stretch>
            <a:fillRect/>
          </a:stretch>
        </p:blipFill>
        <p:spPr>
          <a:xfrm>
            <a:off x="665004" y="1572670"/>
            <a:ext cx="2697322" cy="3563082"/>
          </a:xfrm>
          <a:prstGeom prst="snip2DiagRect">
            <a:avLst/>
          </a:prstGeom>
          <a:solidFill>
            <a:srgbClr val="FFFFFF">
              <a:shade val="85000"/>
            </a:srgbClr>
          </a:solidFill>
          <a:ln w="889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Horizontal Scroll 4"/>
          <p:cNvSpPr/>
          <p:nvPr/>
        </p:nvSpPr>
        <p:spPr>
          <a:xfrm>
            <a:off x="4819650" y="1895475"/>
            <a:ext cx="4286250" cy="2876550"/>
          </a:xfrm>
          <a:prstGeom prst="horizontalScroll">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mk-MK"/>
          </a:p>
        </p:txBody>
      </p:sp>
      <p:sp>
        <p:nvSpPr>
          <p:cNvPr id="6" name="Right Arrow 5"/>
          <p:cNvSpPr/>
          <p:nvPr/>
        </p:nvSpPr>
        <p:spPr>
          <a:xfrm>
            <a:off x="3495675" y="3095625"/>
            <a:ext cx="1181100" cy="838200"/>
          </a:xfrm>
          <a:prstGeom prst="rightArrow">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mk-MK"/>
          </a:p>
        </p:txBody>
      </p:sp>
      <p:sp>
        <p:nvSpPr>
          <p:cNvPr id="7" name="TextBox 6"/>
          <p:cNvSpPr txBox="1"/>
          <p:nvPr/>
        </p:nvSpPr>
        <p:spPr>
          <a:xfrm>
            <a:off x="5276850" y="2667000"/>
            <a:ext cx="3676650" cy="1754326"/>
          </a:xfrm>
          <a:prstGeom prst="rect">
            <a:avLst/>
          </a:prstGeom>
          <a:noFill/>
        </p:spPr>
        <p:txBody>
          <a:bodyPr wrap="square" rtlCol="0">
            <a:spAutoFit/>
          </a:bodyPr>
          <a:lstStyle/>
          <a:p>
            <a:pPr algn="ctr"/>
            <a:r>
              <a:rPr lang="mk-MK" sz="2800" i="1" dirty="0" smtClean="0">
                <a:solidFill>
                  <a:schemeClr val="accent2">
                    <a:lumMod val="75000"/>
                  </a:schemeClr>
                </a:solidFill>
              </a:rPr>
              <a:t>Avram and Vukica started their family first.</a:t>
            </a:r>
          </a:p>
          <a:p>
            <a:pPr algn="ctr"/>
            <a:endParaRPr lang="mk-MK" sz="2400" i="1" dirty="0">
              <a:solidFill>
                <a:schemeClr val="accent2">
                  <a:lumMod val="75000"/>
                </a:schemeClr>
              </a:solidFill>
            </a:endParaRPr>
          </a:p>
        </p:txBody>
      </p:sp>
    </p:spTree>
  </p:cSld>
  <p:clrMapOvr>
    <a:masterClrMapping/>
  </p:clrMapOvr>
  <p:transition>
    <p:pull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809" y="209550"/>
            <a:ext cx="8596668" cy="1320800"/>
          </a:xfrm>
        </p:spPr>
        <p:txBody>
          <a:bodyPr/>
          <a:lstStyle/>
          <a:p>
            <a:pPr algn="ctr"/>
            <a:r>
              <a:rPr lang="mk-MK" dirty="0" smtClean="0"/>
              <a:t>Jakov and Lenka Kalef</a:t>
            </a:r>
            <a:endParaRPr lang="mk-MK" dirty="0"/>
          </a:p>
        </p:txBody>
      </p:sp>
      <p:pic>
        <p:nvPicPr>
          <p:cNvPr id="5" name="Content Placeholder 4" descr="SRMCE 022.jpg"/>
          <p:cNvPicPr>
            <a:picLocks noGrp="1" noChangeAspect="1"/>
          </p:cNvPicPr>
          <p:nvPr>
            <p:ph idx="1"/>
          </p:nvPr>
        </p:nvPicPr>
        <p:blipFill>
          <a:blip r:embed="rId2"/>
          <a:stretch>
            <a:fillRect/>
          </a:stretch>
        </p:blipFill>
        <p:spPr>
          <a:xfrm>
            <a:off x="563276" y="1739105"/>
            <a:ext cx="3122899" cy="3613945"/>
          </a:xfrm>
          <a:prstGeom prst="snip2DiagRect">
            <a:avLst/>
          </a:prstGeom>
          <a:solidFill>
            <a:srgbClr val="FFFFFF">
              <a:shade val="85000"/>
            </a:srgbClr>
          </a:solidFill>
          <a:ln w="889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Right Arrow 5"/>
          <p:cNvSpPr/>
          <p:nvPr/>
        </p:nvSpPr>
        <p:spPr>
          <a:xfrm>
            <a:off x="3810000" y="3162300"/>
            <a:ext cx="1200150" cy="809625"/>
          </a:xfrm>
          <a:prstGeom prst="rightArrow">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mk-MK"/>
          </a:p>
        </p:txBody>
      </p:sp>
      <p:sp>
        <p:nvSpPr>
          <p:cNvPr id="7" name="Horizontal Scroll 6"/>
          <p:cNvSpPr/>
          <p:nvPr/>
        </p:nvSpPr>
        <p:spPr>
          <a:xfrm>
            <a:off x="5105400" y="1952625"/>
            <a:ext cx="3981450" cy="2943225"/>
          </a:xfrm>
          <a:prstGeom prst="horizontalScroll">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mk-MK"/>
          </a:p>
        </p:txBody>
      </p:sp>
      <p:sp>
        <p:nvSpPr>
          <p:cNvPr id="8" name="TextBox 7"/>
          <p:cNvSpPr txBox="1"/>
          <p:nvPr/>
        </p:nvSpPr>
        <p:spPr>
          <a:xfrm>
            <a:off x="5495925" y="2581275"/>
            <a:ext cx="3457575" cy="1569660"/>
          </a:xfrm>
          <a:prstGeom prst="rect">
            <a:avLst/>
          </a:prstGeom>
          <a:noFill/>
        </p:spPr>
        <p:txBody>
          <a:bodyPr wrap="square" rtlCol="0">
            <a:spAutoFit/>
          </a:bodyPr>
          <a:lstStyle/>
          <a:p>
            <a:pPr algn="ctr"/>
            <a:r>
              <a:rPr lang="mk-MK" sz="2400" i="1" dirty="0" smtClean="0">
                <a:solidFill>
                  <a:schemeClr val="accent2">
                    <a:lumMod val="75000"/>
                  </a:schemeClr>
                </a:solidFill>
              </a:rPr>
              <a:t>Here is Jakov Kalef with Lenka Almazino – Kalef. They had two sons: David and Mile </a:t>
            </a:r>
            <a:endParaRPr lang="mk-MK" sz="2400" i="1" dirty="0">
              <a:solidFill>
                <a:schemeClr val="accent2">
                  <a:lumMod val="75000"/>
                </a:schemeClr>
              </a:solidFill>
            </a:endParaRPr>
          </a:p>
        </p:txBody>
      </p:sp>
    </p:spTree>
  </p:cSld>
  <p:clrMapOvr>
    <a:masterClrMapping/>
  </p:clrMapOvr>
  <p:transition>
    <p:pull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7650"/>
            <a:ext cx="8596668" cy="1320800"/>
          </a:xfrm>
        </p:spPr>
        <p:txBody>
          <a:bodyPr/>
          <a:lstStyle/>
          <a:p>
            <a:pPr algn="ctr"/>
            <a:r>
              <a:rPr lang="mk-MK" dirty="0" smtClean="0"/>
              <a:t>Jakov and Lenka Kalef`s sons</a:t>
            </a:r>
            <a:endParaRPr lang="mk-MK" dirty="0"/>
          </a:p>
        </p:txBody>
      </p:sp>
      <p:pic>
        <p:nvPicPr>
          <p:cNvPr id="7" name="Content Placeholder 6" descr="SRMCE 041.jpg"/>
          <p:cNvPicPr>
            <a:picLocks noGrp="1" noChangeAspect="1"/>
          </p:cNvPicPr>
          <p:nvPr>
            <p:ph idx="1"/>
          </p:nvPr>
        </p:nvPicPr>
        <p:blipFill>
          <a:blip r:embed="rId2"/>
          <a:stretch>
            <a:fillRect/>
          </a:stretch>
        </p:blipFill>
        <p:spPr>
          <a:xfrm>
            <a:off x="1362075" y="1291430"/>
            <a:ext cx="2619375" cy="2966245"/>
          </a:xfrm>
          <a:prstGeom prst="snip2DiagRect">
            <a:avLst/>
          </a:prstGeom>
          <a:solidFill>
            <a:srgbClr val="FFFFFF">
              <a:shade val="85000"/>
            </a:srgbClr>
          </a:solidFill>
          <a:ln w="889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Down Arrow 7"/>
          <p:cNvSpPr/>
          <p:nvPr/>
        </p:nvSpPr>
        <p:spPr>
          <a:xfrm>
            <a:off x="2505075" y="4362450"/>
            <a:ext cx="257175" cy="5334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mk-MK"/>
          </a:p>
        </p:txBody>
      </p:sp>
      <p:sp>
        <p:nvSpPr>
          <p:cNvPr id="9" name="Horizontal Scroll 8"/>
          <p:cNvSpPr/>
          <p:nvPr/>
        </p:nvSpPr>
        <p:spPr>
          <a:xfrm>
            <a:off x="1409700" y="4914900"/>
            <a:ext cx="2552700" cy="1219200"/>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mk-MK"/>
          </a:p>
        </p:txBody>
      </p:sp>
      <p:sp>
        <p:nvSpPr>
          <p:cNvPr id="10" name="TextBox 9"/>
          <p:cNvSpPr txBox="1"/>
          <p:nvPr/>
        </p:nvSpPr>
        <p:spPr>
          <a:xfrm>
            <a:off x="1638300" y="5267325"/>
            <a:ext cx="2209800" cy="523220"/>
          </a:xfrm>
          <a:prstGeom prst="rect">
            <a:avLst/>
          </a:prstGeom>
          <a:noFill/>
        </p:spPr>
        <p:txBody>
          <a:bodyPr wrap="square" rtlCol="0">
            <a:spAutoFit/>
          </a:bodyPr>
          <a:lstStyle/>
          <a:p>
            <a:pPr algn="ctr"/>
            <a:r>
              <a:rPr lang="mk-MK" sz="2800" i="1" dirty="0" smtClean="0">
                <a:solidFill>
                  <a:schemeClr val="accent2">
                    <a:lumMod val="75000"/>
                  </a:schemeClr>
                </a:solidFill>
              </a:rPr>
              <a:t>Mile Kalef</a:t>
            </a:r>
            <a:endParaRPr lang="mk-MK" sz="2800" i="1" dirty="0">
              <a:solidFill>
                <a:schemeClr val="accent2">
                  <a:lumMod val="75000"/>
                </a:schemeClr>
              </a:solidFill>
            </a:endParaRPr>
          </a:p>
        </p:txBody>
      </p:sp>
      <p:pic>
        <p:nvPicPr>
          <p:cNvPr id="11" name="Picture 10" descr="SRMCE 043.jpg"/>
          <p:cNvPicPr>
            <a:picLocks noChangeAspect="1"/>
          </p:cNvPicPr>
          <p:nvPr/>
        </p:nvPicPr>
        <p:blipFill>
          <a:blip r:embed="rId3"/>
          <a:stretch>
            <a:fillRect/>
          </a:stretch>
        </p:blipFill>
        <p:spPr>
          <a:xfrm>
            <a:off x="5438775" y="1200150"/>
            <a:ext cx="2619375" cy="3000375"/>
          </a:xfrm>
          <a:prstGeom prst="snip2DiagRect">
            <a:avLst/>
          </a:prstGeom>
          <a:solidFill>
            <a:srgbClr val="FFFFFF">
              <a:shade val="85000"/>
            </a:srgbClr>
          </a:solidFill>
          <a:ln w="889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Down Arrow 11"/>
          <p:cNvSpPr/>
          <p:nvPr/>
        </p:nvSpPr>
        <p:spPr>
          <a:xfrm>
            <a:off x="6657976" y="4286249"/>
            <a:ext cx="266700" cy="600075"/>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mk-MK"/>
          </a:p>
        </p:txBody>
      </p:sp>
      <p:sp>
        <p:nvSpPr>
          <p:cNvPr id="13" name="Horizontal Scroll 12"/>
          <p:cNvSpPr/>
          <p:nvPr/>
        </p:nvSpPr>
        <p:spPr>
          <a:xfrm>
            <a:off x="5524500" y="4819650"/>
            <a:ext cx="2600325" cy="1209675"/>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mk-MK"/>
          </a:p>
        </p:txBody>
      </p:sp>
      <p:sp>
        <p:nvSpPr>
          <p:cNvPr id="14" name="TextBox 13"/>
          <p:cNvSpPr txBox="1"/>
          <p:nvPr/>
        </p:nvSpPr>
        <p:spPr>
          <a:xfrm>
            <a:off x="5686425" y="5143500"/>
            <a:ext cx="2257425" cy="461665"/>
          </a:xfrm>
          <a:prstGeom prst="rect">
            <a:avLst/>
          </a:prstGeom>
          <a:noFill/>
        </p:spPr>
        <p:txBody>
          <a:bodyPr wrap="square" rtlCol="0">
            <a:spAutoFit/>
          </a:bodyPr>
          <a:lstStyle/>
          <a:p>
            <a:pPr algn="ctr"/>
            <a:r>
              <a:rPr lang="mk-MK" sz="2400" i="1" dirty="0" smtClean="0">
                <a:solidFill>
                  <a:schemeClr val="accent2">
                    <a:lumMod val="75000"/>
                  </a:schemeClr>
                </a:solidFill>
              </a:rPr>
              <a:t>David Kalef</a:t>
            </a:r>
            <a:endParaRPr lang="mk-MK" sz="2400" i="1" dirty="0">
              <a:solidFill>
                <a:schemeClr val="accent2">
                  <a:lumMod val="75000"/>
                </a:schemeClr>
              </a:solidFill>
            </a:endParaRPr>
          </a:p>
        </p:txBody>
      </p:sp>
    </p:spTree>
  </p:cSld>
  <p:clrMapOvr>
    <a:masterClrMapping/>
  </p:clrMapOvr>
  <p:transition>
    <p:pull dir="l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434" y="238125"/>
            <a:ext cx="8596668" cy="1320800"/>
          </a:xfrm>
        </p:spPr>
        <p:txBody>
          <a:bodyPr/>
          <a:lstStyle/>
          <a:p>
            <a:pPr algn="ctr"/>
            <a:r>
              <a:rPr lang="mk-MK" dirty="0" smtClean="0"/>
              <a:t>Lenka Koen and Josip Koen</a:t>
            </a:r>
            <a:endParaRPr lang="mk-MK" dirty="0"/>
          </a:p>
        </p:txBody>
      </p:sp>
      <p:pic>
        <p:nvPicPr>
          <p:cNvPr id="4" name="Content Placeholder 3" descr="SRMCE 034.jpg"/>
          <p:cNvPicPr>
            <a:picLocks noGrp="1" noChangeAspect="1"/>
          </p:cNvPicPr>
          <p:nvPr>
            <p:ph idx="1"/>
          </p:nvPr>
        </p:nvPicPr>
        <p:blipFill>
          <a:blip r:embed="rId2"/>
          <a:stretch>
            <a:fillRect/>
          </a:stretch>
        </p:blipFill>
        <p:spPr>
          <a:xfrm>
            <a:off x="609600" y="1617186"/>
            <a:ext cx="3276600" cy="3716814"/>
          </a:xfrm>
          <a:prstGeom prst="snip2DiagRect">
            <a:avLst/>
          </a:prstGeom>
          <a:solidFill>
            <a:srgbClr val="FFFFFF">
              <a:shade val="85000"/>
            </a:srgbClr>
          </a:solidFill>
          <a:ln w="889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Right Arrow 4"/>
          <p:cNvSpPr/>
          <p:nvPr/>
        </p:nvSpPr>
        <p:spPr>
          <a:xfrm>
            <a:off x="4057650" y="3114675"/>
            <a:ext cx="1238250" cy="733425"/>
          </a:xfrm>
          <a:prstGeom prst="rightArrow">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mk-MK"/>
          </a:p>
        </p:txBody>
      </p:sp>
      <p:sp>
        <p:nvSpPr>
          <p:cNvPr id="6" name="Horizontal Scroll 5"/>
          <p:cNvSpPr/>
          <p:nvPr/>
        </p:nvSpPr>
        <p:spPr>
          <a:xfrm>
            <a:off x="5381625" y="1838325"/>
            <a:ext cx="4000500" cy="3095625"/>
          </a:xfrm>
          <a:prstGeom prst="horizontalScroll">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mk-MK"/>
          </a:p>
        </p:txBody>
      </p:sp>
      <p:sp>
        <p:nvSpPr>
          <p:cNvPr id="7" name="TextBox 6"/>
          <p:cNvSpPr txBox="1"/>
          <p:nvPr/>
        </p:nvSpPr>
        <p:spPr>
          <a:xfrm>
            <a:off x="5819775" y="2362200"/>
            <a:ext cx="3514725" cy="1938992"/>
          </a:xfrm>
          <a:prstGeom prst="rect">
            <a:avLst/>
          </a:prstGeom>
          <a:noFill/>
        </p:spPr>
        <p:txBody>
          <a:bodyPr wrap="square" rtlCol="0">
            <a:spAutoFit/>
          </a:bodyPr>
          <a:lstStyle/>
          <a:p>
            <a:pPr algn="ctr"/>
            <a:r>
              <a:rPr lang="mk-MK" sz="2400" i="1" dirty="0" smtClean="0">
                <a:solidFill>
                  <a:schemeClr val="accent2">
                    <a:lumMod val="75000"/>
                  </a:schemeClr>
                </a:solidFill>
              </a:rPr>
              <a:t>Lenka Kalef, Rahela`s daughter, married Josip Koen. They had four children. Three sons and one daughter. </a:t>
            </a:r>
            <a:endParaRPr lang="mk-MK" sz="2400" i="1" dirty="0">
              <a:solidFill>
                <a:schemeClr val="accent2">
                  <a:lumMod val="75000"/>
                </a:schemeClr>
              </a:solidFill>
            </a:endParaRPr>
          </a:p>
        </p:txBody>
      </p:sp>
    </p:spTree>
  </p:cSld>
  <p:clrMapOvr>
    <a:masterClrMapping/>
  </p:clrMapOvr>
  <p:transition>
    <p:pull dir="l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09" y="276225"/>
            <a:ext cx="8596668" cy="1320800"/>
          </a:xfrm>
        </p:spPr>
        <p:txBody>
          <a:bodyPr/>
          <a:lstStyle/>
          <a:p>
            <a:pPr algn="ctr"/>
            <a:r>
              <a:rPr lang="mk-MK" dirty="0" smtClean="0"/>
              <a:t>Lenka Koen and Josip`s son Isak Koen</a:t>
            </a:r>
            <a:endParaRPr lang="mk-MK" dirty="0"/>
          </a:p>
        </p:txBody>
      </p:sp>
      <p:pic>
        <p:nvPicPr>
          <p:cNvPr id="4" name="Content Placeholder 3" descr="RetrieveAsset.jpg"/>
          <p:cNvPicPr>
            <a:picLocks noGrp="1" noChangeAspect="1"/>
          </p:cNvPicPr>
          <p:nvPr>
            <p:ph idx="1"/>
          </p:nvPr>
        </p:nvPicPr>
        <p:blipFill>
          <a:blip r:embed="rId2"/>
          <a:stretch>
            <a:fillRect/>
          </a:stretch>
        </p:blipFill>
        <p:spPr>
          <a:xfrm>
            <a:off x="447676" y="1255714"/>
            <a:ext cx="2762250" cy="3132000"/>
          </a:xfrm>
          <a:prstGeom prst="snip2DiagRect">
            <a:avLst/>
          </a:prstGeom>
          <a:solidFill>
            <a:srgbClr val="FFFFFF">
              <a:shade val="85000"/>
            </a:srgbClr>
          </a:solidFill>
          <a:ln w="889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Down Arrow 4"/>
          <p:cNvSpPr/>
          <p:nvPr/>
        </p:nvSpPr>
        <p:spPr>
          <a:xfrm>
            <a:off x="1428750" y="4495800"/>
            <a:ext cx="542925" cy="828675"/>
          </a:xfrm>
          <a:prstGeom prst="downArrow">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mk-MK"/>
          </a:p>
        </p:txBody>
      </p:sp>
      <p:sp>
        <p:nvSpPr>
          <p:cNvPr id="6" name="Horizontal Scroll 5"/>
          <p:cNvSpPr/>
          <p:nvPr/>
        </p:nvSpPr>
        <p:spPr>
          <a:xfrm>
            <a:off x="514350" y="5410200"/>
            <a:ext cx="2752725" cy="990600"/>
          </a:xfrm>
          <a:prstGeom prst="horizontalScroll">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mk-MK"/>
          </a:p>
        </p:txBody>
      </p:sp>
      <p:sp>
        <p:nvSpPr>
          <p:cNvPr id="7" name="TextBox 6"/>
          <p:cNvSpPr txBox="1"/>
          <p:nvPr/>
        </p:nvSpPr>
        <p:spPr>
          <a:xfrm>
            <a:off x="590550" y="5667375"/>
            <a:ext cx="2581275" cy="461665"/>
          </a:xfrm>
          <a:prstGeom prst="rect">
            <a:avLst/>
          </a:prstGeom>
          <a:noFill/>
        </p:spPr>
        <p:txBody>
          <a:bodyPr wrap="square" rtlCol="0">
            <a:spAutoFit/>
          </a:bodyPr>
          <a:lstStyle/>
          <a:p>
            <a:pPr algn="ctr"/>
            <a:r>
              <a:rPr lang="mk-MK" sz="2400" i="1" dirty="0" smtClean="0">
                <a:solidFill>
                  <a:schemeClr val="accent2">
                    <a:lumMod val="75000"/>
                  </a:schemeClr>
                </a:solidFill>
              </a:rPr>
              <a:t>Isak Koen</a:t>
            </a:r>
            <a:endParaRPr lang="mk-MK" sz="2400" i="1" dirty="0">
              <a:solidFill>
                <a:schemeClr val="accent2">
                  <a:lumMod val="75000"/>
                </a:schemeClr>
              </a:solidFill>
            </a:endParaRPr>
          </a:p>
        </p:txBody>
      </p:sp>
      <p:pic>
        <p:nvPicPr>
          <p:cNvPr id="8" name="Picture 7" descr="SRMCE 084.jpg"/>
          <p:cNvPicPr>
            <a:picLocks noChangeAspect="1"/>
          </p:cNvPicPr>
          <p:nvPr/>
        </p:nvPicPr>
        <p:blipFill>
          <a:blip r:embed="rId3"/>
          <a:stretch>
            <a:fillRect/>
          </a:stretch>
        </p:blipFill>
        <p:spPr>
          <a:xfrm>
            <a:off x="3867150" y="1257299"/>
            <a:ext cx="2514599" cy="3209925"/>
          </a:xfrm>
          <a:prstGeom prst="snip2DiagRect">
            <a:avLst/>
          </a:prstGeom>
          <a:solidFill>
            <a:srgbClr val="FFFFFF">
              <a:shade val="85000"/>
            </a:srgbClr>
          </a:solidFill>
          <a:ln w="889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Down Arrow 8"/>
          <p:cNvSpPr/>
          <p:nvPr/>
        </p:nvSpPr>
        <p:spPr>
          <a:xfrm>
            <a:off x="4905375" y="4552951"/>
            <a:ext cx="504825" cy="800100"/>
          </a:xfrm>
          <a:prstGeom prst="downArrow">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mk-MK"/>
          </a:p>
        </p:txBody>
      </p:sp>
      <p:sp>
        <p:nvSpPr>
          <p:cNvPr id="10" name="Horizontal Scroll 9"/>
          <p:cNvSpPr/>
          <p:nvPr/>
        </p:nvSpPr>
        <p:spPr>
          <a:xfrm>
            <a:off x="3867150" y="5324475"/>
            <a:ext cx="2514600" cy="1019175"/>
          </a:xfrm>
          <a:prstGeom prst="horizontalScroll">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mk-MK"/>
          </a:p>
        </p:txBody>
      </p:sp>
      <p:sp>
        <p:nvSpPr>
          <p:cNvPr id="11" name="TextBox 10"/>
          <p:cNvSpPr txBox="1"/>
          <p:nvPr/>
        </p:nvSpPr>
        <p:spPr>
          <a:xfrm>
            <a:off x="3981450" y="5391150"/>
            <a:ext cx="2343150" cy="830997"/>
          </a:xfrm>
          <a:prstGeom prst="rect">
            <a:avLst/>
          </a:prstGeom>
          <a:noFill/>
        </p:spPr>
        <p:txBody>
          <a:bodyPr wrap="square" rtlCol="0">
            <a:spAutoFit/>
          </a:bodyPr>
          <a:lstStyle/>
          <a:p>
            <a:pPr algn="ctr"/>
            <a:r>
              <a:rPr lang="mk-MK" sz="2400" i="1" dirty="0" smtClean="0">
                <a:solidFill>
                  <a:schemeClr val="accent2">
                    <a:lumMod val="75000"/>
                  </a:schemeClr>
                </a:solidFill>
              </a:rPr>
              <a:t>Isak Koen and Regina Koen</a:t>
            </a:r>
            <a:endParaRPr lang="mk-MK" sz="2400" i="1" dirty="0">
              <a:solidFill>
                <a:schemeClr val="accent2">
                  <a:lumMod val="75000"/>
                </a:schemeClr>
              </a:solidFill>
            </a:endParaRPr>
          </a:p>
        </p:txBody>
      </p:sp>
      <p:pic>
        <p:nvPicPr>
          <p:cNvPr id="12" name="Picture 11" descr="RetrieveAsset.jpg"/>
          <p:cNvPicPr>
            <a:picLocks noChangeAspect="1"/>
          </p:cNvPicPr>
          <p:nvPr/>
        </p:nvPicPr>
        <p:blipFill>
          <a:blip r:embed="rId4"/>
          <a:stretch>
            <a:fillRect/>
          </a:stretch>
        </p:blipFill>
        <p:spPr>
          <a:xfrm>
            <a:off x="7010400" y="1281111"/>
            <a:ext cx="2552700" cy="3081339"/>
          </a:xfrm>
          <a:prstGeom prst="snip2DiagRect">
            <a:avLst/>
          </a:prstGeom>
          <a:solidFill>
            <a:srgbClr val="FFFFFF">
              <a:shade val="85000"/>
            </a:srgbClr>
          </a:solidFill>
          <a:ln w="889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3" name="Down Arrow 12"/>
          <p:cNvSpPr/>
          <p:nvPr/>
        </p:nvSpPr>
        <p:spPr>
          <a:xfrm>
            <a:off x="8058150" y="4476750"/>
            <a:ext cx="561976" cy="809625"/>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14" name="Horizontal Scroll 13"/>
          <p:cNvSpPr/>
          <p:nvPr/>
        </p:nvSpPr>
        <p:spPr>
          <a:xfrm>
            <a:off x="7115175" y="5295900"/>
            <a:ext cx="2419350" cy="1066800"/>
          </a:xfrm>
          <a:prstGeom prst="horizontalScroll">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mk-MK"/>
          </a:p>
        </p:txBody>
      </p:sp>
      <p:sp>
        <p:nvSpPr>
          <p:cNvPr id="15" name="TextBox 14"/>
          <p:cNvSpPr txBox="1"/>
          <p:nvPr/>
        </p:nvSpPr>
        <p:spPr>
          <a:xfrm>
            <a:off x="7153276" y="5419725"/>
            <a:ext cx="2362200" cy="830997"/>
          </a:xfrm>
          <a:prstGeom prst="rect">
            <a:avLst/>
          </a:prstGeom>
          <a:noFill/>
        </p:spPr>
        <p:txBody>
          <a:bodyPr wrap="square" rtlCol="0">
            <a:spAutoFit/>
          </a:bodyPr>
          <a:lstStyle/>
          <a:p>
            <a:pPr algn="ctr"/>
            <a:r>
              <a:rPr lang="mk-MK" sz="2400" i="1" dirty="0" smtClean="0">
                <a:solidFill>
                  <a:schemeClr val="accent2">
                    <a:lumMod val="75000"/>
                  </a:schemeClr>
                </a:solidFill>
              </a:rPr>
              <a:t>Isak and Regina`s son</a:t>
            </a:r>
            <a:endParaRPr lang="mk-MK" sz="2400" i="1" dirty="0">
              <a:solidFill>
                <a:schemeClr val="accent2">
                  <a:lumMod val="75000"/>
                </a:schemeClr>
              </a:solidFill>
            </a:endParaRPr>
          </a:p>
        </p:txBody>
      </p:sp>
    </p:spTree>
  </p:cSld>
  <p:clrMapOvr>
    <a:masterClrMapping/>
  </p:clrMapOvr>
  <p:transition>
    <p:pull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209" y="295275"/>
            <a:ext cx="8596668" cy="1320800"/>
          </a:xfrm>
        </p:spPr>
        <p:txBody>
          <a:bodyPr/>
          <a:lstStyle/>
          <a:p>
            <a:r>
              <a:rPr lang="mk-MK" dirty="0" smtClean="0"/>
              <a:t>Lenka and Josip`s daughter Rahela</a:t>
            </a:r>
            <a:endParaRPr lang="mk-MK" dirty="0"/>
          </a:p>
        </p:txBody>
      </p:sp>
      <p:pic>
        <p:nvPicPr>
          <p:cNvPr id="4" name="Content Placeholder 3" descr="SRMCE 085.jpg"/>
          <p:cNvPicPr>
            <a:picLocks noGrp="1" noChangeAspect="1"/>
          </p:cNvPicPr>
          <p:nvPr>
            <p:ph idx="1"/>
          </p:nvPr>
        </p:nvPicPr>
        <p:blipFill>
          <a:blip r:embed="rId2"/>
          <a:stretch>
            <a:fillRect/>
          </a:stretch>
        </p:blipFill>
        <p:spPr>
          <a:xfrm>
            <a:off x="919511" y="1653380"/>
            <a:ext cx="2976213" cy="4286727"/>
          </a:xfrm>
          <a:prstGeom prst="snip2DiagRect">
            <a:avLst/>
          </a:prstGeom>
          <a:solidFill>
            <a:srgbClr val="FFFFFF">
              <a:shade val="85000"/>
            </a:srgbClr>
          </a:solidFill>
          <a:ln w="889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Right Arrow 4"/>
          <p:cNvSpPr/>
          <p:nvPr/>
        </p:nvSpPr>
        <p:spPr>
          <a:xfrm>
            <a:off x="4067175" y="3352800"/>
            <a:ext cx="1219200" cy="838200"/>
          </a:xfrm>
          <a:prstGeom prst="rightArrow">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mk-MK"/>
          </a:p>
        </p:txBody>
      </p:sp>
      <p:sp>
        <p:nvSpPr>
          <p:cNvPr id="6" name="Horizontal Scroll 5"/>
          <p:cNvSpPr/>
          <p:nvPr/>
        </p:nvSpPr>
        <p:spPr>
          <a:xfrm>
            <a:off x="5734050" y="1924050"/>
            <a:ext cx="3514725" cy="2838449"/>
          </a:xfrm>
          <a:prstGeom prst="horizontalScroll">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mk-MK"/>
          </a:p>
        </p:txBody>
      </p:sp>
      <p:sp>
        <p:nvSpPr>
          <p:cNvPr id="7" name="TextBox 6"/>
          <p:cNvSpPr txBox="1"/>
          <p:nvPr/>
        </p:nvSpPr>
        <p:spPr>
          <a:xfrm>
            <a:off x="6105525" y="2209800"/>
            <a:ext cx="3038475" cy="2246769"/>
          </a:xfrm>
          <a:prstGeom prst="rect">
            <a:avLst/>
          </a:prstGeom>
          <a:noFill/>
        </p:spPr>
        <p:txBody>
          <a:bodyPr wrap="square" rtlCol="0">
            <a:spAutoFit/>
          </a:bodyPr>
          <a:lstStyle/>
          <a:p>
            <a:pPr algn="ctr"/>
            <a:r>
              <a:rPr lang="mk-MK" sz="2800" i="1" dirty="0" smtClean="0">
                <a:solidFill>
                  <a:schemeClr val="accent2">
                    <a:lumMod val="75000"/>
                  </a:schemeClr>
                </a:solidFill>
              </a:rPr>
              <a:t>Lenka and Josip Koen`s daughter Rahela Elica – Koen married Aunt Elica.</a:t>
            </a:r>
            <a:endParaRPr lang="mk-MK" sz="2800" i="1" dirty="0">
              <a:solidFill>
                <a:schemeClr val="accent2">
                  <a:lumMod val="75000"/>
                </a:schemeClr>
              </a:solidFill>
            </a:endParaRPr>
          </a:p>
        </p:txBody>
      </p:sp>
    </p:spTree>
  </p:cSld>
  <p:clrMapOvr>
    <a:masterClrMapping/>
  </p:clrMapOvr>
  <p:transition>
    <p:pull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184" y="400050"/>
            <a:ext cx="8596668" cy="1320800"/>
          </a:xfrm>
        </p:spPr>
        <p:txBody>
          <a:bodyPr/>
          <a:lstStyle/>
          <a:p>
            <a:pPr algn="ctr"/>
            <a:r>
              <a:rPr lang="mk-MK" dirty="0" smtClean="0"/>
              <a:t>Matilda and Nisim Kalef</a:t>
            </a:r>
            <a:endParaRPr lang="mk-MK" dirty="0"/>
          </a:p>
        </p:txBody>
      </p:sp>
      <p:pic>
        <p:nvPicPr>
          <p:cNvPr id="4" name="Content Placeholder 3" descr="SRMCE 007.jpg"/>
          <p:cNvPicPr>
            <a:picLocks noGrp="1" noChangeAspect="1"/>
          </p:cNvPicPr>
          <p:nvPr>
            <p:ph idx="1"/>
          </p:nvPr>
        </p:nvPicPr>
        <p:blipFill>
          <a:blip r:embed="rId2"/>
          <a:stretch>
            <a:fillRect/>
          </a:stretch>
        </p:blipFill>
        <p:spPr>
          <a:xfrm>
            <a:off x="952499" y="1369536"/>
            <a:ext cx="3152776" cy="3231040"/>
          </a:xfrm>
          <a:prstGeom prst="snip2DiagRect">
            <a:avLst/>
          </a:prstGeom>
          <a:solidFill>
            <a:srgbClr val="FFFFFF">
              <a:shade val="85000"/>
            </a:srgbClr>
          </a:solidFill>
          <a:ln w="889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descr="SRMCE 012.jpg"/>
          <p:cNvPicPr>
            <a:picLocks noChangeAspect="1"/>
          </p:cNvPicPr>
          <p:nvPr/>
        </p:nvPicPr>
        <p:blipFill>
          <a:blip r:embed="rId3"/>
          <a:stretch>
            <a:fillRect/>
          </a:stretch>
        </p:blipFill>
        <p:spPr>
          <a:xfrm>
            <a:off x="5333999" y="1371600"/>
            <a:ext cx="3267075" cy="3204998"/>
          </a:xfrm>
          <a:prstGeom prst="snip2DiagRect">
            <a:avLst/>
          </a:prstGeom>
          <a:solidFill>
            <a:srgbClr val="FFFFFF">
              <a:shade val="85000"/>
            </a:srgbClr>
          </a:solidFill>
          <a:ln w="889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Horizontal Scroll 5"/>
          <p:cNvSpPr/>
          <p:nvPr/>
        </p:nvSpPr>
        <p:spPr>
          <a:xfrm>
            <a:off x="952500" y="4638675"/>
            <a:ext cx="7810500" cy="1990725"/>
          </a:xfrm>
          <a:prstGeom prst="horizontalScroll">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mk-MK"/>
          </a:p>
        </p:txBody>
      </p:sp>
      <p:sp>
        <p:nvSpPr>
          <p:cNvPr id="7" name="TextBox 6"/>
          <p:cNvSpPr txBox="1"/>
          <p:nvPr/>
        </p:nvSpPr>
        <p:spPr>
          <a:xfrm>
            <a:off x="1009651" y="4914900"/>
            <a:ext cx="7820024" cy="1384995"/>
          </a:xfrm>
          <a:prstGeom prst="rect">
            <a:avLst/>
          </a:prstGeom>
          <a:noFill/>
        </p:spPr>
        <p:txBody>
          <a:bodyPr wrap="square" rtlCol="0">
            <a:spAutoFit/>
          </a:bodyPr>
          <a:lstStyle/>
          <a:p>
            <a:pPr algn="ctr"/>
            <a:r>
              <a:rPr lang="mk-MK" sz="2800" i="1" dirty="0" smtClean="0">
                <a:solidFill>
                  <a:schemeClr val="accent2">
                    <a:lumMod val="75000"/>
                  </a:schemeClr>
                </a:solidFill>
              </a:rPr>
              <a:t>Rahela`s doughter, Matilda married Nisim. They had three sons. From them </a:t>
            </a:r>
            <a:r>
              <a:rPr lang="de-DE" sz="2800" i="1" dirty="0" smtClean="0">
                <a:solidFill>
                  <a:schemeClr val="accent2">
                    <a:lumMod val="75000"/>
                  </a:schemeClr>
                </a:solidFill>
              </a:rPr>
              <a:t>survived</a:t>
            </a:r>
            <a:r>
              <a:rPr lang="mk-MK" sz="2800" i="1" dirty="0" smtClean="0">
                <a:solidFill>
                  <a:schemeClr val="accent2">
                    <a:lumMod val="75000"/>
                  </a:schemeClr>
                </a:solidFill>
              </a:rPr>
              <a:t> only Avram. Matilda </a:t>
            </a:r>
            <a:r>
              <a:rPr lang="de-DE" sz="2800" i="1" dirty="0" smtClean="0">
                <a:solidFill>
                  <a:schemeClr val="accent2">
                    <a:lumMod val="75000"/>
                  </a:schemeClr>
                </a:solidFill>
              </a:rPr>
              <a:t>continues</a:t>
            </a:r>
            <a:r>
              <a:rPr lang="mk-MK" sz="2800" i="1" dirty="0" smtClean="0">
                <a:solidFill>
                  <a:schemeClr val="accent2">
                    <a:lumMod val="75000"/>
                  </a:schemeClr>
                </a:solidFill>
              </a:rPr>
              <a:t> lived with her son. </a:t>
            </a:r>
            <a:endParaRPr lang="mk-MK" sz="2800" i="1" dirty="0">
              <a:solidFill>
                <a:schemeClr val="accent2">
                  <a:lumMod val="75000"/>
                </a:schemeClr>
              </a:solidFill>
            </a:endParaRPr>
          </a:p>
        </p:txBody>
      </p:sp>
    </p:spTree>
  </p:cSld>
  <p:clrMapOvr>
    <a:masterClrMapping/>
  </p:clrMapOvr>
  <p:transition>
    <p:pull dir="l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084" y="295275"/>
            <a:ext cx="8596668" cy="1320800"/>
          </a:xfrm>
        </p:spPr>
        <p:txBody>
          <a:bodyPr/>
          <a:lstStyle/>
          <a:p>
            <a:pPr algn="ctr"/>
            <a:r>
              <a:rPr lang="mk-MK" dirty="0" smtClean="0"/>
              <a:t>Avram Kalef</a:t>
            </a:r>
            <a:endParaRPr lang="mk-MK" dirty="0"/>
          </a:p>
        </p:txBody>
      </p:sp>
      <p:pic>
        <p:nvPicPr>
          <p:cNvPr id="4" name="Content Placeholder 3" descr="SRMCE 091.jpg"/>
          <p:cNvPicPr>
            <a:picLocks noGrp="1" noChangeAspect="1"/>
          </p:cNvPicPr>
          <p:nvPr>
            <p:ph idx="1"/>
          </p:nvPr>
        </p:nvPicPr>
        <p:blipFill>
          <a:blip r:embed="rId2"/>
          <a:stretch>
            <a:fillRect/>
          </a:stretch>
        </p:blipFill>
        <p:spPr>
          <a:xfrm rot="21265811">
            <a:off x="1377092" y="1485740"/>
            <a:ext cx="2804383" cy="4105435"/>
          </a:xfrm>
          <a:prstGeom prst="snip2DiagRect">
            <a:avLst/>
          </a:prstGeom>
          <a:solidFill>
            <a:srgbClr val="FFFFFF">
              <a:shade val="85000"/>
            </a:srgbClr>
          </a:solidFill>
          <a:ln w="889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descr="SRMCE 059.jpg"/>
          <p:cNvPicPr>
            <a:picLocks noChangeAspect="1"/>
          </p:cNvPicPr>
          <p:nvPr/>
        </p:nvPicPr>
        <p:blipFill>
          <a:blip r:embed="rId3"/>
          <a:stretch>
            <a:fillRect/>
          </a:stretch>
        </p:blipFill>
        <p:spPr>
          <a:xfrm rot="350619">
            <a:off x="5543550" y="1476375"/>
            <a:ext cx="2705100" cy="4043729"/>
          </a:xfrm>
          <a:prstGeom prst="snip2DiagRect">
            <a:avLst/>
          </a:prstGeom>
          <a:solidFill>
            <a:srgbClr val="FFFFFF">
              <a:shade val="85000"/>
            </a:srgbClr>
          </a:solidFill>
          <a:ln w="889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pull dir="l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384" y="295275"/>
            <a:ext cx="8596668" cy="1320800"/>
          </a:xfrm>
        </p:spPr>
        <p:txBody>
          <a:bodyPr/>
          <a:lstStyle/>
          <a:p>
            <a:pPr algn="ctr"/>
            <a:r>
              <a:rPr lang="mk-MK" dirty="0" smtClean="0"/>
              <a:t>Avram and Dona kalef</a:t>
            </a:r>
            <a:endParaRPr lang="mk-MK" dirty="0"/>
          </a:p>
        </p:txBody>
      </p:sp>
      <p:pic>
        <p:nvPicPr>
          <p:cNvPr id="4" name="Content Placeholder 3" descr="url.jpg"/>
          <p:cNvPicPr>
            <a:picLocks noGrp="1" noChangeAspect="1"/>
          </p:cNvPicPr>
          <p:nvPr>
            <p:ph idx="1"/>
          </p:nvPr>
        </p:nvPicPr>
        <p:blipFill>
          <a:blip r:embed="rId2"/>
          <a:stretch>
            <a:fillRect/>
          </a:stretch>
        </p:blipFill>
        <p:spPr>
          <a:xfrm rot="21222439">
            <a:off x="641466" y="1417229"/>
            <a:ext cx="3617584" cy="2209006"/>
          </a:xfrm>
          <a:prstGeom prst="round2DiagRect">
            <a:avLst>
              <a:gd name="adj1" fmla="val 16667"/>
              <a:gd name="adj2" fmla="val 0"/>
            </a:avLst>
          </a:prstGeom>
          <a:ln w="88900" cap="sq">
            <a:solidFill>
              <a:srgbClr val="92D050"/>
            </a:solidFill>
            <a:miter lim="800000"/>
          </a:ln>
          <a:effectLst>
            <a:outerShdw blurRad="254000" algn="tl" rotWithShape="0">
              <a:srgbClr val="000000">
                <a:alpha val="43000"/>
              </a:srgbClr>
            </a:outerShdw>
          </a:effectLst>
        </p:spPr>
      </p:pic>
      <p:pic>
        <p:nvPicPr>
          <p:cNvPr id="5" name="Picture 4" descr="SRMCE 040.jpg"/>
          <p:cNvPicPr>
            <a:picLocks noChangeAspect="1"/>
          </p:cNvPicPr>
          <p:nvPr/>
        </p:nvPicPr>
        <p:blipFill>
          <a:blip r:embed="rId3"/>
          <a:stretch>
            <a:fillRect/>
          </a:stretch>
        </p:blipFill>
        <p:spPr>
          <a:xfrm rot="430404">
            <a:off x="5677148" y="1340656"/>
            <a:ext cx="3742761" cy="2304218"/>
          </a:xfrm>
          <a:prstGeom prst="round2DiagRect">
            <a:avLst>
              <a:gd name="adj1" fmla="val 16667"/>
              <a:gd name="adj2" fmla="val 0"/>
            </a:avLst>
          </a:prstGeom>
          <a:ln w="88900" cap="sq">
            <a:solidFill>
              <a:srgbClr val="92D050"/>
            </a:solidFill>
            <a:miter lim="800000"/>
          </a:ln>
          <a:effectLst>
            <a:outerShdw blurRad="254000" algn="tl" rotWithShape="0">
              <a:srgbClr val="000000">
                <a:alpha val="43000"/>
              </a:srgbClr>
            </a:outerShdw>
          </a:effectLst>
        </p:spPr>
      </p:pic>
      <p:sp>
        <p:nvSpPr>
          <p:cNvPr id="6" name="Horizontal Scroll 5"/>
          <p:cNvSpPr/>
          <p:nvPr/>
        </p:nvSpPr>
        <p:spPr>
          <a:xfrm>
            <a:off x="1457325" y="4048125"/>
            <a:ext cx="7477125" cy="2533650"/>
          </a:xfrm>
          <a:prstGeom prst="horizontalScroll">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mk-MK"/>
          </a:p>
        </p:txBody>
      </p:sp>
      <p:sp>
        <p:nvSpPr>
          <p:cNvPr id="7" name="TextBox 6"/>
          <p:cNvSpPr txBox="1"/>
          <p:nvPr/>
        </p:nvSpPr>
        <p:spPr>
          <a:xfrm>
            <a:off x="1847851" y="4419600"/>
            <a:ext cx="6877050" cy="1815882"/>
          </a:xfrm>
          <a:prstGeom prst="rect">
            <a:avLst/>
          </a:prstGeom>
          <a:noFill/>
        </p:spPr>
        <p:txBody>
          <a:bodyPr wrap="square" rtlCol="0">
            <a:spAutoFit/>
          </a:bodyPr>
          <a:lstStyle/>
          <a:p>
            <a:pPr algn="ctr"/>
            <a:r>
              <a:rPr lang="mk-MK" sz="2800" i="1" dirty="0" smtClean="0">
                <a:solidFill>
                  <a:schemeClr val="accent2">
                    <a:lumMod val="75000"/>
                  </a:schemeClr>
                </a:solidFill>
              </a:rPr>
              <a:t>Antonija Ograjensek married Avram Kalef.Antonija had decided to convert to Judaism and she changed her name to Dona Bat Kalef.</a:t>
            </a:r>
            <a:endParaRPr lang="mk-MK" sz="2800" i="1" dirty="0">
              <a:solidFill>
                <a:schemeClr val="accent2">
                  <a:lumMod val="75000"/>
                </a:schemeClr>
              </a:solidFill>
            </a:endParaRPr>
          </a:p>
        </p:txBody>
      </p:sp>
    </p:spTree>
  </p:cSld>
  <p:clrMapOvr>
    <a:masterClrMapping/>
  </p:clrMapOvr>
  <p:transition>
    <p:pull dir="l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284" y="161925"/>
            <a:ext cx="8596668" cy="1320800"/>
          </a:xfrm>
        </p:spPr>
        <p:txBody>
          <a:bodyPr/>
          <a:lstStyle/>
          <a:p>
            <a:pPr algn="ctr"/>
            <a:r>
              <a:rPr lang="mk-MK" dirty="0" smtClean="0"/>
              <a:t>Matilda Kalef</a:t>
            </a:r>
            <a:endParaRPr lang="mk-MK" dirty="0"/>
          </a:p>
        </p:txBody>
      </p:sp>
      <p:pic>
        <p:nvPicPr>
          <p:cNvPr id="1026" name="Picture 2" descr="Matilda Cerge as a small child"/>
          <p:cNvPicPr>
            <a:picLocks noChangeAspect="1" noChangeArrowheads="1"/>
          </p:cNvPicPr>
          <p:nvPr/>
        </p:nvPicPr>
        <p:blipFill>
          <a:blip r:embed="rId2"/>
          <a:srcRect/>
          <a:stretch>
            <a:fillRect/>
          </a:stretch>
        </p:blipFill>
        <p:spPr bwMode="auto">
          <a:xfrm rot="21239835">
            <a:off x="1098551" y="1804987"/>
            <a:ext cx="2463800" cy="3452813"/>
          </a:xfrm>
          <a:prstGeom prst="snip2DiagRect">
            <a:avLst/>
          </a:prstGeom>
          <a:solidFill>
            <a:srgbClr val="FFFFFF">
              <a:shade val="85000"/>
            </a:srgbClr>
          </a:solidFill>
          <a:ln w="889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Horizontal Scroll 4"/>
          <p:cNvSpPr/>
          <p:nvPr/>
        </p:nvSpPr>
        <p:spPr>
          <a:xfrm>
            <a:off x="4438650" y="2600325"/>
            <a:ext cx="4276725" cy="2266950"/>
          </a:xfrm>
          <a:prstGeom prst="horizontalScroll">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mk-MK"/>
          </a:p>
        </p:txBody>
      </p:sp>
      <p:sp>
        <p:nvSpPr>
          <p:cNvPr id="6" name="TextBox 5"/>
          <p:cNvSpPr txBox="1"/>
          <p:nvPr/>
        </p:nvSpPr>
        <p:spPr>
          <a:xfrm>
            <a:off x="4810125" y="3228975"/>
            <a:ext cx="3848100" cy="954107"/>
          </a:xfrm>
          <a:prstGeom prst="rect">
            <a:avLst/>
          </a:prstGeom>
          <a:noFill/>
        </p:spPr>
        <p:txBody>
          <a:bodyPr wrap="square" rtlCol="0">
            <a:spAutoFit/>
          </a:bodyPr>
          <a:lstStyle/>
          <a:p>
            <a:pPr algn="ctr"/>
            <a:r>
              <a:rPr lang="mk-MK" sz="2800" i="1" dirty="0" smtClean="0">
                <a:solidFill>
                  <a:schemeClr val="accent2">
                    <a:lumMod val="75000"/>
                  </a:schemeClr>
                </a:solidFill>
              </a:rPr>
              <a:t>Dona`s doughter Matilda Kalef</a:t>
            </a:r>
            <a:endParaRPr lang="mk-MK" sz="2800" i="1" dirty="0">
              <a:solidFill>
                <a:schemeClr val="accent2">
                  <a:lumMod val="75000"/>
                </a:schemeClr>
              </a:solidFill>
            </a:endParaRPr>
          </a:p>
        </p:txBody>
      </p:sp>
    </p:spTree>
  </p:cSld>
  <p:clrMapOvr>
    <a:masterClrMapping/>
  </p:clrMapOvr>
  <p:transition>
    <p:pull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158839"/>
            <a:ext cx="8596668" cy="1320800"/>
          </a:xfrm>
        </p:spPr>
        <p:txBody>
          <a:bodyPr>
            <a:normAutofit/>
          </a:bodyPr>
          <a:lstStyle/>
          <a:p>
            <a:r>
              <a:rPr lang="en-US" sz="7200" dirty="0" smtClean="0"/>
              <a:t>Jews</a:t>
            </a:r>
            <a:endParaRPr lang="mk-MK" sz="7200" dirty="0"/>
          </a:p>
        </p:txBody>
      </p:sp>
      <p:sp>
        <p:nvSpPr>
          <p:cNvPr id="3" name="Content Placeholder 2"/>
          <p:cNvSpPr>
            <a:spLocks noGrp="1"/>
          </p:cNvSpPr>
          <p:nvPr>
            <p:ph idx="1"/>
          </p:nvPr>
        </p:nvSpPr>
        <p:spPr>
          <a:xfrm>
            <a:off x="252937" y="1294461"/>
            <a:ext cx="6856201" cy="4951793"/>
          </a:xfrm>
        </p:spPr>
        <p:txBody>
          <a:bodyPr>
            <a:normAutofit/>
          </a:bodyPr>
          <a:lstStyle/>
          <a:p>
            <a:pPr marL="0" indent="0" algn="just">
              <a:buNone/>
            </a:pPr>
            <a:r>
              <a:rPr lang="en-US" sz="2400" dirty="0">
                <a:solidFill>
                  <a:srgbClr val="00B050"/>
                </a:solidFill>
              </a:rPr>
              <a:t>Jews are an ancient people, the creator of the first monotheistic religion - Judaism. Their </a:t>
            </a:r>
            <a:r>
              <a:rPr lang="en-US" sz="2400" dirty="0" err="1" smtClean="0">
                <a:solidFill>
                  <a:srgbClr val="00B050"/>
                </a:solidFill>
              </a:rPr>
              <a:t>countrain</a:t>
            </a:r>
            <a:r>
              <a:rPr lang="en-US" sz="2400" dirty="0" smtClean="0">
                <a:solidFill>
                  <a:srgbClr val="00B050"/>
                </a:solidFill>
              </a:rPr>
              <a:t> </a:t>
            </a:r>
            <a:r>
              <a:rPr lang="en-US" sz="2400" dirty="0">
                <a:solidFill>
                  <a:srgbClr val="00B050"/>
                </a:solidFill>
              </a:rPr>
              <a:t>historic Palestine. The history of the Jews, is known from texts in the Bible, which is confirmed by archaeological findings in the current state of Israel. </a:t>
            </a:r>
            <a:endParaRPr lang="mk-MK" sz="2400" dirty="0">
              <a:solidFill>
                <a:srgbClr val="00B050"/>
              </a:solidFill>
            </a:endParaRPr>
          </a:p>
        </p:txBody>
      </p:sp>
      <p:pic>
        <p:nvPicPr>
          <p:cNvPr id="4" name="Picture 3"/>
          <p:cNvPicPr>
            <a:picLocks noChangeAspect="1"/>
          </p:cNvPicPr>
          <p:nvPr/>
        </p:nvPicPr>
        <p:blipFill>
          <a:blip r:embed="rId2" cstate="print"/>
          <a:stretch>
            <a:fillRect/>
          </a:stretch>
        </p:blipFill>
        <p:spPr>
          <a:xfrm rot="968482">
            <a:off x="7758542" y="758134"/>
            <a:ext cx="3183037" cy="2375035"/>
          </a:xfrm>
          <a:prstGeom prst="snip2DiagRect">
            <a:avLst/>
          </a:prstGeom>
          <a:solidFill>
            <a:srgbClr val="FFFFFF">
              <a:shade val="85000"/>
            </a:srgbClr>
          </a:solidFill>
          <a:ln w="889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252936" y="3528811"/>
            <a:ext cx="11338049" cy="1938992"/>
          </a:xfrm>
          <a:prstGeom prst="rect">
            <a:avLst/>
          </a:prstGeom>
          <a:noFill/>
        </p:spPr>
        <p:txBody>
          <a:bodyPr wrap="square" rtlCol="0">
            <a:spAutoFit/>
          </a:bodyPr>
          <a:lstStyle/>
          <a:p>
            <a:pPr algn="just"/>
            <a:r>
              <a:rPr lang="en-US" sz="2400" dirty="0">
                <a:solidFill>
                  <a:srgbClr val="00B050"/>
                </a:solidFill>
              </a:rPr>
              <a:t>Once Romans choke Jewish uprising in 66 AD and destroyed Solomon's temple, Jews displace around the world. The first Jews in the Balkan Peninsula called </a:t>
            </a:r>
            <a:r>
              <a:rPr lang="en-US" sz="2400" dirty="0" err="1">
                <a:solidFill>
                  <a:srgbClr val="00B050"/>
                </a:solidFill>
              </a:rPr>
              <a:t>Romanjoti</a:t>
            </a:r>
            <a:r>
              <a:rPr lang="en-US" sz="2400" dirty="0">
                <a:solidFill>
                  <a:srgbClr val="00B050"/>
                </a:solidFill>
              </a:rPr>
              <a:t>, because they came during the Roman Empire. In the Middle Ages in the Balkans arrive Ashkenazim - Eastern European Jews who speak German. In 1492 the territory of the Ottoman Empire settle Sephardi, expelled from Spain.</a:t>
            </a:r>
            <a:endParaRPr lang="mk-MK" sz="2400" dirty="0">
              <a:solidFill>
                <a:srgbClr val="00B050"/>
              </a:solidFill>
            </a:endParaRPr>
          </a:p>
        </p:txBody>
      </p:sp>
      <p:pic>
        <p:nvPicPr>
          <p:cNvPr id="1026" name="Picture 2" descr="http://www.clker.com/cliparts/8/e/7/d/1377304863262728514mask-star-davi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677333" y="5383192"/>
            <a:ext cx="1535503" cy="147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730278"/>
      </p:ext>
    </p:extLst>
  </p:cSld>
  <p:clrMapOvr>
    <a:masterClrMapping/>
  </p:clrMapOvr>
  <p:transition>
    <p:cover dir="l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284" y="247650"/>
            <a:ext cx="8596668" cy="1320800"/>
          </a:xfrm>
        </p:spPr>
        <p:txBody>
          <a:bodyPr/>
          <a:lstStyle/>
          <a:p>
            <a:pPr algn="ctr"/>
            <a:r>
              <a:rPr lang="mk-MK" dirty="0" smtClean="0"/>
              <a:t>Breda Kalef</a:t>
            </a:r>
            <a:endParaRPr lang="mk-MK" dirty="0"/>
          </a:p>
        </p:txBody>
      </p:sp>
      <p:pic>
        <p:nvPicPr>
          <p:cNvPr id="4" name="Content Placeholder 3" descr="SRMCE 088.jpg"/>
          <p:cNvPicPr>
            <a:picLocks noGrp="1" noChangeAspect="1"/>
          </p:cNvPicPr>
          <p:nvPr>
            <p:ph idx="1"/>
          </p:nvPr>
        </p:nvPicPr>
        <p:blipFill>
          <a:blip r:embed="rId2"/>
          <a:stretch>
            <a:fillRect/>
          </a:stretch>
        </p:blipFill>
        <p:spPr>
          <a:xfrm rot="21088373">
            <a:off x="1989964" y="1646414"/>
            <a:ext cx="1775928" cy="3376235"/>
          </a:xfrm>
          <a:prstGeom prst="snip2DiagRect">
            <a:avLst/>
          </a:prstGeom>
          <a:solidFill>
            <a:srgbClr val="FFFFFF">
              <a:shade val="85000"/>
            </a:srgbClr>
          </a:solidFill>
          <a:ln w="889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Horizontal Scroll 4"/>
          <p:cNvSpPr/>
          <p:nvPr/>
        </p:nvSpPr>
        <p:spPr>
          <a:xfrm>
            <a:off x="4533900" y="2085975"/>
            <a:ext cx="4019550" cy="2066925"/>
          </a:xfrm>
          <a:prstGeom prst="horizontalScroll">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mk-MK"/>
          </a:p>
        </p:txBody>
      </p:sp>
      <p:sp>
        <p:nvSpPr>
          <p:cNvPr id="6" name="TextBox 5"/>
          <p:cNvSpPr txBox="1"/>
          <p:nvPr/>
        </p:nvSpPr>
        <p:spPr>
          <a:xfrm>
            <a:off x="4772025" y="2571750"/>
            <a:ext cx="3771900" cy="954107"/>
          </a:xfrm>
          <a:prstGeom prst="rect">
            <a:avLst/>
          </a:prstGeom>
          <a:noFill/>
        </p:spPr>
        <p:txBody>
          <a:bodyPr wrap="square" rtlCol="0">
            <a:spAutoFit/>
          </a:bodyPr>
          <a:lstStyle/>
          <a:p>
            <a:pPr algn="ctr"/>
            <a:r>
              <a:rPr lang="mk-MK" sz="2800" i="1" dirty="0" smtClean="0">
                <a:solidFill>
                  <a:schemeClr val="accent2">
                    <a:lumMod val="75000"/>
                  </a:schemeClr>
                </a:solidFill>
              </a:rPr>
              <a:t>Dona Kalef`s doughter Breda Kalef.</a:t>
            </a:r>
            <a:endParaRPr lang="mk-MK" sz="2800" i="1" dirty="0">
              <a:solidFill>
                <a:schemeClr val="accent2">
                  <a:lumMod val="75000"/>
                </a:schemeClr>
              </a:solidFill>
            </a:endParaRPr>
          </a:p>
        </p:txBody>
      </p:sp>
    </p:spTree>
  </p:cSld>
  <p:clrMapOvr>
    <a:masterClrMapping/>
  </p:clrMapOvr>
  <p:transition>
    <p:pull dir="l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09" y="266700"/>
            <a:ext cx="8596668" cy="1320800"/>
          </a:xfrm>
        </p:spPr>
        <p:txBody>
          <a:bodyPr/>
          <a:lstStyle/>
          <a:p>
            <a:pPr algn="ctr"/>
            <a:r>
              <a:rPr lang="mk-MK" dirty="0" smtClean="0"/>
              <a:t>Matilda and Onton Kalef </a:t>
            </a:r>
            <a:endParaRPr lang="mk-MK" dirty="0"/>
          </a:p>
        </p:txBody>
      </p:sp>
      <p:pic>
        <p:nvPicPr>
          <p:cNvPr id="37890" name="Picture 2" descr="Image result for Matilda and onton kalef"/>
          <p:cNvPicPr>
            <a:picLocks noChangeAspect="1" noChangeArrowheads="1"/>
          </p:cNvPicPr>
          <p:nvPr/>
        </p:nvPicPr>
        <p:blipFill>
          <a:blip r:embed="rId2"/>
          <a:srcRect/>
          <a:stretch>
            <a:fillRect/>
          </a:stretch>
        </p:blipFill>
        <p:spPr bwMode="auto">
          <a:xfrm rot="20650876">
            <a:off x="1631950" y="1476375"/>
            <a:ext cx="2511425" cy="2524125"/>
          </a:xfrm>
          <a:prstGeom prst="snip2DiagRect">
            <a:avLst/>
          </a:prstGeom>
          <a:solidFill>
            <a:srgbClr val="FFFFFF">
              <a:shade val="85000"/>
            </a:srgbClr>
          </a:solidFill>
          <a:ln w="889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7892" name="AutoShape 4" descr="Image result for Matilda and onton kale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mk-MK"/>
          </a:p>
        </p:txBody>
      </p:sp>
      <p:sp>
        <p:nvSpPr>
          <p:cNvPr id="37894" name="AutoShape 6" descr="Image result for Matilda and onton kale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mk-MK"/>
          </a:p>
        </p:txBody>
      </p:sp>
      <p:sp>
        <p:nvSpPr>
          <p:cNvPr id="37896" name="AutoShape 8" descr="Image result for Matilda and onton kale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mk-MK"/>
          </a:p>
        </p:txBody>
      </p:sp>
      <p:pic>
        <p:nvPicPr>
          <p:cNvPr id="8" name="Picture 7" descr="SRMCE 102.jpg"/>
          <p:cNvPicPr>
            <a:picLocks noChangeAspect="1"/>
          </p:cNvPicPr>
          <p:nvPr/>
        </p:nvPicPr>
        <p:blipFill>
          <a:blip r:embed="rId3"/>
          <a:stretch>
            <a:fillRect/>
          </a:stretch>
        </p:blipFill>
        <p:spPr>
          <a:xfrm rot="980691">
            <a:off x="6148959" y="1590675"/>
            <a:ext cx="2729729" cy="2571750"/>
          </a:xfrm>
          <a:prstGeom prst="snip2DiagRect">
            <a:avLst/>
          </a:prstGeom>
          <a:solidFill>
            <a:srgbClr val="FFFFFF">
              <a:shade val="85000"/>
            </a:srgbClr>
          </a:solidFill>
          <a:ln w="889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Horizontal Scroll 8"/>
          <p:cNvSpPr/>
          <p:nvPr/>
        </p:nvSpPr>
        <p:spPr>
          <a:xfrm>
            <a:off x="3105150" y="4229100"/>
            <a:ext cx="3400425" cy="2257425"/>
          </a:xfrm>
          <a:prstGeom prst="horizontalScroll">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mk-MK"/>
          </a:p>
        </p:txBody>
      </p:sp>
      <p:sp>
        <p:nvSpPr>
          <p:cNvPr id="10" name="TextBox 9"/>
          <p:cNvSpPr txBox="1"/>
          <p:nvPr/>
        </p:nvSpPr>
        <p:spPr>
          <a:xfrm>
            <a:off x="3448050" y="4772025"/>
            <a:ext cx="2952750" cy="1200329"/>
          </a:xfrm>
          <a:prstGeom prst="rect">
            <a:avLst/>
          </a:prstGeom>
          <a:noFill/>
        </p:spPr>
        <p:txBody>
          <a:bodyPr wrap="square" rtlCol="0">
            <a:spAutoFit/>
          </a:bodyPr>
          <a:lstStyle/>
          <a:p>
            <a:pPr algn="ctr"/>
            <a:r>
              <a:rPr lang="mk-MK" sz="2400" i="1" dirty="0" smtClean="0">
                <a:solidFill>
                  <a:schemeClr val="accent2">
                    <a:lumMod val="75000"/>
                  </a:schemeClr>
                </a:solidFill>
              </a:rPr>
              <a:t>Dona`s doughter Matilda married Anton in Bitola.</a:t>
            </a:r>
            <a:endParaRPr lang="mk-MK" sz="2400" i="1" dirty="0">
              <a:solidFill>
                <a:schemeClr val="accent2">
                  <a:lumMod val="75000"/>
                </a:schemeClr>
              </a:solidFill>
            </a:endParaRPr>
          </a:p>
        </p:txBody>
      </p:sp>
    </p:spTree>
  </p:cSld>
  <p:clrMapOvr>
    <a:masterClrMapping/>
  </p:clrMapOvr>
  <p:transition>
    <p:pull dir="l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Remembering Holocaust club</a:t>
            </a:r>
          </a:p>
          <a:p>
            <a:r>
              <a:rPr lang="en-US" dirty="0" smtClean="0"/>
              <a:t>Primary School “</a:t>
            </a:r>
            <a:r>
              <a:rPr lang="en-US" dirty="0" err="1" smtClean="0"/>
              <a:t>Slavejko</a:t>
            </a:r>
            <a:r>
              <a:rPr lang="en-US" dirty="0" smtClean="0"/>
              <a:t> </a:t>
            </a:r>
            <a:r>
              <a:rPr lang="en-US" dirty="0" err="1" smtClean="0"/>
              <a:t>Arsov</a:t>
            </a:r>
            <a:r>
              <a:rPr lang="en-US" dirty="0" smtClean="0"/>
              <a:t>” – </a:t>
            </a:r>
            <a:r>
              <a:rPr lang="en-US" dirty="0" err="1" smtClean="0"/>
              <a:t>Shtip</a:t>
            </a:r>
            <a:endParaRPr lang="en-US" dirty="0" smtClean="0"/>
          </a:p>
          <a:p>
            <a:r>
              <a:rPr lang="en-US" dirty="0" smtClean="0"/>
              <a:t>Mentor: </a:t>
            </a:r>
            <a:r>
              <a:rPr lang="en-US" dirty="0" err="1" smtClean="0"/>
              <a:t>Kiro</a:t>
            </a:r>
            <a:r>
              <a:rPr lang="en-US" dirty="0" smtClean="0"/>
              <a:t> </a:t>
            </a:r>
            <a:r>
              <a:rPr lang="en-US" smtClean="0"/>
              <a:t>Jordanov</a:t>
            </a:r>
            <a:endParaRPr lang="en-US"/>
          </a:p>
        </p:txBody>
      </p:sp>
    </p:spTree>
    <p:extLst>
      <p:ext uri="{BB962C8B-B14F-4D97-AF65-F5344CB8AC3E}">
        <p14:creationId xmlns:p14="http://schemas.microsoft.com/office/powerpoint/2010/main" val="3459954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428625"/>
            <a:ext cx="8596668" cy="1320800"/>
          </a:xfrm>
        </p:spPr>
        <p:txBody>
          <a:bodyPr/>
          <a:lstStyle/>
          <a:p>
            <a:pPr algn="ctr"/>
            <a:r>
              <a:rPr lang="mk-MK" dirty="0" smtClean="0"/>
              <a:t>In World War II</a:t>
            </a:r>
            <a:endParaRPr lang="mk-MK" dirty="0"/>
          </a:p>
        </p:txBody>
      </p:sp>
      <p:sp>
        <p:nvSpPr>
          <p:cNvPr id="5" name="Content Placeholder 4"/>
          <p:cNvSpPr>
            <a:spLocks noGrp="1"/>
          </p:cNvSpPr>
          <p:nvPr>
            <p:ph idx="1"/>
          </p:nvPr>
        </p:nvSpPr>
        <p:spPr>
          <a:xfrm>
            <a:off x="557847" y="1088275"/>
            <a:ext cx="6481455" cy="5238832"/>
          </a:xfrm>
        </p:spPr>
        <p:txBody>
          <a:bodyPr>
            <a:noAutofit/>
          </a:bodyPr>
          <a:lstStyle/>
          <a:p>
            <a:pPr marL="0" indent="0" algn="just">
              <a:buNone/>
            </a:pPr>
            <a:r>
              <a:rPr lang="en-US" sz="2600" dirty="0" smtClean="0">
                <a:solidFill>
                  <a:srgbClr val="00B050"/>
                </a:solidFill>
              </a:rPr>
              <a:t>On March 18, 1942, a Nazi gas van pulled up in front of the Jewish hospital of Belgrade, and for the first time in Serbia was used on Jewish citizens. This van and others that followed killed everyone within the hospital — patients, nurses, and doctors, all of whom were Jews. The Nazis invaded Yugoslavia in April 1941 and immediately fired all Jewish health care workers. Since it was forbidden for them to practice in the public health care facilities, in May 1941 a Jewish hospital was opened in the building of the Jewish Women’s Society.</a:t>
            </a:r>
            <a:endParaRPr lang="mk-MK" sz="2600" dirty="0">
              <a:solidFill>
                <a:srgbClr val="00B050"/>
              </a:solidFill>
            </a:endParaRPr>
          </a:p>
        </p:txBody>
      </p:sp>
      <p:pic>
        <p:nvPicPr>
          <p:cNvPr id="8" name="Picture 7"/>
          <p:cNvPicPr>
            <a:picLocks noChangeAspect="1"/>
          </p:cNvPicPr>
          <p:nvPr/>
        </p:nvPicPr>
        <p:blipFill>
          <a:blip r:embed="rId2" cstate="print"/>
          <a:stretch>
            <a:fillRect/>
          </a:stretch>
        </p:blipFill>
        <p:spPr>
          <a:xfrm rot="20497884">
            <a:off x="7500528" y="4463241"/>
            <a:ext cx="2609850" cy="1752600"/>
          </a:xfrm>
          <a:prstGeom prst="snip2DiagRect">
            <a:avLst/>
          </a:prstGeom>
          <a:solidFill>
            <a:srgbClr val="FFFFFF">
              <a:shade val="85000"/>
            </a:srgbClr>
          </a:solidFill>
          <a:ln w="889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3" cstate="print"/>
          <a:stretch>
            <a:fillRect/>
          </a:stretch>
        </p:blipFill>
        <p:spPr>
          <a:xfrm rot="1217147">
            <a:off x="7701133" y="2938628"/>
            <a:ext cx="2752725" cy="1657350"/>
          </a:xfrm>
          <a:prstGeom prst="snip2DiagRect">
            <a:avLst/>
          </a:prstGeom>
          <a:solidFill>
            <a:srgbClr val="FFFFFF">
              <a:shade val="85000"/>
            </a:srgbClr>
          </a:solidFill>
          <a:ln w="889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cstate="print"/>
          <a:stretch>
            <a:fillRect/>
          </a:stretch>
        </p:blipFill>
        <p:spPr>
          <a:xfrm rot="20650719">
            <a:off x="7663570" y="927920"/>
            <a:ext cx="2581275" cy="1771650"/>
          </a:xfrm>
          <a:prstGeom prst="snip2DiagRect">
            <a:avLst/>
          </a:prstGeom>
          <a:solidFill>
            <a:srgbClr val="FFFFFF">
              <a:shade val="85000"/>
            </a:srgbClr>
          </a:solidFill>
          <a:ln w="889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30418212"/>
      </p:ext>
    </p:extLst>
  </p:cSld>
  <p:clrMapOvr>
    <a:masterClrMapping/>
  </p:clrMapOvr>
  <p:transition>
    <p:cover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284" y="0"/>
            <a:ext cx="8596668" cy="1320800"/>
          </a:xfrm>
        </p:spPr>
        <p:txBody>
          <a:bodyPr/>
          <a:lstStyle/>
          <a:p>
            <a:pPr algn="ctr"/>
            <a:r>
              <a:rPr lang="mk-MK" dirty="0" smtClean="0"/>
              <a:t>The story of the sisters Matilda and Breda Kalef</a:t>
            </a:r>
            <a:endParaRPr lang="mk-MK" dirty="0"/>
          </a:p>
        </p:txBody>
      </p:sp>
      <p:sp>
        <p:nvSpPr>
          <p:cNvPr id="3" name="Content Placeholder 2"/>
          <p:cNvSpPr>
            <a:spLocks noGrp="1"/>
          </p:cNvSpPr>
          <p:nvPr>
            <p:ph idx="1"/>
          </p:nvPr>
        </p:nvSpPr>
        <p:spPr>
          <a:xfrm>
            <a:off x="631213" y="1363999"/>
            <a:ext cx="8596668" cy="3880773"/>
          </a:xfrm>
        </p:spPr>
        <p:txBody>
          <a:bodyPr>
            <a:normAutofit/>
          </a:bodyPr>
          <a:lstStyle/>
          <a:p>
            <a:pPr marL="0" indent="0" algn="just">
              <a:buNone/>
            </a:pPr>
            <a:r>
              <a:rPr lang="en-US" sz="2400" dirty="0" smtClean="0">
                <a:solidFill>
                  <a:srgbClr val="00B050"/>
                </a:solidFill>
              </a:rPr>
              <a:t>The story is narrated by Matilda and Breda </a:t>
            </a:r>
            <a:r>
              <a:rPr lang="en-US" sz="2400" dirty="0" err="1" smtClean="0">
                <a:solidFill>
                  <a:srgbClr val="00B050"/>
                </a:solidFill>
              </a:rPr>
              <a:t>Kalef</a:t>
            </a:r>
            <a:r>
              <a:rPr lang="en-US" sz="2400" dirty="0" smtClean="0">
                <a:solidFill>
                  <a:srgbClr val="00B050"/>
                </a:solidFill>
              </a:rPr>
              <a:t>, sisters who lost their father and grandmother in that hospital seven decades ago. The vans were then used over the next few weeks to asphyxiate about 5,000 Serbian Jewish women and children. More than 90 percent of Serbia’s Jewish community was killed by the Nazis.</a:t>
            </a:r>
            <a:endParaRPr lang="mk-MK" sz="2400" dirty="0">
              <a:solidFill>
                <a:srgbClr val="00B050"/>
              </a:solidFill>
            </a:endParaRPr>
          </a:p>
        </p:txBody>
      </p:sp>
      <p:sp>
        <p:nvSpPr>
          <p:cNvPr id="1026" name="AutoShape 2" descr="Image result for Matilda Kale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mk-MK"/>
          </a:p>
        </p:txBody>
      </p:sp>
      <p:sp>
        <p:nvSpPr>
          <p:cNvPr id="1028" name="AutoShape 4" descr="Image result for Matilda Kale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mk-MK"/>
          </a:p>
        </p:txBody>
      </p:sp>
      <p:pic>
        <p:nvPicPr>
          <p:cNvPr id="1030" name="Picture 6" descr="Image result for Matilda Kalef"/>
          <p:cNvPicPr>
            <a:picLocks noChangeAspect="1" noChangeArrowheads="1"/>
          </p:cNvPicPr>
          <p:nvPr/>
        </p:nvPicPr>
        <p:blipFill>
          <a:blip r:embed="rId2" cstate="print"/>
          <a:srcRect/>
          <a:stretch>
            <a:fillRect/>
          </a:stretch>
        </p:blipFill>
        <p:spPr bwMode="auto">
          <a:xfrm rot="20817129">
            <a:off x="406122" y="4313236"/>
            <a:ext cx="3238500" cy="1774229"/>
          </a:xfrm>
          <a:prstGeom prst="snip2DiagRect">
            <a:avLst/>
          </a:prstGeom>
          <a:solidFill>
            <a:srgbClr val="FFFFFF">
              <a:shade val="85000"/>
            </a:srgbClr>
          </a:solidFill>
          <a:ln w="889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3924300" y="3200400"/>
            <a:ext cx="5543550" cy="3416320"/>
          </a:xfrm>
          <a:prstGeom prst="rect">
            <a:avLst/>
          </a:prstGeom>
          <a:noFill/>
        </p:spPr>
        <p:txBody>
          <a:bodyPr wrap="square" rtlCol="0">
            <a:spAutoFit/>
          </a:bodyPr>
          <a:lstStyle/>
          <a:p>
            <a:pPr algn="just"/>
            <a:r>
              <a:rPr lang="en-US" sz="2400" dirty="0" smtClean="0">
                <a:solidFill>
                  <a:srgbClr val="00B050"/>
                </a:solidFill>
              </a:rPr>
              <a:t>Matilda and Breda </a:t>
            </a:r>
            <a:r>
              <a:rPr lang="en-US" sz="2400" dirty="0" err="1" smtClean="0">
                <a:solidFill>
                  <a:srgbClr val="00B050"/>
                </a:solidFill>
              </a:rPr>
              <a:t>Kalef</a:t>
            </a:r>
            <a:r>
              <a:rPr lang="en-US" sz="2400" dirty="0" smtClean="0">
                <a:solidFill>
                  <a:srgbClr val="00B050"/>
                </a:solidFill>
              </a:rPr>
              <a:t> were just young girls, sent into hiding on falsified papers, when their handicapped father, </a:t>
            </a:r>
            <a:r>
              <a:rPr lang="en-US" sz="2400" dirty="0" err="1" smtClean="0">
                <a:solidFill>
                  <a:srgbClr val="00B050"/>
                </a:solidFill>
              </a:rPr>
              <a:t>Avram</a:t>
            </a:r>
            <a:r>
              <a:rPr lang="en-US" sz="2400" dirty="0" smtClean="0">
                <a:solidFill>
                  <a:srgbClr val="00B050"/>
                </a:solidFill>
              </a:rPr>
              <a:t> </a:t>
            </a:r>
            <a:r>
              <a:rPr lang="en-US" sz="2400" dirty="0" err="1" smtClean="0">
                <a:solidFill>
                  <a:srgbClr val="00B050"/>
                </a:solidFill>
              </a:rPr>
              <a:t>Kalef</a:t>
            </a:r>
            <a:r>
              <a:rPr lang="en-US" sz="2400" dirty="0" smtClean="0">
                <a:solidFill>
                  <a:srgbClr val="00B050"/>
                </a:solidFill>
              </a:rPr>
              <a:t>, and his mother, Matilda, were sent to the Jewish hospital in Belgrade in March 1942. With their mother, the girls snuck into the hospital to see their father and grandmother.</a:t>
            </a:r>
            <a:endParaRPr lang="mk-MK" sz="2400" dirty="0">
              <a:solidFill>
                <a:srgbClr val="00B050"/>
              </a:solidFill>
            </a:endParaRPr>
          </a:p>
        </p:txBody>
      </p:sp>
    </p:spTree>
    <p:extLst>
      <p:ext uri="{BB962C8B-B14F-4D97-AF65-F5344CB8AC3E}">
        <p14:creationId xmlns:p14="http://schemas.microsoft.com/office/powerpoint/2010/main" val="3823410121"/>
      </p:ext>
    </p:extLst>
  </p:cSld>
  <p:clrMapOvr>
    <a:masterClrMapping/>
  </p:clrMapOvr>
  <p:transition>
    <p:cover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C:\Users\saso\Desktop\4341603_orig.jpg"/>
          <p:cNvPicPr>
            <a:picLocks noChangeAspect="1" noChangeArrowheads="1"/>
          </p:cNvPicPr>
          <p:nvPr/>
        </p:nvPicPr>
        <p:blipFill>
          <a:blip r:embed="rId2"/>
          <a:srcRect/>
          <a:stretch>
            <a:fillRect/>
          </a:stretch>
        </p:blipFill>
        <p:spPr bwMode="auto">
          <a:xfrm>
            <a:off x="0" y="-1"/>
            <a:ext cx="4581525" cy="6858001"/>
          </a:xfrm>
          <a:prstGeom prst="rect">
            <a:avLst/>
          </a:prstGeom>
          <a:noFill/>
        </p:spPr>
      </p:pic>
      <p:pic>
        <p:nvPicPr>
          <p:cNvPr id="22532" name="Picture 4" descr="C:\Users\saso\Desktop\SRMCE 099.jpg"/>
          <p:cNvPicPr>
            <a:picLocks noChangeAspect="1" noChangeArrowheads="1"/>
          </p:cNvPicPr>
          <p:nvPr/>
        </p:nvPicPr>
        <p:blipFill>
          <a:blip r:embed="rId3"/>
          <a:srcRect/>
          <a:stretch>
            <a:fillRect/>
          </a:stretch>
        </p:blipFill>
        <p:spPr bwMode="auto">
          <a:xfrm>
            <a:off x="7238999" y="0"/>
            <a:ext cx="4953001" cy="6858000"/>
          </a:xfrm>
          <a:prstGeom prst="rect">
            <a:avLst/>
          </a:prstGeom>
          <a:noFill/>
        </p:spPr>
      </p:pic>
      <p:sp>
        <p:nvSpPr>
          <p:cNvPr id="10" name="TextBox 9"/>
          <p:cNvSpPr txBox="1"/>
          <p:nvPr/>
        </p:nvSpPr>
        <p:spPr>
          <a:xfrm>
            <a:off x="4791075" y="809625"/>
            <a:ext cx="2266950" cy="5262979"/>
          </a:xfrm>
          <a:prstGeom prst="rect">
            <a:avLst/>
          </a:prstGeom>
          <a:noFill/>
        </p:spPr>
        <p:txBody>
          <a:bodyPr wrap="square" rtlCol="0">
            <a:spAutoFit/>
          </a:bodyPr>
          <a:lstStyle/>
          <a:p>
            <a:pPr algn="ctr"/>
            <a:r>
              <a:rPr lang="mk-MK" sz="4800" i="1" dirty="0" smtClean="0">
                <a:solidFill>
                  <a:schemeClr val="accent1">
                    <a:lumMod val="60000"/>
                    <a:lumOff val="40000"/>
                  </a:schemeClr>
                </a:solidFill>
              </a:rPr>
              <a:t>Matilda</a:t>
            </a:r>
          </a:p>
          <a:p>
            <a:pPr algn="ctr"/>
            <a:endParaRPr lang="mk-MK" sz="4800" i="1" dirty="0" smtClean="0">
              <a:solidFill>
                <a:schemeClr val="accent1">
                  <a:lumMod val="60000"/>
                  <a:lumOff val="40000"/>
                </a:schemeClr>
              </a:solidFill>
            </a:endParaRPr>
          </a:p>
          <a:p>
            <a:pPr algn="ctr"/>
            <a:r>
              <a:rPr lang="mk-MK" sz="4800" i="1" dirty="0" smtClean="0">
                <a:solidFill>
                  <a:schemeClr val="accent1">
                    <a:lumMod val="60000"/>
                    <a:lumOff val="40000"/>
                  </a:schemeClr>
                </a:solidFill>
              </a:rPr>
              <a:t> and</a:t>
            </a:r>
          </a:p>
          <a:p>
            <a:pPr algn="ctr"/>
            <a:endParaRPr lang="mk-MK" sz="4800" i="1" dirty="0" smtClean="0">
              <a:solidFill>
                <a:schemeClr val="accent1">
                  <a:lumMod val="60000"/>
                  <a:lumOff val="40000"/>
                </a:schemeClr>
              </a:solidFill>
            </a:endParaRPr>
          </a:p>
          <a:p>
            <a:pPr algn="ctr"/>
            <a:r>
              <a:rPr lang="mk-MK" sz="4800" i="1" dirty="0" smtClean="0">
                <a:solidFill>
                  <a:schemeClr val="accent1">
                    <a:lumMod val="60000"/>
                    <a:lumOff val="40000"/>
                  </a:schemeClr>
                </a:solidFill>
              </a:rPr>
              <a:t> Breda </a:t>
            </a:r>
          </a:p>
          <a:p>
            <a:pPr algn="ctr"/>
            <a:r>
              <a:rPr lang="mk-MK" sz="4800" i="1" dirty="0" smtClean="0">
                <a:solidFill>
                  <a:schemeClr val="accent1">
                    <a:lumMod val="60000"/>
                    <a:lumOff val="40000"/>
                  </a:schemeClr>
                </a:solidFill>
              </a:rPr>
              <a:t>       </a:t>
            </a:r>
            <a:r>
              <a:rPr lang="mk-MK" sz="4800" b="1" i="1" dirty="0" smtClean="0">
                <a:solidFill>
                  <a:schemeClr val="accent1">
                    <a:lumMod val="60000"/>
                    <a:lumOff val="40000"/>
                  </a:schemeClr>
                </a:solidFill>
              </a:rPr>
              <a:t>Kalef</a:t>
            </a:r>
          </a:p>
        </p:txBody>
      </p:sp>
    </p:spTree>
  </p:cSld>
  <p:clrMapOvr>
    <a:masterClrMapping/>
  </p:clrMapOvr>
  <p:transition>
    <p:cover dir="l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909" y="123825"/>
            <a:ext cx="8596668" cy="1320800"/>
          </a:xfrm>
        </p:spPr>
        <p:txBody>
          <a:bodyPr/>
          <a:lstStyle/>
          <a:p>
            <a:pPr algn="ctr"/>
            <a:r>
              <a:rPr lang="mk-MK" dirty="0" smtClean="0"/>
              <a:t>Matilda and Breda never saw her father and grandmother</a:t>
            </a:r>
            <a:endParaRPr lang="mk-MK" dirty="0"/>
          </a:p>
        </p:txBody>
      </p:sp>
      <p:sp>
        <p:nvSpPr>
          <p:cNvPr id="3" name="Content Placeholder 2"/>
          <p:cNvSpPr>
            <a:spLocks noGrp="1"/>
          </p:cNvSpPr>
          <p:nvPr>
            <p:ph idx="1"/>
          </p:nvPr>
        </p:nvSpPr>
        <p:spPr>
          <a:xfrm>
            <a:off x="0" y="1389064"/>
            <a:ext cx="6324600" cy="3880773"/>
          </a:xfrm>
        </p:spPr>
        <p:txBody>
          <a:bodyPr>
            <a:normAutofit/>
          </a:bodyPr>
          <a:lstStyle/>
          <a:p>
            <a:pPr>
              <a:buNone/>
            </a:pPr>
            <a:r>
              <a:rPr lang="mk-MK" sz="2400" dirty="0" smtClean="0">
                <a:solidFill>
                  <a:srgbClr val="00B050"/>
                </a:solidFill>
              </a:rPr>
              <a:t>  </a:t>
            </a:r>
            <a:r>
              <a:rPr lang="en-US" sz="2400" dirty="0" smtClean="0">
                <a:solidFill>
                  <a:srgbClr val="00B050"/>
                </a:solidFill>
              </a:rPr>
              <a:t>“My father’s last words were: ‘Dona, protect my children. Take care of my children,’” Matilda </a:t>
            </a:r>
            <a:r>
              <a:rPr lang="en-US" sz="2400" dirty="0" err="1" smtClean="0">
                <a:solidFill>
                  <a:srgbClr val="00B050"/>
                </a:solidFill>
              </a:rPr>
              <a:t>Kalef</a:t>
            </a:r>
            <a:r>
              <a:rPr lang="en-US" sz="2400" dirty="0" smtClean="0">
                <a:solidFill>
                  <a:srgbClr val="00B050"/>
                </a:solidFill>
              </a:rPr>
              <a:t> recalled in a 2005 interview. “This was my guiding principle through life. She fought so hard during the war to somehow keep us well, feed and save us.”</a:t>
            </a:r>
            <a:endParaRPr lang="mk-MK" sz="2400" dirty="0">
              <a:solidFill>
                <a:srgbClr val="00B050"/>
              </a:solidFill>
            </a:endParaRPr>
          </a:p>
        </p:txBody>
      </p:sp>
      <p:pic>
        <p:nvPicPr>
          <p:cNvPr id="23554" name="Picture 2" descr="C:\Users\saso\Desktop\SRMCE 097.jpg"/>
          <p:cNvPicPr>
            <a:picLocks noChangeAspect="1" noChangeArrowheads="1"/>
          </p:cNvPicPr>
          <p:nvPr/>
        </p:nvPicPr>
        <p:blipFill>
          <a:blip r:embed="rId2"/>
          <a:srcRect/>
          <a:stretch>
            <a:fillRect/>
          </a:stretch>
        </p:blipFill>
        <p:spPr bwMode="auto">
          <a:xfrm rot="1273221">
            <a:off x="6610349" y="1523999"/>
            <a:ext cx="2781299" cy="1857386"/>
          </a:xfrm>
          <a:prstGeom prst="snip2DiagRect">
            <a:avLst/>
          </a:prstGeom>
          <a:solidFill>
            <a:srgbClr val="FFFFFF">
              <a:shade val="85000"/>
            </a:srgbClr>
          </a:solidFill>
          <a:ln w="889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3555" name="Picture 3" descr="C:\Users\saso\Desktop\SRMCE 096.jpg"/>
          <p:cNvPicPr>
            <a:picLocks noChangeAspect="1" noChangeArrowheads="1"/>
          </p:cNvPicPr>
          <p:nvPr/>
        </p:nvPicPr>
        <p:blipFill>
          <a:blip r:embed="rId3"/>
          <a:srcRect/>
          <a:stretch>
            <a:fillRect/>
          </a:stretch>
        </p:blipFill>
        <p:spPr bwMode="auto">
          <a:xfrm rot="20615343">
            <a:off x="563523" y="4220124"/>
            <a:ext cx="1648140" cy="2299496"/>
          </a:xfrm>
          <a:prstGeom prst="snip2DiagRect">
            <a:avLst/>
          </a:prstGeom>
          <a:solidFill>
            <a:srgbClr val="92D050"/>
          </a:solidFill>
          <a:ln w="889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3038475" y="3895725"/>
            <a:ext cx="6229350" cy="2677656"/>
          </a:xfrm>
          <a:prstGeom prst="rect">
            <a:avLst/>
          </a:prstGeom>
          <a:noFill/>
        </p:spPr>
        <p:txBody>
          <a:bodyPr wrap="square" rtlCol="0">
            <a:spAutoFit/>
          </a:bodyPr>
          <a:lstStyle/>
          <a:p>
            <a:pPr algn="just"/>
            <a:r>
              <a:rPr lang="en-US" sz="2400" dirty="0" smtClean="0">
                <a:solidFill>
                  <a:srgbClr val="00B050"/>
                </a:solidFill>
              </a:rPr>
              <a:t>The next day, the girls and their mother watched through curtains of a friend’s home across the street as the gas vans began to pull up to the hospital and patients and staff were placed inside. The </a:t>
            </a:r>
            <a:r>
              <a:rPr lang="en-US" sz="2400" dirty="0" err="1" smtClean="0">
                <a:solidFill>
                  <a:srgbClr val="00B050"/>
                </a:solidFill>
              </a:rPr>
              <a:t>Kalefs</a:t>
            </a:r>
            <a:r>
              <a:rPr lang="en-US" sz="2400" dirty="0" smtClean="0">
                <a:solidFill>
                  <a:srgbClr val="00B050"/>
                </a:solidFill>
              </a:rPr>
              <a:t> never saw their father or grandmother again.</a:t>
            </a:r>
            <a:endParaRPr lang="mk-MK" sz="2400" dirty="0">
              <a:solidFill>
                <a:srgbClr val="00B050"/>
              </a:solidFill>
            </a:endParaRPr>
          </a:p>
        </p:txBody>
      </p:sp>
    </p:spTree>
  </p:cSld>
  <p:clrMapOvr>
    <a:masterClrMapping/>
  </p:clrMapOvr>
  <p:transition>
    <p:cover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909" y="0"/>
            <a:ext cx="8596668" cy="1320800"/>
          </a:xfrm>
        </p:spPr>
        <p:txBody>
          <a:bodyPr/>
          <a:lstStyle/>
          <a:p>
            <a:pPr algn="ctr"/>
            <a:r>
              <a:rPr lang="mk-MK" dirty="0" smtClean="0"/>
              <a:t>The girls and her mother went to priest Andrej Tumpej</a:t>
            </a:r>
            <a:endParaRPr lang="mk-MK" dirty="0"/>
          </a:p>
        </p:txBody>
      </p:sp>
      <p:sp>
        <p:nvSpPr>
          <p:cNvPr id="3" name="Content Placeholder 2"/>
          <p:cNvSpPr>
            <a:spLocks noGrp="1"/>
          </p:cNvSpPr>
          <p:nvPr>
            <p:ph idx="1"/>
          </p:nvPr>
        </p:nvSpPr>
        <p:spPr>
          <a:xfrm>
            <a:off x="3181350" y="1417639"/>
            <a:ext cx="6634518" cy="3880773"/>
          </a:xfrm>
        </p:spPr>
        <p:txBody>
          <a:bodyPr>
            <a:normAutofit/>
          </a:bodyPr>
          <a:lstStyle/>
          <a:p>
            <a:pPr algn="just">
              <a:buNone/>
            </a:pPr>
            <a:r>
              <a:rPr lang="mk-MK" sz="2400" dirty="0" smtClean="0">
                <a:solidFill>
                  <a:srgbClr val="00B050"/>
                </a:solidFill>
              </a:rPr>
              <a:t>   </a:t>
            </a:r>
            <a:r>
              <a:rPr lang="en-US" sz="2400" dirty="0" smtClean="0">
                <a:solidFill>
                  <a:srgbClr val="00B050"/>
                </a:solidFill>
              </a:rPr>
              <a:t>The girls and their mother lived for three months hidden in a Catholic monastery by Slovene priest Father Andrej </a:t>
            </a:r>
            <a:r>
              <a:rPr lang="en-US" sz="2400" dirty="0" err="1" smtClean="0">
                <a:solidFill>
                  <a:srgbClr val="00B050"/>
                </a:solidFill>
              </a:rPr>
              <a:t>Tumpej</a:t>
            </a:r>
            <a:r>
              <a:rPr lang="en-US" sz="2400" dirty="0" smtClean="0">
                <a:solidFill>
                  <a:srgbClr val="00B050"/>
                </a:solidFill>
              </a:rPr>
              <a:t> in the town </a:t>
            </a:r>
            <a:r>
              <a:rPr lang="en-US" sz="2400" dirty="0" err="1" smtClean="0">
                <a:solidFill>
                  <a:srgbClr val="00B050"/>
                </a:solidFill>
              </a:rPr>
              <a:t>Banovo</a:t>
            </a:r>
            <a:r>
              <a:rPr lang="en-US" sz="2400" dirty="0" smtClean="0">
                <a:solidFill>
                  <a:srgbClr val="00B050"/>
                </a:solidFill>
              </a:rPr>
              <a:t> </a:t>
            </a:r>
            <a:r>
              <a:rPr lang="en-US" sz="2400" dirty="0" err="1" smtClean="0">
                <a:solidFill>
                  <a:srgbClr val="00B050"/>
                </a:solidFill>
              </a:rPr>
              <a:t>Brdo</a:t>
            </a:r>
            <a:r>
              <a:rPr lang="en-US" sz="2400" dirty="0" smtClean="0">
                <a:solidFill>
                  <a:srgbClr val="00B050"/>
                </a:solidFill>
              </a:rPr>
              <a:t>. They then moved to an attic space where they spent the remainder of the war years.</a:t>
            </a:r>
            <a:endParaRPr lang="mk-MK" sz="2400" dirty="0">
              <a:solidFill>
                <a:srgbClr val="00B050"/>
              </a:solidFill>
            </a:endParaRPr>
          </a:p>
        </p:txBody>
      </p:sp>
      <p:sp>
        <p:nvSpPr>
          <p:cNvPr id="24580" name="AutoShape 4" descr="Image result for andrej tumpej"/>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mk-MK"/>
          </a:p>
        </p:txBody>
      </p:sp>
      <p:pic>
        <p:nvPicPr>
          <p:cNvPr id="6" name="Picture 5" descr="SRMCE 098.jpg"/>
          <p:cNvPicPr>
            <a:picLocks noChangeAspect="1"/>
          </p:cNvPicPr>
          <p:nvPr/>
        </p:nvPicPr>
        <p:blipFill>
          <a:blip r:embed="rId2"/>
          <a:stretch>
            <a:fillRect/>
          </a:stretch>
        </p:blipFill>
        <p:spPr>
          <a:xfrm rot="21011981">
            <a:off x="271874" y="1652898"/>
            <a:ext cx="3015257" cy="1833129"/>
          </a:xfrm>
          <a:prstGeom prst="snip2DiagRect">
            <a:avLst/>
          </a:prstGeom>
          <a:solidFill>
            <a:srgbClr val="FFFFFF">
              <a:shade val="85000"/>
            </a:srgbClr>
          </a:solidFill>
          <a:ln w="889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342900" y="3848100"/>
            <a:ext cx="6972300" cy="2677656"/>
          </a:xfrm>
          <a:prstGeom prst="rect">
            <a:avLst/>
          </a:prstGeom>
          <a:noFill/>
        </p:spPr>
        <p:txBody>
          <a:bodyPr wrap="square" rtlCol="0">
            <a:spAutoFit/>
          </a:bodyPr>
          <a:lstStyle/>
          <a:p>
            <a:pPr algn="just"/>
            <a:r>
              <a:rPr lang="en-US" sz="2400" dirty="0" smtClean="0">
                <a:solidFill>
                  <a:srgbClr val="00B050"/>
                </a:solidFill>
              </a:rPr>
              <a:t>After the war Breda became one of Yugoslavia’s most famous opera singers and Matilda a dental technician. Both married and had families, denying the Nazis their Final Solution. The sisters both receive Claims Conference pension payments from the Central and Eastern European Fund.</a:t>
            </a:r>
            <a:endParaRPr lang="mk-MK" sz="2400" dirty="0">
              <a:solidFill>
                <a:srgbClr val="00B050"/>
              </a:solidFill>
            </a:endParaRPr>
          </a:p>
        </p:txBody>
      </p:sp>
      <p:pic>
        <p:nvPicPr>
          <p:cNvPr id="8" name="Picture 7" descr="SRMCE 103.jpg"/>
          <p:cNvPicPr>
            <a:picLocks noChangeAspect="1"/>
          </p:cNvPicPr>
          <p:nvPr/>
        </p:nvPicPr>
        <p:blipFill>
          <a:blip r:embed="rId3"/>
          <a:stretch>
            <a:fillRect/>
          </a:stretch>
        </p:blipFill>
        <p:spPr>
          <a:xfrm rot="972326">
            <a:off x="7977388" y="3634862"/>
            <a:ext cx="2078223" cy="2808409"/>
          </a:xfrm>
          <a:prstGeom prst="snip2DiagRect">
            <a:avLst/>
          </a:prstGeom>
          <a:solidFill>
            <a:srgbClr val="FFFFFF">
              <a:shade val="85000"/>
            </a:srgbClr>
          </a:solidFill>
          <a:ln w="889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cover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2400"/>
            <a:ext cx="8596668" cy="1320800"/>
          </a:xfrm>
        </p:spPr>
        <p:txBody>
          <a:bodyPr/>
          <a:lstStyle/>
          <a:p>
            <a:pPr algn="ctr"/>
            <a:r>
              <a:rPr lang="mk-MK" dirty="0" smtClean="0"/>
              <a:t>Matilda`s mum and dad</a:t>
            </a:r>
            <a:endParaRPr lang="mk-MK" dirty="0"/>
          </a:p>
        </p:txBody>
      </p:sp>
      <p:sp>
        <p:nvSpPr>
          <p:cNvPr id="1026" name="AutoShape 2" descr="Image result for Antonija Ograjense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mk-MK"/>
          </a:p>
        </p:txBody>
      </p:sp>
      <p:sp>
        <p:nvSpPr>
          <p:cNvPr id="1028" name="AutoShape 4" descr="Image result for Antonija Ograjense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mk-MK"/>
          </a:p>
        </p:txBody>
      </p:sp>
      <p:sp>
        <p:nvSpPr>
          <p:cNvPr id="1030" name="AutoShape 6" descr="Image result for Antonija Ograjense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mk-MK"/>
          </a:p>
        </p:txBody>
      </p:sp>
      <p:sp>
        <p:nvSpPr>
          <p:cNvPr id="1032" name="AutoShape 8" descr="Image result for Antonija Ograjense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mk-MK"/>
          </a:p>
        </p:txBody>
      </p:sp>
      <p:pic>
        <p:nvPicPr>
          <p:cNvPr id="1034" name="Picture 10" descr="http://www.centropa.org/sites/default/files/styles/max_quality/public/photo/orig/SRMCE%20040.jpg"/>
          <p:cNvPicPr>
            <a:picLocks noChangeAspect="1" noChangeArrowheads="1"/>
          </p:cNvPicPr>
          <p:nvPr/>
        </p:nvPicPr>
        <p:blipFill>
          <a:blip r:embed="rId2"/>
          <a:srcRect/>
          <a:stretch>
            <a:fillRect/>
          </a:stretch>
        </p:blipFill>
        <p:spPr bwMode="auto">
          <a:xfrm>
            <a:off x="1590675" y="1057274"/>
            <a:ext cx="6791325" cy="3024333"/>
          </a:xfrm>
          <a:prstGeom prst="snip2DiagRect">
            <a:avLst/>
          </a:prstGeom>
          <a:solidFill>
            <a:srgbClr val="FFFFFF">
              <a:shade val="85000"/>
            </a:srgbClr>
          </a:solidFill>
          <a:ln w="889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13" name="Straight Arrow Connector 12"/>
          <p:cNvCxnSpPr/>
          <p:nvPr/>
        </p:nvCxnSpPr>
        <p:spPr>
          <a:xfrm>
            <a:off x="6353175" y="2714625"/>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3124200" y="4152900"/>
            <a:ext cx="1143001" cy="847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Horizontal Scroll 24"/>
          <p:cNvSpPr/>
          <p:nvPr/>
        </p:nvSpPr>
        <p:spPr>
          <a:xfrm>
            <a:off x="1333500" y="4943475"/>
            <a:ext cx="3190875" cy="1581150"/>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mk-MK"/>
          </a:p>
        </p:txBody>
      </p:sp>
      <p:sp>
        <p:nvSpPr>
          <p:cNvPr id="26" name="Horizontal Scroll 25"/>
          <p:cNvSpPr/>
          <p:nvPr/>
        </p:nvSpPr>
        <p:spPr>
          <a:xfrm>
            <a:off x="5457824" y="4886325"/>
            <a:ext cx="3076575" cy="1600200"/>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mk-MK"/>
          </a:p>
        </p:txBody>
      </p:sp>
      <p:sp>
        <p:nvSpPr>
          <p:cNvPr id="27" name="TextBox 26"/>
          <p:cNvSpPr txBox="1"/>
          <p:nvPr/>
        </p:nvSpPr>
        <p:spPr>
          <a:xfrm>
            <a:off x="1628776" y="5248275"/>
            <a:ext cx="2800350" cy="954107"/>
          </a:xfrm>
          <a:prstGeom prst="rect">
            <a:avLst/>
          </a:prstGeom>
          <a:noFill/>
        </p:spPr>
        <p:txBody>
          <a:bodyPr wrap="square" rtlCol="0">
            <a:spAutoFit/>
          </a:bodyPr>
          <a:lstStyle/>
          <a:p>
            <a:pPr algn="ctr"/>
            <a:r>
              <a:rPr lang="mk-MK" sz="2800" i="1" dirty="0" smtClean="0">
                <a:solidFill>
                  <a:schemeClr val="accent2">
                    <a:lumMod val="75000"/>
                  </a:schemeClr>
                </a:solidFill>
              </a:rPr>
              <a:t>Antonija Ograjensek</a:t>
            </a:r>
            <a:endParaRPr lang="mk-MK" sz="2800" i="1" dirty="0">
              <a:solidFill>
                <a:schemeClr val="accent2">
                  <a:lumMod val="75000"/>
                </a:schemeClr>
              </a:solidFill>
            </a:endParaRPr>
          </a:p>
        </p:txBody>
      </p:sp>
      <p:cxnSp>
        <p:nvCxnSpPr>
          <p:cNvPr id="34" name="Straight Arrow Connector 33"/>
          <p:cNvCxnSpPr/>
          <p:nvPr/>
        </p:nvCxnSpPr>
        <p:spPr>
          <a:xfrm>
            <a:off x="6076950" y="4114800"/>
            <a:ext cx="542925" cy="923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153150" y="5191125"/>
            <a:ext cx="1876425" cy="954107"/>
          </a:xfrm>
          <a:prstGeom prst="rect">
            <a:avLst/>
          </a:prstGeom>
          <a:noFill/>
        </p:spPr>
        <p:txBody>
          <a:bodyPr wrap="square" rtlCol="0">
            <a:spAutoFit/>
          </a:bodyPr>
          <a:lstStyle/>
          <a:p>
            <a:pPr algn="ctr"/>
            <a:r>
              <a:rPr lang="mk-MK" sz="2800" i="1" dirty="0" smtClean="0">
                <a:solidFill>
                  <a:schemeClr val="accent2">
                    <a:lumMod val="75000"/>
                  </a:schemeClr>
                </a:solidFill>
              </a:rPr>
              <a:t>Avram Kalef</a:t>
            </a:r>
            <a:endParaRPr lang="mk-MK" sz="2800" i="1" dirty="0">
              <a:solidFill>
                <a:schemeClr val="accent2">
                  <a:lumMod val="75000"/>
                </a:schemeClr>
              </a:solidFill>
            </a:endParaRPr>
          </a:p>
        </p:txBody>
      </p:sp>
    </p:spTree>
  </p:cSld>
  <p:clrMapOvr>
    <a:masterClrMapping/>
  </p:clrMapOvr>
  <p:transition>
    <p:cover dir="l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RMCE 000.jpg"/>
          <p:cNvPicPr>
            <a:picLocks noChangeAspect="1"/>
          </p:cNvPicPr>
          <p:nvPr/>
        </p:nvPicPr>
        <p:blipFill>
          <a:blip r:embed="rId2"/>
          <a:stretch>
            <a:fillRect/>
          </a:stretch>
        </p:blipFill>
        <p:spPr>
          <a:xfrm>
            <a:off x="3733801" y="400049"/>
            <a:ext cx="1981200" cy="2028825"/>
          </a:xfrm>
          <a:prstGeom prst="snip2DiagRect">
            <a:avLst/>
          </a:prstGeom>
          <a:solidFill>
            <a:srgbClr val="FFFFFF">
              <a:shade val="85000"/>
            </a:srgbClr>
          </a:solidFill>
          <a:ln w="889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Round Diagonal Corner Rectangle 4"/>
          <p:cNvSpPr/>
          <p:nvPr/>
        </p:nvSpPr>
        <p:spPr>
          <a:xfrm>
            <a:off x="3390900" y="2562224"/>
            <a:ext cx="2628900" cy="523875"/>
          </a:xfrm>
          <a:prstGeom prst="round2Diag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mk-MK"/>
          </a:p>
        </p:txBody>
      </p:sp>
      <p:sp>
        <p:nvSpPr>
          <p:cNvPr id="6" name="TextBox 5"/>
          <p:cNvSpPr txBox="1"/>
          <p:nvPr/>
        </p:nvSpPr>
        <p:spPr>
          <a:xfrm>
            <a:off x="3467100" y="2524125"/>
            <a:ext cx="2457450" cy="523220"/>
          </a:xfrm>
          <a:prstGeom prst="rect">
            <a:avLst/>
          </a:prstGeom>
          <a:noFill/>
        </p:spPr>
        <p:txBody>
          <a:bodyPr wrap="square" rtlCol="0">
            <a:spAutoFit/>
          </a:bodyPr>
          <a:lstStyle/>
          <a:p>
            <a:pPr algn="ctr"/>
            <a:r>
              <a:rPr lang="mk-MK" sz="2800" i="1" dirty="0" smtClean="0">
                <a:solidFill>
                  <a:schemeClr val="accent2">
                    <a:lumMod val="75000"/>
                  </a:schemeClr>
                </a:solidFill>
              </a:rPr>
              <a:t>Rahela Kalef</a:t>
            </a:r>
            <a:endParaRPr lang="mk-MK" sz="2800" i="1" dirty="0">
              <a:solidFill>
                <a:schemeClr val="accent2">
                  <a:lumMod val="75000"/>
                </a:schemeClr>
              </a:solidFill>
            </a:endParaRPr>
          </a:p>
        </p:txBody>
      </p:sp>
      <p:cxnSp>
        <p:nvCxnSpPr>
          <p:cNvPr id="10" name="Straight Arrow Connector 9"/>
          <p:cNvCxnSpPr/>
          <p:nvPr/>
        </p:nvCxnSpPr>
        <p:spPr>
          <a:xfrm flipH="1">
            <a:off x="2238375" y="3133725"/>
            <a:ext cx="1276350" cy="542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 name="Picture 10" descr="avran vukica.jpg"/>
          <p:cNvPicPr>
            <a:picLocks noChangeAspect="1"/>
          </p:cNvPicPr>
          <p:nvPr/>
        </p:nvPicPr>
        <p:blipFill>
          <a:blip r:embed="rId3"/>
          <a:stretch>
            <a:fillRect/>
          </a:stretch>
        </p:blipFill>
        <p:spPr>
          <a:xfrm>
            <a:off x="666750" y="3781425"/>
            <a:ext cx="1552575" cy="1506611"/>
          </a:xfrm>
          <a:prstGeom prst="snip2DiagRect">
            <a:avLst/>
          </a:prstGeom>
          <a:solidFill>
            <a:srgbClr val="FFFFFF">
              <a:shade val="85000"/>
            </a:srgbClr>
          </a:solidFill>
          <a:ln w="889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Round Same Side Corner Rectangle 11"/>
          <p:cNvSpPr/>
          <p:nvPr/>
        </p:nvSpPr>
        <p:spPr>
          <a:xfrm>
            <a:off x="342900" y="5495925"/>
            <a:ext cx="2390775" cy="504825"/>
          </a:xfrm>
          <a:prstGeom prst="round2Same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mk-MK"/>
          </a:p>
        </p:txBody>
      </p:sp>
      <p:sp>
        <p:nvSpPr>
          <p:cNvPr id="13" name="TextBox 12"/>
          <p:cNvSpPr txBox="1"/>
          <p:nvPr/>
        </p:nvSpPr>
        <p:spPr>
          <a:xfrm>
            <a:off x="390525" y="5543550"/>
            <a:ext cx="2352675" cy="461665"/>
          </a:xfrm>
          <a:prstGeom prst="rect">
            <a:avLst/>
          </a:prstGeom>
          <a:solidFill>
            <a:schemeClr val="accent5">
              <a:lumMod val="20000"/>
              <a:lumOff val="80000"/>
            </a:schemeClr>
          </a:solidFill>
        </p:spPr>
        <p:txBody>
          <a:bodyPr wrap="square" rtlCol="0">
            <a:spAutoFit/>
          </a:bodyPr>
          <a:lstStyle/>
          <a:p>
            <a:pPr algn="ctr"/>
            <a:r>
              <a:rPr lang="mk-MK" sz="2400" i="1" dirty="0" smtClean="0">
                <a:solidFill>
                  <a:schemeClr val="accent2">
                    <a:lumMod val="75000"/>
                  </a:schemeClr>
                </a:solidFill>
              </a:rPr>
              <a:t>Avram Kalef</a:t>
            </a:r>
            <a:endParaRPr lang="mk-MK" sz="2400" i="1" dirty="0">
              <a:solidFill>
                <a:schemeClr val="accent2">
                  <a:lumMod val="75000"/>
                </a:schemeClr>
              </a:solidFill>
            </a:endParaRPr>
          </a:p>
        </p:txBody>
      </p:sp>
      <p:cxnSp>
        <p:nvCxnSpPr>
          <p:cNvPr id="15" name="Straight Arrow Connector 14"/>
          <p:cNvCxnSpPr/>
          <p:nvPr/>
        </p:nvCxnSpPr>
        <p:spPr>
          <a:xfrm flipH="1">
            <a:off x="3905250" y="3143250"/>
            <a:ext cx="76200" cy="504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6" name="Picture 15" descr="SRMCE 032.jpg"/>
          <p:cNvPicPr>
            <a:picLocks noChangeAspect="1"/>
          </p:cNvPicPr>
          <p:nvPr/>
        </p:nvPicPr>
        <p:blipFill>
          <a:blip r:embed="rId4"/>
          <a:stretch>
            <a:fillRect/>
          </a:stretch>
        </p:blipFill>
        <p:spPr>
          <a:xfrm>
            <a:off x="3086100" y="3802379"/>
            <a:ext cx="1590675" cy="1503046"/>
          </a:xfrm>
          <a:prstGeom prst="snip2DiagRect">
            <a:avLst/>
          </a:prstGeom>
          <a:solidFill>
            <a:srgbClr val="FFFFFF">
              <a:shade val="85000"/>
            </a:srgbClr>
          </a:solidFill>
          <a:ln w="889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7" name="Round Same Side Corner Rectangle 16"/>
          <p:cNvSpPr/>
          <p:nvPr/>
        </p:nvSpPr>
        <p:spPr>
          <a:xfrm>
            <a:off x="2867025" y="5486400"/>
            <a:ext cx="2190750" cy="514349"/>
          </a:xfrm>
          <a:prstGeom prst="round2Same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mk-MK"/>
          </a:p>
        </p:txBody>
      </p:sp>
      <p:sp>
        <p:nvSpPr>
          <p:cNvPr id="18" name="TextBox 17"/>
          <p:cNvSpPr txBox="1"/>
          <p:nvPr/>
        </p:nvSpPr>
        <p:spPr>
          <a:xfrm>
            <a:off x="2762250" y="5486400"/>
            <a:ext cx="2305413" cy="479420"/>
          </a:xfrm>
          <a:prstGeom prst="rect">
            <a:avLst/>
          </a:prstGeom>
          <a:noFill/>
        </p:spPr>
        <p:txBody>
          <a:bodyPr wrap="square" rtlCol="0">
            <a:spAutoFit/>
          </a:bodyPr>
          <a:lstStyle/>
          <a:p>
            <a:pPr algn="ctr"/>
            <a:r>
              <a:rPr lang="mk-MK" sz="2400" i="1" dirty="0" smtClean="0">
                <a:solidFill>
                  <a:schemeClr val="accent2">
                    <a:lumMod val="75000"/>
                  </a:schemeClr>
                </a:solidFill>
              </a:rPr>
              <a:t>Jakov Kalef</a:t>
            </a:r>
            <a:endParaRPr lang="mk-MK" sz="2400" i="1" dirty="0">
              <a:solidFill>
                <a:schemeClr val="accent2">
                  <a:lumMod val="75000"/>
                </a:schemeClr>
              </a:solidFill>
            </a:endParaRPr>
          </a:p>
        </p:txBody>
      </p:sp>
      <p:pic>
        <p:nvPicPr>
          <p:cNvPr id="21" name="Picture 20" descr="SRMCE 009.jpg"/>
          <p:cNvPicPr>
            <a:picLocks noChangeAspect="1"/>
          </p:cNvPicPr>
          <p:nvPr/>
        </p:nvPicPr>
        <p:blipFill>
          <a:blip r:embed="rId5"/>
          <a:stretch>
            <a:fillRect/>
          </a:stretch>
        </p:blipFill>
        <p:spPr>
          <a:xfrm>
            <a:off x="5343525" y="3810000"/>
            <a:ext cx="1571625" cy="1495425"/>
          </a:xfrm>
          <a:prstGeom prst="snip2DiagRect">
            <a:avLst/>
          </a:prstGeom>
          <a:solidFill>
            <a:srgbClr val="FFFFFF">
              <a:shade val="85000"/>
            </a:srgbClr>
          </a:solidFill>
          <a:ln w="889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25" name="Straight Arrow Connector 24"/>
          <p:cNvCxnSpPr/>
          <p:nvPr/>
        </p:nvCxnSpPr>
        <p:spPr>
          <a:xfrm>
            <a:off x="4914900" y="3124200"/>
            <a:ext cx="352425" cy="523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Round Same Side Corner Rectangle 25"/>
          <p:cNvSpPr/>
          <p:nvPr/>
        </p:nvSpPr>
        <p:spPr>
          <a:xfrm>
            <a:off x="5191124" y="5467350"/>
            <a:ext cx="2066925" cy="514350"/>
          </a:xfrm>
          <a:prstGeom prst="round2Same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mk-MK"/>
          </a:p>
        </p:txBody>
      </p:sp>
      <p:sp>
        <p:nvSpPr>
          <p:cNvPr id="27" name="TextBox 26"/>
          <p:cNvSpPr txBox="1"/>
          <p:nvPr/>
        </p:nvSpPr>
        <p:spPr>
          <a:xfrm>
            <a:off x="5181600" y="5486400"/>
            <a:ext cx="2085975" cy="461665"/>
          </a:xfrm>
          <a:prstGeom prst="rect">
            <a:avLst/>
          </a:prstGeom>
          <a:noFill/>
        </p:spPr>
        <p:txBody>
          <a:bodyPr wrap="square" rtlCol="0">
            <a:spAutoFit/>
          </a:bodyPr>
          <a:lstStyle/>
          <a:p>
            <a:pPr algn="ctr"/>
            <a:r>
              <a:rPr lang="mk-MK" sz="2400" i="1" dirty="0" smtClean="0">
                <a:solidFill>
                  <a:schemeClr val="accent2">
                    <a:lumMod val="75000"/>
                  </a:schemeClr>
                </a:solidFill>
              </a:rPr>
              <a:t>Matilda Kalef</a:t>
            </a:r>
            <a:endParaRPr lang="mk-MK" sz="2400" i="1" dirty="0">
              <a:solidFill>
                <a:schemeClr val="accent2">
                  <a:lumMod val="75000"/>
                </a:schemeClr>
              </a:solidFill>
            </a:endParaRPr>
          </a:p>
        </p:txBody>
      </p:sp>
      <p:cxnSp>
        <p:nvCxnSpPr>
          <p:cNvPr id="30" name="Straight Arrow Connector 29"/>
          <p:cNvCxnSpPr/>
          <p:nvPr/>
        </p:nvCxnSpPr>
        <p:spPr>
          <a:xfrm>
            <a:off x="5915025" y="2990850"/>
            <a:ext cx="1333500" cy="600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Round Same Side Corner Rectangle 30"/>
          <p:cNvSpPr/>
          <p:nvPr/>
        </p:nvSpPr>
        <p:spPr>
          <a:xfrm>
            <a:off x="7362825" y="5448300"/>
            <a:ext cx="1924050" cy="533400"/>
          </a:xfrm>
          <a:prstGeom prst="round2Same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mk-MK"/>
          </a:p>
        </p:txBody>
      </p:sp>
      <p:sp>
        <p:nvSpPr>
          <p:cNvPr id="32" name="TextBox 31"/>
          <p:cNvSpPr txBox="1"/>
          <p:nvPr/>
        </p:nvSpPr>
        <p:spPr>
          <a:xfrm>
            <a:off x="7439025" y="5429250"/>
            <a:ext cx="1828800" cy="461665"/>
          </a:xfrm>
          <a:prstGeom prst="rect">
            <a:avLst/>
          </a:prstGeom>
          <a:noFill/>
        </p:spPr>
        <p:txBody>
          <a:bodyPr wrap="square" rtlCol="0">
            <a:spAutoFit/>
          </a:bodyPr>
          <a:lstStyle/>
          <a:p>
            <a:pPr algn="ctr"/>
            <a:r>
              <a:rPr lang="mk-MK" sz="2400" i="1" dirty="0" smtClean="0">
                <a:solidFill>
                  <a:schemeClr val="accent2">
                    <a:lumMod val="75000"/>
                  </a:schemeClr>
                </a:solidFill>
              </a:rPr>
              <a:t>Lenka Kalef</a:t>
            </a:r>
            <a:endParaRPr lang="mk-MK" sz="2400" i="1" dirty="0">
              <a:solidFill>
                <a:schemeClr val="accent2">
                  <a:lumMod val="75000"/>
                </a:schemeClr>
              </a:solidFill>
            </a:endParaRPr>
          </a:p>
        </p:txBody>
      </p:sp>
      <p:pic>
        <p:nvPicPr>
          <p:cNvPr id="33" name="Picture 32" descr="SRMCE 010.jpg"/>
          <p:cNvPicPr>
            <a:picLocks noChangeAspect="1"/>
          </p:cNvPicPr>
          <p:nvPr/>
        </p:nvPicPr>
        <p:blipFill>
          <a:blip r:embed="rId6"/>
          <a:stretch>
            <a:fillRect/>
          </a:stretch>
        </p:blipFill>
        <p:spPr>
          <a:xfrm>
            <a:off x="7385684" y="3743324"/>
            <a:ext cx="1548765" cy="1540093"/>
          </a:xfrm>
          <a:prstGeom prst="snip2DiagRect">
            <a:avLst/>
          </a:prstGeom>
          <a:solidFill>
            <a:srgbClr val="FFFFFF">
              <a:shade val="85000"/>
            </a:srgbClr>
          </a:solidFill>
          <a:ln w="889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pull dir="lu"/>
  </p:transition>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536</TotalTime>
  <Words>798</Words>
  <Application>Microsoft Office PowerPoint</Application>
  <PresentationFormat>Custom</PresentationFormat>
  <Paragraphs>58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Facet</vt:lpstr>
      <vt:lpstr>THREE PROMISES</vt:lpstr>
      <vt:lpstr>Jews</vt:lpstr>
      <vt:lpstr>In World War II</vt:lpstr>
      <vt:lpstr>The story of the sisters Matilda and Breda Kalef</vt:lpstr>
      <vt:lpstr>PowerPoint Presentation</vt:lpstr>
      <vt:lpstr>Matilda and Breda never saw her father and grandmother</vt:lpstr>
      <vt:lpstr>The girls and her mother went to priest Andrej Tumpej</vt:lpstr>
      <vt:lpstr>Matilda`s mum and dad</vt:lpstr>
      <vt:lpstr>PowerPoint Presentation</vt:lpstr>
      <vt:lpstr>Avram and Vukica Kalef</vt:lpstr>
      <vt:lpstr>Jakov and Lenka Kalef</vt:lpstr>
      <vt:lpstr>Jakov and Lenka Kalef`s sons</vt:lpstr>
      <vt:lpstr>Lenka Koen and Josip Koen</vt:lpstr>
      <vt:lpstr>Lenka Koen and Josip`s son Isak Koen</vt:lpstr>
      <vt:lpstr>Lenka and Josip`s daughter Rahela</vt:lpstr>
      <vt:lpstr>Matilda and Nisim Kalef</vt:lpstr>
      <vt:lpstr>Avram Kalef</vt:lpstr>
      <vt:lpstr>Avram and Dona kalef</vt:lpstr>
      <vt:lpstr>Matilda Kalef</vt:lpstr>
      <vt:lpstr>Breda Kalef</vt:lpstr>
      <vt:lpstr>Matilda and Onton Kalef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asha</dc:title>
  <dc:creator>User</dc:creator>
  <cp:lastModifiedBy>Kire</cp:lastModifiedBy>
  <cp:revision>63</cp:revision>
  <dcterms:created xsi:type="dcterms:W3CDTF">2015-02-16T12:55:05Z</dcterms:created>
  <dcterms:modified xsi:type="dcterms:W3CDTF">2015-04-21T20:35:33Z</dcterms:modified>
</cp:coreProperties>
</file>