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273" r:id="rId2"/>
    <p:sldId id="355" r:id="rId3"/>
    <p:sldId id="277" r:id="rId4"/>
    <p:sldId id="283" r:id="rId5"/>
    <p:sldId id="284" r:id="rId6"/>
    <p:sldId id="349" r:id="rId7"/>
    <p:sldId id="286" r:id="rId8"/>
    <p:sldId id="292" r:id="rId9"/>
    <p:sldId id="287" r:id="rId10"/>
    <p:sldId id="366" r:id="rId11"/>
    <p:sldId id="367" r:id="rId12"/>
    <p:sldId id="288" r:id="rId13"/>
    <p:sldId id="289" r:id="rId14"/>
    <p:sldId id="290" r:id="rId15"/>
    <p:sldId id="291" r:id="rId16"/>
    <p:sldId id="293" r:id="rId17"/>
    <p:sldId id="294" r:id="rId18"/>
    <p:sldId id="295" r:id="rId19"/>
    <p:sldId id="296" r:id="rId20"/>
    <p:sldId id="351" r:id="rId21"/>
    <p:sldId id="274" r:id="rId22"/>
    <p:sldId id="275" r:id="rId23"/>
    <p:sldId id="276" r:id="rId24"/>
    <p:sldId id="340" r:id="rId25"/>
    <p:sldId id="300" r:id="rId26"/>
    <p:sldId id="301" r:id="rId27"/>
    <p:sldId id="279" r:id="rId28"/>
    <p:sldId id="302" r:id="rId29"/>
    <p:sldId id="303" r:id="rId30"/>
    <p:sldId id="304" r:id="rId31"/>
    <p:sldId id="257" r:id="rId32"/>
    <p:sldId id="258" r:id="rId33"/>
    <p:sldId id="259" r:id="rId34"/>
    <p:sldId id="260" r:id="rId35"/>
    <p:sldId id="261" r:id="rId36"/>
    <p:sldId id="262" r:id="rId37"/>
    <p:sldId id="263" r:id="rId38"/>
    <p:sldId id="264" r:id="rId39"/>
    <p:sldId id="265" r:id="rId40"/>
    <p:sldId id="266" r:id="rId41"/>
    <p:sldId id="267" r:id="rId42"/>
    <p:sldId id="268" r:id="rId43"/>
    <p:sldId id="269" r:id="rId44"/>
    <p:sldId id="305" r:id="rId45"/>
    <p:sldId id="317" r:id="rId46"/>
    <p:sldId id="358" r:id="rId47"/>
    <p:sldId id="307" r:id="rId48"/>
    <p:sldId id="308" r:id="rId49"/>
    <p:sldId id="309" r:id="rId50"/>
    <p:sldId id="310" r:id="rId51"/>
    <p:sldId id="312" r:id="rId52"/>
    <p:sldId id="319" r:id="rId53"/>
    <p:sldId id="357" r:id="rId54"/>
    <p:sldId id="311" r:id="rId55"/>
    <p:sldId id="313" r:id="rId56"/>
    <p:sldId id="314" r:id="rId57"/>
    <p:sldId id="318" r:id="rId58"/>
    <p:sldId id="315" r:id="rId59"/>
    <p:sldId id="316" r:id="rId60"/>
    <p:sldId id="336" r:id="rId61"/>
    <p:sldId id="331" r:id="rId62"/>
    <p:sldId id="333" r:id="rId63"/>
    <p:sldId id="335" r:id="rId64"/>
    <p:sldId id="359" r:id="rId65"/>
    <p:sldId id="320" r:id="rId66"/>
    <p:sldId id="356" r:id="rId67"/>
    <p:sldId id="324" r:id="rId68"/>
    <p:sldId id="323" r:id="rId69"/>
    <p:sldId id="341" r:id="rId70"/>
    <p:sldId id="337" r:id="rId71"/>
    <p:sldId id="343" r:id="rId72"/>
    <p:sldId id="361" r:id="rId73"/>
    <p:sldId id="281" r:id="rId74"/>
    <p:sldId id="334" r:id="rId75"/>
    <p:sldId id="322" r:id="rId76"/>
    <p:sldId id="345" r:id="rId77"/>
    <p:sldId id="352" r:id="rId78"/>
    <p:sldId id="360" r:id="rId79"/>
    <p:sldId id="362" r:id="rId80"/>
    <p:sldId id="363" r:id="rId81"/>
    <p:sldId id="353" r:id="rId82"/>
    <p:sldId id="350" r:id="rId83"/>
    <p:sldId id="354" r:id="rId84"/>
    <p:sldId id="347" r:id="rId85"/>
    <p:sldId id="346" r:id="rId86"/>
    <p:sldId id="372" r:id="rId87"/>
    <p:sldId id="368" r:id="rId88"/>
    <p:sldId id="369" r:id="rId89"/>
    <p:sldId id="370" r:id="rId90"/>
    <p:sldId id="329" r:id="rId91"/>
    <p:sldId id="270" r:id="rId92"/>
  </p:sldIdLst>
  <p:sldSz cx="9144000" cy="6858000" type="screen4x3"/>
  <p:notesSz cx="6858000" cy="9144000"/>
  <p:defaultTextStyle>
    <a:defPPr>
      <a:defRPr lang="pl-P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9FFCC"/>
    <a:srgbClr val="66FFFF"/>
    <a:srgbClr val="CCECFF"/>
    <a:srgbClr val="FFFFCC"/>
    <a:srgbClr val="CCFFFF"/>
    <a:srgbClr val="CCFF66"/>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6699" autoAdjust="0"/>
    <p:restoredTop sz="89474" autoAdjust="0"/>
  </p:normalViewPr>
  <p:slideViewPr>
    <p:cSldViewPr>
      <p:cViewPr>
        <p:scale>
          <a:sx n="75" d="100"/>
          <a:sy n="75" d="100"/>
        </p:scale>
        <p:origin x="-2512" y="-23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1986"/>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notesMaster" Target="notesMasters/notesMaster1.xml"/><Relationship Id="rId94" Type="http://schemas.openxmlformats.org/officeDocument/2006/relationships/printerSettings" Target="printerSettings/printerSettings1.bin"/><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83312-7750-4440-AC17-D162976865E2}" type="datetimeFigureOut">
              <a:rPr lang="en-US" smtClean="0"/>
              <a:pPr/>
              <a:t>10/31/14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B813EE-663E-2C40-A14E-A4CA09CB89EC}" type="slidenum">
              <a:rPr lang="en-US" smtClean="0"/>
              <a:pPr/>
              <a:t>‹#›</a:t>
            </a:fld>
            <a:endParaRPr lang="en-US"/>
          </a:p>
        </p:txBody>
      </p:sp>
    </p:spTree>
    <p:extLst>
      <p:ext uri="{BB962C8B-B14F-4D97-AF65-F5344CB8AC3E}">
        <p14:creationId xmlns:p14="http://schemas.microsoft.com/office/powerpoint/2010/main" val="17339513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l-PL" sz="1200" b="1" dirty="0" smtClean="0">
                <a:latin typeface="Arial" charset="0"/>
              </a:rPr>
              <a:t>Tu widać ciekawy pomysł graficzny, </a:t>
            </a:r>
            <a:br>
              <a:rPr lang="pl-PL" sz="1200" b="1" dirty="0" smtClean="0">
                <a:latin typeface="Arial" charset="0"/>
              </a:rPr>
            </a:br>
            <a:r>
              <a:rPr lang="pl-PL" sz="1200" b="1" dirty="0" smtClean="0">
                <a:latin typeface="Arial" charset="0"/>
              </a:rPr>
              <a:t>ale całość wymaga znacznego dopracowania</a:t>
            </a:r>
            <a:endParaRPr lang="en-US" dirty="0"/>
          </a:p>
        </p:txBody>
      </p:sp>
      <p:sp>
        <p:nvSpPr>
          <p:cNvPr id="4" name="Slide Number Placeholder 3"/>
          <p:cNvSpPr>
            <a:spLocks noGrp="1"/>
          </p:cNvSpPr>
          <p:nvPr>
            <p:ph type="sldNum" sz="quarter" idx="10"/>
          </p:nvPr>
        </p:nvSpPr>
        <p:spPr/>
        <p:txBody>
          <a:bodyPr/>
          <a:lstStyle/>
          <a:p>
            <a:fld id="{4AB813EE-663E-2C40-A14E-A4CA09CB89EC}" type="slidenum">
              <a:rPr lang="en-US" smtClean="0"/>
              <a:pPr/>
              <a:t>13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l-PL" sz="1200" b="1" dirty="0" smtClean="0">
                <a:solidFill>
                  <a:schemeClr val="tx1"/>
                </a:solidFill>
                <a:latin typeface="Arial" charset="0"/>
              </a:rPr>
              <a:t>My uznałyśmy, że najważniejszy dla nas widz to nasi licealiści  - im chcemy przekazać wiedzę, ich postawy kształtować, obserwować efekty tych działań. </a:t>
            </a:r>
          </a:p>
          <a:p>
            <a:endParaRPr lang="en-GB" dirty="0"/>
          </a:p>
        </p:txBody>
      </p:sp>
      <p:sp>
        <p:nvSpPr>
          <p:cNvPr id="4" name="Slide Number Placeholder 3"/>
          <p:cNvSpPr>
            <a:spLocks noGrp="1"/>
          </p:cNvSpPr>
          <p:nvPr>
            <p:ph type="sldNum" sz="quarter" idx="10"/>
          </p:nvPr>
        </p:nvSpPr>
        <p:spPr/>
        <p:txBody>
          <a:bodyPr/>
          <a:lstStyle/>
          <a:p>
            <a:fld id="{4AB813EE-663E-2C40-A14E-A4CA09CB89EC}" type="slidenum">
              <a:rPr lang="en-US" smtClean="0"/>
              <a:pPr/>
              <a:t>86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l-PL" sz="1200" b="1" u="sng" dirty="0" smtClean="0">
                <a:latin typeface="Arial" charset="0"/>
              </a:rPr>
              <a:t>Praca z wystawą i filmami Centropy to źródło satysfakcji dla nauczyciela, przykład, jak wiele świetnych materiałów do wykorzystania oferuje Centropa, inspiracja do podobnych własnych przedsięwzięć prowadzonych ze swoimi uczniami!</a:t>
            </a:r>
          </a:p>
          <a:p>
            <a:endParaRPr lang="en-GB" dirty="0"/>
          </a:p>
        </p:txBody>
      </p:sp>
      <p:sp>
        <p:nvSpPr>
          <p:cNvPr id="4" name="Slide Number Placeholder 3"/>
          <p:cNvSpPr>
            <a:spLocks noGrp="1"/>
          </p:cNvSpPr>
          <p:nvPr>
            <p:ph type="sldNum" sz="quarter" idx="10"/>
          </p:nvPr>
        </p:nvSpPr>
        <p:spPr/>
        <p:txBody>
          <a:bodyPr/>
          <a:lstStyle/>
          <a:p>
            <a:fld id="{4AB813EE-663E-2C40-A14E-A4CA09CB89EC}" type="slidenum">
              <a:rPr lang="en-US" smtClean="0"/>
              <a:pPr/>
              <a:t>88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l-PL" sz="1200" b="1" dirty="0" smtClean="0">
                <a:latin typeface="Arial" charset="0"/>
              </a:rPr>
              <a:t>Tu – mimo wprowadzenia w zagadnienie- </a:t>
            </a:r>
            <a:br>
              <a:rPr lang="pl-PL" sz="1200" b="1" dirty="0" smtClean="0">
                <a:latin typeface="Arial" charset="0"/>
              </a:rPr>
            </a:br>
            <a:r>
              <a:rPr lang="pl-PL" sz="1200" b="1" dirty="0" smtClean="0">
                <a:latin typeface="Arial" charset="0"/>
              </a:rPr>
              <a:t>widać, jak uczniowie w postrzeganiu problematyki żydowskiej posługują się  stereotypami.</a:t>
            </a:r>
            <a:endParaRPr lang="en-US" dirty="0"/>
          </a:p>
        </p:txBody>
      </p:sp>
      <p:sp>
        <p:nvSpPr>
          <p:cNvPr id="4" name="Slide Number Placeholder 3"/>
          <p:cNvSpPr>
            <a:spLocks noGrp="1"/>
          </p:cNvSpPr>
          <p:nvPr>
            <p:ph type="sldNum" sz="quarter" idx="10"/>
          </p:nvPr>
        </p:nvSpPr>
        <p:spPr/>
        <p:txBody>
          <a:bodyPr/>
          <a:lstStyle/>
          <a:p>
            <a:fld id="{4AB813EE-663E-2C40-A14E-A4CA09CB89EC}" type="slidenum">
              <a:rPr lang="en-US" smtClean="0"/>
              <a:pPr/>
              <a:t>14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609600" indent="-609600" eaLnBrk="1" hangingPunct="1">
              <a:lnSpc>
                <a:spcPct val="80000"/>
              </a:lnSpc>
              <a:buFont typeface="Arial" charset="0"/>
              <a:buAutoNum type="alphaLcParenR" startAt="5"/>
            </a:pPr>
            <a:r>
              <a:rPr lang="pl-PL" sz="1200" b="1" dirty="0" smtClean="0">
                <a:latin typeface="Arial" charset="0"/>
              </a:rPr>
              <a:t>Teksty opowiadań żydowskich  do wzięcia przy wyjściu z auli. </a:t>
            </a:r>
          </a:p>
          <a:p>
            <a:endParaRPr lang="en-US" dirty="0"/>
          </a:p>
        </p:txBody>
      </p:sp>
      <p:sp>
        <p:nvSpPr>
          <p:cNvPr id="4" name="Slide Number Placeholder 3"/>
          <p:cNvSpPr>
            <a:spLocks noGrp="1"/>
          </p:cNvSpPr>
          <p:nvPr>
            <p:ph type="sldNum" sz="quarter" idx="10"/>
          </p:nvPr>
        </p:nvSpPr>
        <p:spPr/>
        <p:txBody>
          <a:bodyPr/>
          <a:lstStyle/>
          <a:p>
            <a:fld id="{4AB813EE-663E-2C40-A14E-A4CA09CB89EC}" type="slidenum">
              <a:rPr lang="en-US" smtClean="0"/>
              <a:pPr/>
              <a:t>17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l-PL" sz="1200" b="1" dirty="0" smtClean="0">
                <a:latin typeface="Arial" charset="0"/>
              </a:rPr>
              <a:t>pozostały nieliczne, pamiętające swych żydowskich użytkowników i właścicieli przedmioty, może jakieś fotografie. Pozostał rozwiany dym krematoriów niemieckich nazistowskich obozów zagłady. W sercach ocalałych z wojennej pożogi został dotkliwy ból, ale zagościła radość z przeżycia katastrofy dziejowej, jaką była wojna. Zrodziła się siła do odbudowywania  życia. Niektórzy z ocalonych Żydów zaczęli te odbudowę TU, gdzie żyli </a:t>
            </a:r>
            <a:br>
              <a:rPr lang="pl-PL" sz="1200" b="1" dirty="0" smtClean="0">
                <a:latin typeface="Arial" charset="0"/>
              </a:rPr>
            </a:br>
            <a:r>
              <a:rPr lang="pl-PL" sz="1200" b="1" dirty="0" smtClean="0">
                <a:latin typeface="Arial" charset="0"/>
              </a:rPr>
              <a:t>do wybuchu wojny – w Polsce. Ich, zwykłych ludzi, zobaczycie </a:t>
            </a:r>
            <a:br>
              <a:rPr lang="pl-PL" sz="1200" b="1" dirty="0" smtClean="0">
                <a:latin typeface="Arial" charset="0"/>
              </a:rPr>
            </a:br>
            <a:r>
              <a:rPr lang="pl-PL" sz="1200" b="1" dirty="0" smtClean="0">
                <a:latin typeface="Arial" charset="0"/>
              </a:rPr>
              <a:t>na fotografiach i poznacie przez to, co mówią o sobie – żydowscy świadkowie, ale i współtwórcy, współuczestnicy polskiego stulecia.</a:t>
            </a:r>
          </a:p>
          <a:p>
            <a:endParaRPr lang="en-US" dirty="0"/>
          </a:p>
        </p:txBody>
      </p:sp>
      <p:sp>
        <p:nvSpPr>
          <p:cNvPr id="4" name="Slide Number Placeholder 3"/>
          <p:cNvSpPr>
            <a:spLocks noGrp="1"/>
          </p:cNvSpPr>
          <p:nvPr>
            <p:ph type="sldNum" sz="quarter" idx="10"/>
          </p:nvPr>
        </p:nvSpPr>
        <p:spPr/>
        <p:txBody>
          <a:bodyPr/>
          <a:lstStyle/>
          <a:p>
            <a:fld id="{4AB813EE-663E-2C40-A14E-A4CA09CB89EC}" type="slidenum">
              <a:rPr lang="en-US" smtClean="0"/>
              <a:pPr/>
              <a:t>44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l-PL" sz="1200" b="1" dirty="0" smtClean="0">
                <a:latin typeface="Arial" charset="0"/>
              </a:rPr>
              <a:t/>
            </a:r>
            <a:br>
              <a:rPr lang="pl-PL" sz="1200" b="1" dirty="0" smtClean="0">
                <a:latin typeface="Arial" charset="0"/>
              </a:rPr>
            </a:br>
            <a:r>
              <a:rPr lang="pl-PL" sz="1200" b="1" dirty="0" smtClean="0">
                <a:latin typeface="Arial" charset="0"/>
              </a:rPr>
              <a:t>dramatyzmem przedstawianego epizodu przytłaczają i może nawet są źródłem przestrachu oglądającej</a:t>
            </a:r>
            <a:br>
              <a:rPr lang="pl-PL" sz="1200" b="1" dirty="0" smtClean="0">
                <a:latin typeface="Arial" charset="0"/>
              </a:rPr>
            </a:br>
            <a:r>
              <a:rPr lang="pl-PL" sz="1200" b="1" dirty="0" smtClean="0">
                <a:latin typeface="Arial" charset="0"/>
              </a:rPr>
              <a:t> (która boi się podejść zbyt blisko)…,</a:t>
            </a:r>
            <a:endParaRPr lang="en-US" dirty="0"/>
          </a:p>
        </p:txBody>
      </p:sp>
      <p:sp>
        <p:nvSpPr>
          <p:cNvPr id="4" name="Slide Number Placeholder 3"/>
          <p:cNvSpPr>
            <a:spLocks noGrp="1"/>
          </p:cNvSpPr>
          <p:nvPr>
            <p:ph type="sldNum" sz="quarter" idx="10"/>
          </p:nvPr>
        </p:nvSpPr>
        <p:spPr/>
        <p:txBody>
          <a:bodyPr/>
          <a:lstStyle/>
          <a:p>
            <a:fld id="{4AB813EE-663E-2C40-A14E-A4CA09CB89EC}" type="slidenum">
              <a:rPr lang="en-US" smtClean="0"/>
              <a:pPr/>
              <a:t>58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l-PL" sz="1200" b="1" dirty="0" smtClean="0">
                <a:latin typeface="Arial" charset="0"/>
              </a:rPr>
              <a:t>…wywołują swoistą interakcję:</a:t>
            </a:r>
            <a:br>
              <a:rPr lang="pl-PL" sz="1200" b="1" dirty="0" smtClean="0">
                <a:latin typeface="Arial" charset="0"/>
              </a:rPr>
            </a:br>
            <a:r>
              <a:rPr lang="pl-PL" sz="1200" b="1" dirty="0" smtClean="0">
                <a:latin typeface="Arial" charset="0"/>
              </a:rPr>
              <a:t> oglądający chłopcy chcieliby przyciągnąć spojrzenie pięknej dziewczyny z fotografii, równie młodej jak oni…</a:t>
            </a:r>
            <a:endParaRPr lang="en-US" dirty="0"/>
          </a:p>
        </p:txBody>
      </p:sp>
      <p:sp>
        <p:nvSpPr>
          <p:cNvPr id="4" name="Slide Number Placeholder 3"/>
          <p:cNvSpPr>
            <a:spLocks noGrp="1"/>
          </p:cNvSpPr>
          <p:nvPr>
            <p:ph type="sldNum" sz="quarter" idx="10"/>
          </p:nvPr>
        </p:nvSpPr>
        <p:spPr/>
        <p:txBody>
          <a:bodyPr/>
          <a:lstStyle/>
          <a:p>
            <a:fld id="{4AB813EE-663E-2C40-A14E-A4CA09CB89EC}" type="slidenum">
              <a:rPr lang="en-US" smtClean="0"/>
              <a:pPr/>
              <a:t>59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l-PL" sz="1200" b="1" dirty="0" smtClean="0">
                <a:latin typeface="Arial" charset="0"/>
              </a:rPr>
              <a:t>… zachęcają do poznania przedstawionego epizodu wyrażającego radość życia…, </a:t>
            </a:r>
            <a:endParaRPr lang="en-US" dirty="0"/>
          </a:p>
        </p:txBody>
      </p:sp>
      <p:sp>
        <p:nvSpPr>
          <p:cNvPr id="4" name="Slide Number Placeholder 3"/>
          <p:cNvSpPr>
            <a:spLocks noGrp="1"/>
          </p:cNvSpPr>
          <p:nvPr>
            <p:ph type="sldNum" sz="quarter" idx="10"/>
          </p:nvPr>
        </p:nvSpPr>
        <p:spPr/>
        <p:txBody>
          <a:bodyPr/>
          <a:lstStyle/>
          <a:p>
            <a:fld id="{4AB813EE-663E-2C40-A14E-A4CA09CB89EC}" type="slidenum">
              <a:rPr lang="en-US" smtClean="0"/>
              <a:pPr/>
              <a:t>62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609600" indent="-609600" algn="l">
              <a:lnSpc>
                <a:spcPct val="80000"/>
              </a:lnSpc>
            </a:pPr>
            <a:r>
              <a:rPr lang="pl-PL" sz="1200" b="1" i="1" dirty="0" smtClean="0">
                <a:solidFill>
                  <a:schemeClr val="tx1"/>
                </a:solidFill>
                <a:latin typeface="Arial" charset="0"/>
              </a:rPr>
              <a:t>(…) Bardzo</a:t>
            </a:r>
          </a:p>
          <a:p>
            <a:pPr marL="609600" indent="-609600" algn="l">
              <a:lnSpc>
                <a:spcPct val="80000"/>
              </a:lnSpc>
            </a:pPr>
            <a:r>
              <a:rPr lang="pl-PL" sz="1200" b="1" i="1" dirty="0" smtClean="0">
                <a:solidFill>
                  <a:schemeClr val="tx1"/>
                </a:solidFill>
                <a:latin typeface="Arial" charset="0"/>
              </a:rPr>
              <a:t>dużo koleżanek zmarło, jak zjadły. Bośmy się rzucili, ale nie byliśmy w stanie. Mnie się</a:t>
            </a:r>
          </a:p>
          <a:p>
            <a:pPr marL="609600" indent="-609600" algn="l">
              <a:lnSpc>
                <a:spcPct val="80000"/>
              </a:lnSpc>
            </a:pPr>
            <a:r>
              <a:rPr lang="pl-PL" sz="1200" b="1" i="1" dirty="0" smtClean="0">
                <a:solidFill>
                  <a:schemeClr val="tx1"/>
                </a:solidFill>
                <a:latin typeface="Arial" charset="0"/>
              </a:rPr>
              <a:t>wydawało, że ja zjem pół świata, a tymczasem jeden kęs i już i nie można było jeść.”</a:t>
            </a:r>
          </a:p>
          <a:p>
            <a:endParaRPr lang="en-US" dirty="0"/>
          </a:p>
        </p:txBody>
      </p:sp>
      <p:sp>
        <p:nvSpPr>
          <p:cNvPr id="4" name="Slide Number Placeholder 3"/>
          <p:cNvSpPr>
            <a:spLocks noGrp="1"/>
          </p:cNvSpPr>
          <p:nvPr>
            <p:ph type="sldNum" sz="quarter" idx="10"/>
          </p:nvPr>
        </p:nvSpPr>
        <p:spPr/>
        <p:txBody>
          <a:bodyPr/>
          <a:lstStyle/>
          <a:p>
            <a:fld id="{4AB813EE-663E-2C40-A14E-A4CA09CB89EC}" type="slidenum">
              <a:rPr lang="en-US" smtClean="0"/>
              <a:pPr/>
              <a:t>72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l-PL" sz="1200" b="1" dirty="0" smtClean="0">
                <a:latin typeface="Arial" charset="0"/>
              </a:rPr>
              <a:t>Na stronie internetowej szkoły</a:t>
            </a:r>
            <a:r>
              <a:rPr lang="pl-PL" sz="1200" b="1" baseline="0" dirty="0" smtClean="0">
                <a:latin typeface="Arial" charset="0"/>
              </a:rPr>
              <a:t> </a:t>
            </a:r>
            <a:r>
              <a:rPr lang="pl-PL" sz="1200" b="1" dirty="0" smtClean="0">
                <a:latin typeface="Arial" charset="0"/>
              </a:rPr>
              <a:t>pojawia się news podsumowujący pobyt wystawy</a:t>
            </a:r>
            <a:r>
              <a:rPr lang="pl-PL" sz="1200" b="1" baseline="0" dirty="0" smtClean="0">
                <a:latin typeface="Arial" charset="0"/>
              </a:rPr>
              <a:t> </a:t>
            </a:r>
            <a:r>
              <a:rPr lang="pl-PL" sz="1200" b="1" dirty="0" smtClean="0">
                <a:latin typeface="Arial" charset="0"/>
              </a:rPr>
              <a:t>i zawierający (to bardzo ważne!) podziękowania dla uczniów</a:t>
            </a:r>
            <a:br>
              <a:rPr lang="pl-PL" sz="1200" b="1" dirty="0" smtClean="0">
                <a:latin typeface="Arial" charset="0"/>
              </a:rPr>
            </a:br>
            <a:endParaRPr lang="en-GB" dirty="0"/>
          </a:p>
        </p:txBody>
      </p:sp>
      <p:sp>
        <p:nvSpPr>
          <p:cNvPr id="4" name="Slide Number Placeholder 3"/>
          <p:cNvSpPr>
            <a:spLocks noGrp="1"/>
          </p:cNvSpPr>
          <p:nvPr>
            <p:ph type="sldNum" sz="quarter" idx="10"/>
          </p:nvPr>
        </p:nvSpPr>
        <p:spPr/>
        <p:txBody>
          <a:bodyPr/>
          <a:lstStyle/>
          <a:p>
            <a:fld id="{4AB813EE-663E-2C40-A14E-A4CA09CB89EC}" type="slidenum">
              <a:rPr lang="en-US" smtClean="0"/>
              <a:pPr/>
              <a:t>82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lvl1pPr>
              <a:defRPr/>
            </a:lvl1pPr>
          </a:lstStyle>
          <a:p>
            <a:fld id="{B0A79A37-C1A8-6347-9424-91EFAD497B51}" type="datetimeFigureOut">
              <a:rPr lang="pl-PL"/>
              <a:pPr/>
              <a:t>10/31/14</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fld id="{2942630B-B4EC-F246-B16C-7615DAEB1290}" type="slidenum">
              <a:rPr lang="pl-PL"/>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fld id="{2EC55D33-2E2B-D941-AEF8-B5D81903081D}" type="datetimeFigureOut">
              <a:rPr lang="pl-PL"/>
              <a:pPr/>
              <a:t>10/31/14</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fld id="{94DD6AFC-AAF2-3446-B9D0-E363A010F03F}" type="slidenum">
              <a:rPr lang="pl-PL"/>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fld id="{388357FF-CF66-114A-9FD6-57D1F4698D8C}" type="datetimeFigureOut">
              <a:rPr lang="pl-PL"/>
              <a:pPr/>
              <a:t>10/31/14</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fld id="{C4A8C0B4-D250-5D46-A1DD-34557B4F1114}" type="slidenum">
              <a:rPr lang="pl-PL"/>
              <a:pPr/>
              <a:t>‹#›</a:t>
            </a:fld>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en-US"/>
              <a:t>Kliknij, aby edytować styl</a:t>
            </a:r>
            <a:endParaRPr lang="pl-PL"/>
          </a:p>
        </p:txBody>
      </p:sp>
      <p:sp>
        <p:nvSpPr>
          <p:cNvPr id="3" name="Symbol zastępczy tekstu 2"/>
          <p:cNvSpPr>
            <a:spLocks noGrp="1"/>
          </p:cNvSpPr>
          <p:nvPr>
            <p:ph type="body" sz="half" idx="1"/>
          </p:nvPr>
        </p:nvSpPr>
        <p:spPr>
          <a:xfrm>
            <a:off x="457200" y="1600200"/>
            <a:ext cx="4038600" cy="4525963"/>
          </a:xfrm>
        </p:spPr>
        <p:txBody>
          <a:bodyPr/>
          <a:lstStyle/>
          <a:p>
            <a:pPr lvl="0"/>
            <a:r>
              <a:rPr lang="en-US"/>
              <a:t>Kliknij, aby edytować style wzorca tekstu</a:t>
            </a:r>
          </a:p>
          <a:p>
            <a:pPr lvl="1"/>
            <a:r>
              <a:rPr lang="en-US"/>
              <a:t>Drugi poziom</a:t>
            </a:r>
          </a:p>
          <a:p>
            <a:pPr lvl="2"/>
            <a:r>
              <a:rPr lang="en-US"/>
              <a:t>Trzeci poziom</a:t>
            </a:r>
          </a:p>
          <a:p>
            <a:pPr lvl="3"/>
            <a:r>
              <a:rPr lang="en-US"/>
              <a:t>Czwarty poziom</a:t>
            </a:r>
          </a:p>
          <a:p>
            <a:pPr lvl="4"/>
            <a:r>
              <a:rPr lang="en-US"/>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p>
            <a:pPr lvl="0"/>
            <a:r>
              <a:rPr lang="en-US"/>
              <a:t>Kliknij, aby edytować style wzorca tekstu</a:t>
            </a:r>
          </a:p>
          <a:p>
            <a:pPr lvl="1"/>
            <a:r>
              <a:rPr lang="en-US"/>
              <a:t>Drugi poziom</a:t>
            </a:r>
          </a:p>
          <a:p>
            <a:pPr lvl="2"/>
            <a:r>
              <a:rPr lang="en-US"/>
              <a:t>Trzeci poziom</a:t>
            </a:r>
          </a:p>
          <a:p>
            <a:pPr lvl="3"/>
            <a:r>
              <a:rPr lang="en-US"/>
              <a:t>Czwarty poziom</a:t>
            </a:r>
          </a:p>
          <a:p>
            <a:pPr lvl="4"/>
            <a:r>
              <a:rPr lang="en-US"/>
              <a:t>Piąty poziom</a:t>
            </a:r>
            <a:endParaRPr lang="pl-PL"/>
          </a:p>
        </p:txBody>
      </p:sp>
      <p:sp>
        <p:nvSpPr>
          <p:cNvPr id="5" name="Symbol zastępczy daty 3"/>
          <p:cNvSpPr>
            <a:spLocks noGrp="1"/>
          </p:cNvSpPr>
          <p:nvPr>
            <p:ph type="dt" sz="half" idx="10"/>
          </p:nvPr>
        </p:nvSpPr>
        <p:spPr/>
        <p:txBody>
          <a:bodyPr/>
          <a:lstStyle>
            <a:lvl1pPr>
              <a:defRPr/>
            </a:lvl1pPr>
          </a:lstStyle>
          <a:p>
            <a:fld id="{4DC01001-E71E-F44D-8928-0A73049DF81F}" type="datetimeFigureOut">
              <a:rPr lang="pl-PL"/>
              <a:pPr/>
              <a:t>10/31/14</a:t>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p>
        </p:txBody>
      </p:sp>
      <p:sp>
        <p:nvSpPr>
          <p:cNvPr id="7" name="Symbol zastępczy numeru slajdu 5"/>
          <p:cNvSpPr>
            <a:spLocks noGrp="1"/>
          </p:cNvSpPr>
          <p:nvPr>
            <p:ph type="sldNum" sz="quarter" idx="12"/>
          </p:nvPr>
        </p:nvSpPr>
        <p:spPr/>
        <p:txBody>
          <a:bodyPr/>
          <a:lstStyle>
            <a:lvl1pPr>
              <a:defRPr/>
            </a:lvl1pPr>
          </a:lstStyle>
          <a:p>
            <a:fld id="{0521590A-689D-3E4D-8E15-202AA60E620A}" type="slidenum">
              <a:rPr lang="pl-PL"/>
              <a:pPr/>
              <a:t>‹#›</a:t>
            </a:fld>
            <a:endParaRPr lang="pl-P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ytuł, zawartość i 2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en-US"/>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p>
            <a:pPr lvl="0"/>
            <a:r>
              <a:rPr lang="en-US"/>
              <a:t>Kliknij, aby edytować style wzorca tekstu</a:t>
            </a:r>
          </a:p>
          <a:p>
            <a:pPr lvl="1"/>
            <a:r>
              <a:rPr lang="en-US"/>
              <a:t>Drugi poziom</a:t>
            </a:r>
          </a:p>
          <a:p>
            <a:pPr lvl="2"/>
            <a:r>
              <a:rPr lang="en-US"/>
              <a:t>Trzeci poziom</a:t>
            </a:r>
          </a:p>
          <a:p>
            <a:pPr lvl="3"/>
            <a:r>
              <a:rPr lang="en-US"/>
              <a:t>Czwarty poziom</a:t>
            </a:r>
          </a:p>
          <a:p>
            <a:pPr lvl="4"/>
            <a:r>
              <a:rPr lang="en-US"/>
              <a:t>Piąty poziom</a:t>
            </a:r>
            <a:endParaRPr lang="pl-PL"/>
          </a:p>
        </p:txBody>
      </p:sp>
      <p:sp>
        <p:nvSpPr>
          <p:cNvPr id="4" name="Symbol zastępczy zawartości 3"/>
          <p:cNvSpPr>
            <a:spLocks noGrp="1"/>
          </p:cNvSpPr>
          <p:nvPr>
            <p:ph sz="quarter" idx="2"/>
          </p:nvPr>
        </p:nvSpPr>
        <p:spPr>
          <a:xfrm>
            <a:off x="4648200" y="1600200"/>
            <a:ext cx="4038600" cy="2185988"/>
          </a:xfrm>
        </p:spPr>
        <p:txBody>
          <a:bodyPr/>
          <a:lstStyle/>
          <a:p>
            <a:pPr lvl="0"/>
            <a:r>
              <a:rPr lang="en-US"/>
              <a:t>Kliknij, aby edytować style wzorca tekstu</a:t>
            </a:r>
          </a:p>
          <a:p>
            <a:pPr lvl="1"/>
            <a:r>
              <a:rPr lang="en-US"/>
              <a:t>Drugi poziom</a:t>
            </a:r>
          </a:p>
          <a:p>
            <a:pPr lvl="2"/>
            <a:r>
              <a:rPr lang="en-US"/>
              <a:t>Trzeci poziom</a:t>
            </a:r>
          </a:p>
          <a:p>
            <a:pPr lvl="3"/>
            <a:r>
              <a:rPr lang="en-US"/>
              <a:t>Czwarty poziom</a:t>
            </a:r>
          </a:p>
          <a:p>
            <a:pPr lvl="4"/>
            <a:r>
              <a:rPr lang="en-US"/>
              <a:t>Piąty poziom</a:t>
            </a:r>
            <a:endParaRPr lang="pl-PL"/>
          </a:p>
        </p:txBody>
      </p:sp>
      <p:sp>
        <p:nvSpPr>
          <p:cNvPr id="5" name="Symbol zastępczy zawartości 4"/>
          <p:cNvSpPr>
            <a:spLocks noGrp="1"/>
          </p:cNvSpPr>
          <p:nvPr>
            <p:ph sz="quarter" idx="3"/>
          </p:nvPr>
        </p:nvSpPr>
        <p:spPr>
          <a:xfrm>
            <a:off x="4648200" y="3938588"/>
            <a:ext cx="4038600" cy="2187575"/>
          </a:xfrm>
        </p:spPr>
        <p:txBody>
          <a:bodyPr/>
          <a:lstStyle/>
          <a:p>
            <a:pPr lvl="0"/>
            <a:r>
              <a:rPr lang="en-US"/>
              <a:t>Kliknij, aby edytować style wzorca tekstu</a:t>
            </a:r>
          </a:p>
          <a:p>
            <a:pPr lvl="1"/>
            <a:r>
              <a:rPr lang="en-US"/>
              <a:t>Drugi poziom</a:t>
            </a:r>
          </a:p>
          <a:p>
            <a:pPr lvl="2"/>
            <a:r>
              <a:rPr lang="en-US"/>
              <a:t>Trzeci poziom</a:t>
            </a:r>
          </a:p>
          <a:p>
            <a:pPr lvl="3"/>
            <a:r>
              <a:rPr lang="en-US"/>
              <a:t>Czwarty poziom</a:t>
            </a:r>
          </a:p>
          <a:p>
            <a:pPr lvl="4"/>
            <a:r>
              <a:rPr lang="en-US"/>
              <a:t>Piąty poziom</a:t>
            </a:r>
            <a:endParaRPr lang="pl-PL"/>
          </a:p>
        </p:txBody>
      </p:sp>
      <p:sp>
        <p:nvSpPr>
          <p:cNvPr id="6" name="Symbol zastępczy daty 3"/>
          <p:cNvSpPr>
            <a:spLocks noGrp="1"/>
          </p:cNvSpPr>
          <p:nvPr>
            <p:ph type="dt" sz="half" idx="10"/>
          </p:nvPr>
        </p:nvSpPr>
        <p:spPr/>
        <p:txBody>
          <a:bodyPr/>
          <a:lstStyle>
            <a:lvl1pPr>
              <a:defRPr/>
            </a:lvl1pPr>
          </a:lstStyle>
          <a:p>
            <a:fld id="{B2792AF2-F215-FF49-962E-2DFB41A89330}" type="datetimeFigureOut">
              <a:rPr lang="pl-PL"/>
              <a:pPr/>
              <a:t>10/31/14</a:t>
            </a:fld>
            <a:endParaRPr lang="pl-PL"/>
          </a:p>
        </p:txBody>
      </p:sp>
      <p:sp>
        <p:nvSpPr>
          <p:cNvPr id="7" name="Symbol zastępczy stopki 4"/>
          <p:cNvSpPr>
            <a:spLocks noGrp="1"/>
          </p:cNvSpPr>
          <p:nvPr>
            <p:ph type="ftr" sz="quarter" idx="11"/>
          </p:nvPr>
        </p:nvSpPr>
        <p:spPr/>
        <p:txBody>
          <a:bodyPr/>
          <a:lstStyle>
            <a:lvl1pPr>
              <a:defRPr/>
            </a:lvl1pPr>
          </a:lstStyle>
          <a:p>
            <a:pPr>
              <a:defRPr/>
            </a:pPr>
            <a:endParaRPr lang="pl-PL"/>
          </a:p>
        </p:txBody>
      </p:sp>
      <p:sp>
        <p:nvSpPr>
          <p:cNvPr id="8" name="Symbol zastępczy numeru slajdu 5"/>
          <p:cNvSpPr>
            <a:spLocks noGrp="1"/>
          </p:cNvSpPr>
          <p:nvPr>
            <p:ph type="sldNum" sz="quarter" idx="12"/>
          </p:nvPr>
        </p:nvSpPr>
        <p:spPr/>
        <p:txBody>
          <a:bodyPr/>
          <a:lstStyle>
            <a:lvl1pPr>
              <a:defRPr/>
            </a:lvl1pPr>
          </a:lstStyle>
          <a:p>
            <a:fld id="{E38D2648-53A0-1748-8EA9-296712AC06E6}" type="slidenum">
              <a:rPr lang="pl-PL"/>
              <a:pPr/>
              <a:t>‹#›</a:t>
            </a:fld>
            <a:endParaRPr lang="pl-P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reserve="1">
  <p:cSld name="Tytuł i 2 elementy zawartości nad tekst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en-US"/>
              <a:t>Kliknij, aby edytować styl</a:t>
            </a:r>
            <a:endParaRPr lang="pl-PL"/>
          </a:p>
        </p:txBody>
      </p:sp>
      <p:sp>
        <p:nvSpPr>
          <p:cNvPr id="3" name="Symbol zastępczy zawartości 2"/>
          <p:cNvSpPr>
            <a:spLocks noGrp="1"/>
          </p:cNvSpPr>
          <p:nvPr>
            <p:ph sz="quarter" idx="1"/>
          </p:nvPr>
        </p:nvSpPr>
        <p:spPr>
          <a:xfrm>
            <a:off x="457200" y="1600200"/>
            <a:ext cx="4038600" cy="2185988"/>
          </a:xfrm>
        </p:spPr>
        <p:txBody>
          <a:bodyPr/>
          <a:lstStyle/>
          <a:p>
            <a:pPr lvl="0"/>
            <a:r>
              <a:rPr lang="en-US"/>
              <a:t>Kliknij, aby edytować style wzorca tekstu</a:t>
            </a:r>
          </a:p>
          <a:p>
            <a:pPr lvl="1"/>
            <a:r>
              <a:rPr lang="en-US"/>
              <a:t>Drugi poziom</a:t>
            </a:r>
          </a:p>
          <a:p>
            <a:pPr lvl="2"/>
            <a:r>
              <a:rPr lang="en-US"/>
              <a:t>Trzeci poziom</a:t>
            </a:r>
          </a:p>
          <a:p>
            <a:pPr lvl="3"/>
            <a:r>
              <a:rPr lang="en-US"/>
              <a:t>Czwarty poziom</a:t>
            </a:r>
          </a:p>
          <a:p>
            <a:pPr lvl="4"/>
            <a:r>
              <a:rPr lang="en-US"/>
              <a:t>Piąty poziom</a:t>
            </a:r>
            <a:endParaRPr lang="pl-PL"/>
          </a:p>
        </p:txBody>
      </p:sp>
      <p:sp>
        <p:nvSpPr>
          <p:cNvPr id="4" name="Symbol zastępczy zawartości 3"/>
          <p:cNvSpPr>
            <a:spLocks noGrp="1"/>
          </p:cNvSpPr>
          <p:nvPr>
            <p:ph sz="quarter" idx="2"/>
          </p:nvPr>
        </p:nvSpPr>
        <p:spPr>
          <a:xfrm>
            <a:off x="4648200" y="1600200"/>
            <a:ext cx="4038600" cy="2185988"/>
          </a:xfrm>
        </p:spPr>
        <p:txBody>
          <a:bodyPr/>
          <a:lstStyle/>
          <a:p>
            <a:pPr lvl="0"/>
            <a:r>
              <a:rPr lang="en-US"/>
              <a:t>Kliknij, aby edytować style wzorca tekstu</a:t>
            </a:r>
          </a:p>
          <a:p>
            <a:pPr lvl="1"/>
            <a:r>
              <a:rPr lang="en-US"/>
              <a:t>Drugi poziom</a:t>
            </a:r>
          </a:p>
          <a:p>
            <a:pPr lvl="2"/>
            <a:r>
              <a:rPr lang="en-US"/>
              <a:t>Trzeci poziom</a:t>
            </a:r>
          </a:p>
          <a:p>
            <a:pPr lvl="3"/>
            <a:r>
              <a:rPr lang="en-US"/>
              <a:t>Czwarty poziom</a:t>
            </a:r>
          </a:p>
          <a:p>
            <a:pPr lvl="4"/>
            <a:r>
              <a:rPr lang="en-US"/>
              <a:t>Piąty poziom</a:t>
            </a:r>
            <a:endParaRPr lang="pl-PL"/>
          </a:p>
        </p:txBody>
      </p:sp>
      <p:sp>
        <p:nvSpPr>
          <p:cNvPr id="5" name="Symbol zastępczy tekstu 4"/>
          <p:cNvSpPr>
            <a:spLocks noGrp="1"/>
          </p:cNvSpPr>
          <p:nvPr>
            <p:ph type="body" sz="half" idx="3"/>
          </p:nvPr>
        </p:nvSpPr>
        <p:spPr>
          <a:xfrm>
            <a:off x="457200" y="3938588"/>
            <a:ext cx="8229600" cy="2187575"/>
          </a:xfrm>
        </p:spPr>
        <p:txBody>
          <a:bodyPr/>
          <a:lstStyle/>
          <a:p>
            <a:pPr lvl="0"/>
            <a:r>
              <a:rPr lang="en-US"/>
              <a:t>Kliknij, aby edytować style wzorca tekstu</a:t>
            </a:r>
          </a:p>
          <a:p>
            <a:pPr lvl="1"/>
            <a:r>
              <a:rPr lang="en-US"/>
              <a:t>Drugi poziom</a:t>
            </a:r>
          </a:p>
          <a:p>
            <a:pPr lvl="2"/>
            <a:r>
              <a:rPr lang="en-US"/>
              <a:t>Trzeci poziom</a:t>
            </a:r>
          </a:p>
          <a:p>
            <a:pPr lvl="3"/>
            <a:r>
              <a:rPr lang="en-US"/>
              <a:t>Czwarty poziom</a:t>
            </a:r>
          </a:p>
          <a:p>
            <a:pPr lvl="4"/>
            <a:r>
              <a:rPr lang="en-US"/>
              <a:t>Piąty poziom</a:t>
            </a:r>
            <a:endParaRPr lang="pl-PL"/>
          </a:p>
        </p:txBody>
      </p:sp>
      <p:sp>
        <p:nvSpPr>
          <p:cNvPr id="6" name="Symbol zastępczy daty 3"/>
          <p:cNvSpPr>
            <a:spLocks noGrp="1"/>
          </p:cNvSpPr>
          <p:nvPr>
            <p:ph type="dt" sz="half" idx="10"/>
          </p:nvPr>
        </p:nvSpPr>
        <p:spPr/>
        <p:txBody>
          <a:bodyPr/>
          <a:lstStyle>
            <a:lvl1pPr>
              <a:defRPr/>
            </a:lvl1pPr>
          </a:lstStyle>
          <a:p>
            <a:fld id="{3A84B8AD-7354-F04D-957F-49B78042BE9C}" type="datetimeFigureOut">
              <a:rPr lang="pl-PL"/>
              <a:pPr/>
              <a:t>10/31/14</a:t>
            </a:fld>
            <a:endParaRPr lang="pl-PL"/>
          </a:p>
        </p:txBody>
      </p:sp>
      <p:sp>
        <p:nvSpPr>
          <p:cNvPr id="7" name="Symbol zastępczy stopki 4"/>
          <p:cNvSpPr>
            <a:spLocks noGrp="1"/>
          </p:cNvSpPr>
          <p:nvPr>
            <p:ph type="ftr" sz="quarter" idx="11"/>
          </p:nvPr>
        </p:nvSpPr>
        <p:spPr/>
        <p:txBody>
          <a:bodyPr/>
          <a:lstStyle>
            <a:lvl1pPr>
              <a:defRPr/>
            </a:lvl1pPr>
          </a:lstStyle>
          <a:p>
            <a:pPr>
              <a:defRPr/>
            </a:pPr>
            <a:endParaRPr lang="pl-PL"/>
          </a:p>
        </p:txBody>
      </p:sp>
      <p:sp>
        <p:nvSpPr>
          <p:cNvPr id="8" name="Symbol zastępczy numeru slajdu 5"/>
          <p:cNvSpPr>
            <a:spLocks noGrp="1"/>
          </p:cNvSpPr>
          <p:nvPr>
            <p:ph type="sldNum" sz="quarter" idx="12"/>
          </p:nvPr>
        </p:nvSpPr>
        <p:spPr/>
        <p:txBody>
          <a:bodyPr/>
          <a:lstStyle>
            <a:lvl1pPr>
              <a:defRPr/>
            </a:lvl1pPr>
          </a:lstStyle>
          <a:p>
            <a:fld id="{C0C15BD5-14A7-B245-8386-1E7BB3962F1B}" type="slidenum">
              <a:rPr lang="pl-PL"/>
              <a:pPr/>
              <a:t>‹#›</a:t>
            </a:fld>
            <a:endParaRPr lang="pl-PL"/>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ytuł i 4 elementy zawartości">
    <p:spTree>
      <p:nvGrpSpPr>
        <p:cNvPr id="1" name=""/>
        <p:cNvGrpSpPr/>
        <p:nvPr/>
      </p:nvGrpSpPr>
      <p:grpSpPr>
        <a:xfrm>
          <a:off x="0" y="0"/>
          <a:ext cx="0" cy="0"/>
          <a:chOff x="0" y="0"/>
          <a:chExt cx="0" cy="0"/>
        </a:xfrm>
      </p:grpSpPr>
      <p:sp>
        <p:nvSpPr>
          <p:cNvPr id="2" name="Tytuł 1"/>
          <p:cNvSpPr>
            <a:spLocks noGrp="1"/>
          </p:cNvSpPr>
          <p:nvPr>
            <p:ph type="title" sz="quarter"/>
          </p:nvPr>
        </p:nvSpPr>
        <p:spPr>
          <a:xfrm>
            <a:off x="457200" y="274638"/>
            <a:ext cx="8229600" cy="1143000"/>
          </a:xfrm>
        </p:spPr>
        <p:txBody>
          <a:bodyPr/>
          <a:lstStyle/>
          <a:p>
            <a:r>
              <a:rPr lang="en-US"/>
              <a:t>Kliknij, aby edytować styl</a:t>
            </a:r>
            <a:endParaRPr lang="pl-PL"/>
          </a:p>
        </p:txBody>
      </p:sp>
      <p:sp>
        <p:nvSpPr>
          <p:cNvPr id="3" name="Symbol zastępczy zawartości 2"/>
          <p:cNvSpPr>
            <a:spLocks noGrp="1"/>
          </p:cNvSpPr>
          <p:nvPr>
            <p:ph sz="quarter" idx="1"/>
          </p:nvPr>
        </p:nvSpPr>
        <p:spPr>
          <a:xfrm>
            <a:off x="457200" y="1600200"/>
            <a:ext cx="4038600" cy="2185988"/>
          </a:xfrm>
        </p:spPr>
        <p:txBody>
          <a:bodyPr/>
          <a:lstStyle/>
          <a:p>
            <a:pPr lvl="0"/>
            <a:r>
              <a:rPr lang="en-US"/>
              <a:t>Kliknij, aby edytować style wzorca tekstu</a:t>
            </a:r>
          </a:p>
          <a:p>
            <a:pPr lvl="1"/>
            <a:r>
              <a:rPr lang="en-US"/>
              <a:t>Drugi poziom</a:t>
            </a:r>
          </a:p>
          <a:p>
            <a:pPr lvl="2"/>
            <a:r>
              <a:rPr lang="en-US"/>
              <a:t>Trzeci poziom</a:t>
            </a:r>
          </a:p>
          <a:p>
            <a:pPr lvl="3"/>
            <a:r>
              <a:rPr lang="en-US"/>
              <a:t>Czwarty poziom</a:t>
            </a:r>
          </a:p>
          <a:p>
            <a:pPr lvl="4"/>
            <a:r>
              <a:rPr lang="en-US"/>
              <a:t>Piąty poziom</a:t>
            </a:r>
            <a:endParaRPr lang="pl-PL"/>
          </a:p>
        </p:txBody>
      </p:sp>
      <p:sp>
        <p:nvSpPr>
          <p:cNvPr id="4" name="Symbol zastępczy zawartości 3"/>
          <p:cNvSpPr>
            <a:spLocks noGrp="1"/>
          </p:cNvSpPr>
          <p:nvPr>
            <p:ph sz="quarter" idx="2"/>
          </p:nvPr>
        </p:nvSpPr>
        <p:spPr>
          <a:xfrm>
            <a:off x="4648200" y="1600200"/>
            <a:ext cx="4038600" cy="2185988"/>
          </a:xfrm>
        </p:spPr>
        <p:txBody>
          <a:bodyPr/>
          <a:lstStyle/>
          <a:p>
            <a:pPr lvl="0"/>
            <a:r>
              <a:rPr lang="en-US"/>
              <a:t>Kliknij, aby edytować style wzorca tekstu</a:t>
            </a:r>
          </a:p>
          <a:p>
            <a:pPr lvl="1"/>
            <a:r>
              <a:rPr lang="en-US"/>
              <a:t>Drugi poziom</a:t>
            </a:r>
          </a:p>
          <a:p>
            <a:pPr lvl="2"/>
            <a:r>
              <a:rPr lang="en-US"/>
              <a:t>Trzeci poziom</a:t>
            </a:r>
          </a:p>
          <a:p>
            <a:pPr lvl="3"/>
            <a:r>
              <a:rPr lang="en-US"/>
              <a:t>Czwarty poziom</a:t>
            </a:r>
          </a:p>
          <a:p>
            <a:pPr lvl="4"/>
            <a:r>
              <a:rPr lang="en-US"/>
              <a:t>Piąty poziom</a:t>
            </a:r>
            <a:endParaRPr lang="pl-PL"/>
          </a:p>
        </p:txBody>
      </p:sp>
      <p:sp>
        <p:nvSpPr>
          <p:cNvPr id="5" name="Symbol zastępczy zawartości 4"/>
          <p:cNvSpPr>
            <a:spLocks noGrp="1"/>
          </p:cNvSpPr>
          <p:nvPr>
            <p:ph sz="quarter" idx="3"/>
          </p:nvPr>
        </p:nvSpPr>
        <p:spPr>
          <a:xfrm>
            <a:off x="457200" y="3938588"/>
            <a:ext cx="4038600" cy="2187575"/>
          </a:xfrm>
        </p:spPr>
        <p:txBody>
          <a:bodyPr/>
          <a:lstStyle/>
          <a:p>
            <a:pPr lvl="0"/>
            <a:r>
              <a:rPr lang="en-US"/>
              <a:t>Kliknij, aby edytować style wzorca tekstu</a:t>
            </a:r>
          </a:p>
          <a:p>
            <a:pPr lvl="1"/>
            <a:r>
              <a:rPr lang="en-US"/>
              <a:t>Drugi poziom</a:t>
            </a:r>
          </a:p>
          <a:p>
            <a:pPr lvl="2"/>
            <a:r>
              <a:rPr lang="en-US"/>
              <a:t>Trzeci poziom</a:t>
            </a:r>
          </a:p>
          <a:p>
            <a:pPr lvl="3"/>
            <a:r>
              <a:rPr lang="en-US"/>
              <a:t>Czwarty poziom</a:t>
            </a:r>
          </a:p>
          <a:p>
            <a:pPr lvl="4"/>
            <a:r>
              <a:rPr lang="en-US"/>
              <a:t>Piąty poziom</a:t>
            </a:r>
            <a:endParaRPr lang="pl-PL"/>
          </a:p>
        </p:txBody>
      </p:sp>
      <p:sp>
        <p:nvSpPr>
          <p:cNvPr id="6" name="Symbol zastępczy zawartości 5"/>
          <p:cNvSpPr>
            <a:spLocks noGrp="1"/>
          </p:cNvSpPr>
          <p:nvPr>
            <p:ph sz="quarter" idx="4"/>
          </p:nvPr>
        </p:nvSpPr>
        <p:spPr>
          <a:xfrm>
            <a:off x="4648200" y="3938588"/>
            <a:ext cx="4038600" cy="2187575"/>
          </a:xfrm>
        </p:spPr>
        <p:txBody>
          <a:bodyPr/>
          <a:lstStyle/>
          <a:p>
            <a:pPr lvl="0"/>
            <a:r>
              <a:rPr lang="en-US"/>
              <a:t>Kliknij, aby edytować style wzorca tekstu</a:t>
            </a:r>
          </a:p>
          <a:p>
            <a:pPr lvl="1"/>
            <a:r>
              <a:rPr lang="en-US"/>
              <a:t>Drugi poziom</a:t>
            </a:r>
          </a:p>
          <a:p>
            <a:pPr lvl="2"/>
            <a:r>
              <a:rPr lang="en-US"/>
              <a:t>Trzeci poziom</a:t>
            </a:r>
          </a:p>
          <a:p>
            <a:pPr lvl="3"/>
            <a:r>
              <a:rPr lang="en-US"/>
              <a:t>Czwarty poziom</a:t>
            </a:r>
          </a:p>
          <a:p>
            <a:pPr lvl="4"/>
            <a:r>
              <a:rPr lang="en-US"/>
              <a:t>Piąty poziom</a:t>
            </a:r>
            <a:endParaRPr lang="pl-PL"/>
          </a:p>
        </p:txBody>
      </p:sp>
      <p:sp>
        <p:nvSpPr>
          <p:cNvPr id="7" name="Symbol zastępczy daty 3"/>
          <p:cNvSpPr>
            <a:spLocks noGrp="1"/>
          </p:cNvSpPr>
          <p:nvPr>
            <p:ph type="dt" sz="half" idx="10"/>
          </p:nvPr>
        </p:nvSpPr>
        <p:spPr/>
        <p:txBody>
          <a:bodyPr/>
          <a:lstStyle>
            <a:lvl1pPr>
              <a:defRPr/>
            </a:lvl1pPr>
          </a:lstStyle>
          <a:p>
            <a:fld id="{3AA20A25-AEA8-E64F-B6A2-ABBE53812238}" type="datetimeFigureOut">
              <a:rPr lang="pl-PL"/>
              <a:pPr/>
              <a:t>10/31/14</a:t>
            </a:fld>
            <a:endParaRPr lang="pl-PL"/>
          </a:p>
        </p:txBody>
      </p:sp>
      <p:sp>
        <p:nvSpPr>
          <p:cNvPr id="8" name="Symbol zastępczy stopki 4"/>
          <p:cNvSpPr>
            <a:spLocks noGrp="1"/>
          </p:cNvSpPr>
          <p:nvPr>
            <p:ph type="ftr" sz="quarter" idx="11"/>
          </p:nvPr>
        </p:nvSpPr>
        <p:spPr/>
        <p:txBody>
          <a:bodyPr/>
          <a:lstStyle>
            <a:lvl1pPr>
              <a:defRPr/>
            </a:lvl1pPr>
          </a:lstStyle>
          <a:p>
            <a:pPr>
              <a:defRPr/>
            </a:pPr>
            <a:endParaRPr lang="pl-PL"/>
          </a:p>
        </p:txBody>
      </p:sp>
      <p:sp>
        <p:nvSpPr>
          <p:cNvPr id="9" name="Symbol zastępczy numeru slajdu 5"/>
          <p:cNvSpPr>
            <a:spLocks noGrp="1"/>
          </p:cNvSpPr>
          <p:nvPr>
            <p:ph type="sldNum" sz="quarter" idx="12"/>
          </p:nvPr>
        </p:nvSpPr>
        <p:spPr/>
        <p:txBody>
          <a:bodyPr/>
          <a:lstStyle>
            <a:lvl1pPr>
              <a:defRPr/>
            </a:lvl1pPr>
          </a:lstStyle>
          <a:p>
            <a:fld id="{BAD5D1A8-47E6-E646-8B0F-593220C5CD42}" type="slidenum">
              <a:rPr lang="pl-PL"/>
              <a:pPr/>
              <a:t>‹#›</a:t>
            </a:fld>
            <a:endParaRPr lang="pl-PL"/>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x-none"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356350"/>
            <a:ext cx="2133600" cy="365125"/>
          </a:xfrm>
        </p:spPr>
        <p:txBody>
          <a:bodyPr/>
          <a:lstStyle>
            <a:lvl1pPr>
              <a:defRPr smtClean="0"/>
            </a:lvl1pPr>
          </a:lstStyle>
          <a:p>
            <a:fld id="{C001FCCB-355C-0542-A559-7DBC4A4E70C9}" type="datetimeFigureOut">
              <a:rPr lang="pl-PL"/>
              <a:pPr/>
              <a:t>10/31/14</a:t>
            </a:fld>
            <a:endParaRPr lang="pl-PL"/>
          </a:p>
        </p:txBody>
      </p:sp>
      <p:sp>
        <p:nvSpPr>
          <p:cNvPr id="6" name="Footer Placeholder 5"/>
          <p:cNvSpPr>
            <a:spLocks noGrp="1"/>
          </p:cNvSpPr>
          <p:nvPr>
            <p:ph type="ftr" sz="quarter" idx="11"/>
          </p:nvPr>
        </p:nvSpPr>
        <p:spPr>
          <a:xfrm>
            <a:off x="3124200" y="6356350"/>
            <a:ext cx="2895600" cy="365125"/>
          </a:xfrm>
        </p:spPr>
        <p:txBody>
          <a:bodyPr/>
          <a:lstStyle>
            <a:lvl1pPr>
              <a:defRPr/>
            </a:lvl1pPr>
          </a:lstStyle>
          <a:p>
            <a:pPr>
              <a:defRPr/>
            </a:pPr>
            <a:endParaRPr lang="pl-PL"/>
          </a:p>
        </p:txBody>
      </p:sp>
      <p:sp>
        <p:nvSpPr>
          <p:cNvPr id="7" name="Slide Number Placeholder 6"/>
          <p:cNvSpPr>
            <a:spLocks noGrp="1"/>
          </p:cNvSpPr>
          <p:nvPr>
            <p:ph type="sldNum" sz="quarter" idx="12"/>
          </p:nvPr>
        </p:nvSpPr>
        <p:spPr>
          <a:xfrm>
            <a:off x="6553200" y="6356350"/>
            <a:ext cx="2133600" cy="365125"/>
          </a:xfrm>
        </p:spPr>
        <p:txBody>
          <a:bodyPr/>
          <a:lstStyle>
            <a:lvl1pPr>
              <a:defRPr smtClean="0"/>
            </a:lvl1pPr>
          </a:lstStyle>
          <a:p>
            <a:fld id="{2BA70B0A-A119-0844-AB18-72892F4EA551}" type="slidenum">
              <a:rPr lang="pl-PL"/>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fld id="{5D9BBD60-F35C-2D4F-9ECF-7E155A7BC52F}" type="datetimeFigureOut">
              <a:rPr lang="pl-PL"/>
              <a:pPr/>
              <a:t>10/31/14</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fld id="{137730D5-50C8-184A-A46A-DB900E75C6A7}" type="slidenum">
              <a:rPr lang="pl-PL"/>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lvl1pPr>
              <a:defRPr/>
            </a:lvl1pPr>
          </a:lstStyle>
          <a:p>
            <a:fld id="{3AC1BFA4-1FAB-124C-8723-77FCBDDAF236}" type="datetimeFigureOut">
              <a:rPr lang="pl-PL"/>
              <a:pPr/>
              <a:t>10/31/14</a:t>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fld id="{30D67AC1-A8E5-1F4E-BD8F-01B4E23BF6D2}" type="slidenum">
              <a:rPr lang="pl-PL"/>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3"/>
          <p:cNvSpPr>
            <a:spLocks noGrp="1"/>
          </p:cNvSpPr>
          <p:nvPr>
            <p:ph type="dt" sz="half" idx="10"/>
          </p:nvPr>
        </p:nvSpPr>
        <p:spPr/>
        <p:txBody>
          <a:bodyPr/>
          <a:lstStyle>
            <a:lvl1pPr>
              <a:defRPr/>
            </a:lvl1pPr>
          </a:lstStyle>
          <a:p>
            <a:fld id="{54F6FCFE-C675-024A-BE99-67BED4E54A7D}" type="datetimeFigureOut">
              <a:rPr lang="pl-PL"/>
              <a:pPr/>
              <a:t>10/31/14</a:t>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p>
        </p:txBody>
      </p:sp>
      <p:sp>
        <p:nvSpPr>
          <p:cNvPr id="7" name="Symbol zastępczy numeru slajdu 5"/>
          <p:cNvSpPr>
            <a:spLocks noGrp="1"/>
          </p:cNvSpPr>
          <p:nvPr>
            <p:ph type="sldNum" sz="quarter" idx="12"/>
          </p:nvPr>
        </p:nvSpPr>
        <p:spPr/>
        <p:txBody>
          <a:bodyPr/>
          <a:lstStyle>
            <a:lvl1pPr>
              <a:defRPr/>
            </a:lvl1pPr>
          </a:lstStyle>
          <a:p>
            <a:fld id="{0B0C09E3-2DBE-0A41-9403-D5B3D1385014}" type="slidenum">
              <a:rPr lang="pl-PL"/>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3"/>
          <p:cNvSpPr>
            <a:spLocks noGrp="1"/>
          </p:cNvSpPr>
          <p:nvPr>
            <p:ph type="dt" sz="half" idx="10"/>
          </p:nvPr>
        </p:nvSpPr>
        <p:spPr/>
        <p:txBody>
          <a:bodyPr/>
          <a:lstStyle>
            <a:lvl1pPr>
              <a:defRPr/>
            </a:lvl1pPr>
          </a:lstStyle>
          <a:p>
            <a:fld id="{1349DA46-20B2-EA4E-9713-B37427F3AB5E}" type="datetimeFigureOut">
              <a:rPr lang="pl-PL"/>
              <a:pPr/>
              <a:t>10/31/14</a:t>
            </a:fld>
            <a:endParaRPr lang="pl-PL"/>
          </a:p>
        </p:txBody>
      </p:sp>
      <p:sp>
        <p:nvSpPr>
          <p:cNvPr id="8" name="Symbol zastępczy stopki 4"/>
          <p:cNvSpPr>
            <a:spLocks noGrp="1"/>
          </p:cNvSpPr>
          <p:nvPr>
            <p:ph type="ftr" sz="quarter" idx="11"/>
          </p:nvPr>
        </p:nvSpPr>
        <p:spPr/>
        <p:txBody>
          <a:bodyPr/>
          <a:lstStyle>
            <a:lvl1pPr>
              <a:defRPr/>
            </a:lvl1pPr>
          </a:lstStyle>
          <a:p>
            <a:pPr>
              <a:defRPr/>
            </a:pPr>
            <a:endParaRPr lang="pl-PL"/>
          </a:p>
        </p:txBody>
      </p:sp>
      <p:sp>
        <p:nvSpPr>
          <p:cNvPr id="9" name="Symbol zastępczy numeru slajdu 5"/>
          <p:cNvSpPr>
            <a:spLocks noGrp="1"/>
          </p:cNvSpPr>
          <p:nvPr>
            <p:ph type="sldNum" sz="quarter" idx="12"/>
          </p:nvPr>
        </p:nvSpPr>
        <p:spPr/>
        <p:txBody>
          <a:bodyPr/>
          <a:lstStyle>
            <a:lvl1pPr>
              <a:defRPr/>
            </a:lvl1pPr>
          </a:lstStyle>
          <a:p>
            <a:fld id="{CB358E70-6A26-6F4E-BB74-F8F311104F5A}" type="slidenum">
              <a:rPr lang="pl-PL"/>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3"/>
          <p:cNvSpPr>
            <a:spLocks noGrp="1"/>
          </p:cNvSpPr>
          <p:nvPr>
            <p:ph type="dt" sz="half" idx="10"/>
          </p:nvPr>
        </p:nvSpPr>
        <p:spPr/>
        <p:txBody>
          <a:bodyPr/>
          <a:lstStyle>
            <a:lvl1pPr>
              <a:defRPr/>
            </a:lvl1pPr>
          </a:lstStyle>
          <a:p>
            <a:fld id="{008A9744-6465-CC46-BC3B-5A057F604728}" type="datetimeFigureOut">
              <a:rPr lang="pl-PL"/>
              <a:pPr/>
              <a:t>10/31/14</a:t>
            </a:fld>
            <a:endParaRPr lang="pl-PL"/>
          </a:p>
        </p:txBody>
      </p:sp>
      <p:sp>
        <p:nvSpPr>
          <p:cNvPr id="4" name="Symbol zastępczy stopki 4"/>
          <p:cNvSpPr>
            <a:spLocks noGrp="1"/>
          </p:cNvSpPr>
          <p:nvPr>
            <p:ph type="ftr" sz="quarter" idx="11"/>
          </p:nvPr>
        </p:nvSpPr>
        <p:spPr/>
        <p:txBody>
          <a:bodyPr/>
          <a:lstStyle>
            <a:lvl1pPr>
              <a:defRPr/>
            </a:lvl1pPr>
          </a:lstStyle>
          <a:p>
            <a:pPr>
              <a:defRPr/>
            </a:pPr>
            <a:endParaRPr lang="pl-PL"/>
          </a:p>
        </p:txBody>
      </p:sp>
      <p:sp>
        <p:nvSpPr>
          <p:cNvPr id="5" name="Symbol zastępczy numeru slajdu 5"/>
          <p:cNvSpPr>
            <a:spLocks noGrp="1"/>
          </p:cNvSpPr>
          <p:nvPr>
            <p:ph type="sldNum" sz="quarter" idx="12"/>
          </p:nvPr>
        </p:nvSpPr>
        <p:spPr/>
        <p:txBody>
          <a:bodyPr/>
          <a:lstStyle>
            <a:lvl1pPr>
              <a:defRPr/>
            </a:lvl1pPr>
          </a:lstStyle>
          <a:p>
            <a:fld id="{5B6BABF3-D6FE-A943-A3A5-720FE0D5E08F}" type="slidenum">
              <a:rPr lang="pl-PL"/>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fld id="{55687D33-8F15-994D-8514-E5A8D0905423}" type="datetimeFigureOut">
              <a:rPr lang="pl-PL"/>
              <a:pPr/>
              <a:t>10/31/14</a:t>
            </a:fld>
            <a:endParaRPr lang="pl-PL"/>
          </a:p>
        </p:txBody>
      </p:sp>
      <p:sp>
        <p:nvSpPr>
          <p:cNvPr id="3" name="Symbol zastępczy stopki 4"/>
          <p:cNvSpPr>
            <a:spLocks noGrp="1"/>
          </p:cNvSpPr>
          <p:nvPr>
            <p:ph type="ftr" sz="quarter" idx="11"/>
          </p:nvPr>
        </p:nvSpPr>
        <p:spPr/>
        <p:txBody>
          <a:bodyPr/>
          <a:lstStyle>
            <a:lvl1pPr>
              <a:defRPr/>
            </a:lvl1pPr>
          </a:lstStyle>
          <a:p>
            <a:pPr>
              <a:defRPr/>
            </a:pPr>
            <a:endParaRPr lang="pl-PL"/>
          </a:p>
        </p:txBody>
      </p:sp>
      <p:sp>
        <p:nvSpPr>
          <p:cNvPr id="4" name="Symbol zastępczy numeru slajdu 5"/>
          <p:cNvSpPr>
            <a:spLocks noGrp="1"/>
          </p:cNvSpPr>
          <p:nvPr>
            <p:ph type="sldNum" sz="quarter" idx="12"/>
          </p:nvPr>
        </p:nvSpPr>
        <p:spPr/>
        <p:txBody>
          <a:bodyPr/>
          <a:lstStyle>
            <a:lvl1pPr>
              <a:defRPr/>
            </a:lvl1pPr>
          </a:lstStyle>
          <a:p>
            <a:fld id="{202DBCD3-4717-6842-A0F3-6D29A9B39856}" type="slidenum">
              <a:rPr lang="pl-PL"/>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fld id="{97A07E04-632D-2F49-8EB2-13A4895EDB7C}" type="datetimeFigureOut">
              <a:rPr lang="pl-PL"/>
              <a:pPr/>
              <a:t>10/31/14</a:t>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p>
        </p:txBody>
      </p:sp>
      <p:sp>
        <p:nvSpPr>
          <p:cNvPr id="7" name="Symbol zastępczy numeru slajdu 5"/>
          <p:cNvSpPr>
            <a:spLocks noGrp="1"/>
          </p:cNvSpPr>
          <p:nvPr>
            <p:ph type="sldNum" sz="quarter" idx="12"/>
          </p:nvPr>
        </p:nvSpPr>
        <p:spPr/>
        <p:txBody>
          <a:bodyPr/>
          <a:lstStyle>
            <a:lvl1pPr>
              <a:defRPr/>
            </a:lvl1pPr>
          </a:lstStyle>
          <a:p>
            <a:fld id="{C5659629-C940-644E-8B17-4783882FFBAB}" type="slidenum">
              <a:rPr lang="pl-PL"/>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fld id="{90447E01-0065-7A4E-BD0F-1EAB69B92AC4}" type="datetimeFigureOut">
              <a:rPr lang="pl-PL"/>
              <a:pPr/>
              <a:t>10/31/14</a:t>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p>
        </p:txBody>
      </p:sp>
      <p:sp>
        <p:nvSpPr>
          <p:cNvPr id="7" name="Symbol zastępczy numeru slajdu 5"/>
          <p:cNvSpPr>
            <a:spLocks noGrp="1"/>
          </p:cNvSpPr>
          <p:nvPr>
            <p:ph type="sldNum" sz="quarter" idx="12"/>
          </p:nvPr>
        </p:nvSpPr>
        <p:spPr/>
        <p:txBody>
          <a:bodyPr/>
          <a:lstStyle>
            <a:lvl1pPr>
              <a:defRPr/>
            </a:lvl1pPr>
          </a:lstStyle>
          <a:p>
            <a:fld id="{B5DB7C7A-08D4-934C-B7AC-82E26C6FFCB8}" type="slidenum">
              <a:rPr lang="pl-PL"/>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Symbol zastępczy tytułu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l-PL"/>
              <a:t>Kliknij, aby edytować styl</a:t>
            </a:r>
          </a:p>
        </p:txBody>
      </p:sp>
      <p:sp>
        <p:nvSpPr>
          <p:cNvPr id="1027" name="Symbol zastępczy tekstu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3E34E9F9-15F4-AC40-B15F-5BA37E5A7729}" type="datetimeFigureOut">
              <a:rPr lang="pl-PL"/>
              <a:pPr/>
              <a:t>10/31/14</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8D405401-C374-254E-BCEB-AB8F7CEAECCB}" type="slidenum">
              <a:rPr lang="pl-PL"/>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upload.centropa.org/PL-seminar/polish-exhib-4web-SMALL.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hyperlink" Target="http://www.poland.centropa.org" TargetMode="External"/><Relationship Id="rId4" Type="http://schemas.openxmlformats.org/officeDocument/2006/relationships/hyperlink" Target="http://www.jweekly.com/article/full/59447/old-family-photos-bring-polish-history-exhibit-to-life" TargetMode="External"/><Relationship Id="rId5" Type="http://schemas.openxmlformats.org/officeDocument/2006/relationships/hyperlink" Target="http://www.lo-zywiec.pl" TargetMode="External"/><Relationship Id="rId1" Type="http://schemas.openxmlformats.org/officeDocument/2006/relationships/slideLayout" Target="../slideLayouts/slideLayout2.xml"/><Relationship Id="rId2" Type="http://schemas.openxmlformats.org/officeDocument/2006/relationships/hyperlink" Target="http://www.poland.centropa.o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ztetl.org.pl/template/gfx/prezentacje/zwyczaje.pd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jpeg"/><Relationship Id="rId3" Type="http://schemas.openxmlformats.org/officeDocument/2006/relationships/image" Target="../media/image5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poland.centropa.org" TargetMode="External"/><Relationship Id="rId4" Type="http://schemas.openxmlformats.org/officeDocument/2006/relationships/hyperlink" Target="http://www.centropastudent.org/?nID=337" TargetMode="External"/><Relationship Id="rId1" Type="http://schemas.openxmlformats.org/officeDocument/2006/relationships/slideLayout" Target="../slideLayouts/slideLayout2.xml"/><Relationship Id="rId2" Type="http://schemas.openxmlformats.org/officeDocument/2006/relationships/hyperlink" Target="http://www.centropa.or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upload.centropa.org/PL-seminar/Silberring-PL.pdf"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5.jpeg"/><Relationship Id="rId3" Type="http://schemas.openxmlformats.org/officeDocument/2006/relationships/image" Target="../media/image5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ztetl.org.pl/pl/cms/prezentacje-multimedialne"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entropastudent.org/?typ=sprache&amp;fLang=ENG&amp;movID=48&amp;nID=78&amp;q=m"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82.xml.rels><?xml version="1.0" encoding="UTF-8" standalone="yes"?>
<Relationships xmlns="http://schemas.openxmlformats.org/package/2006/relationships"><Relationship Id="rId3" Type="http://schemas.openxmlformats.org/officeDocument/2006/relationships/hyperlink" Target="http://www.lo-zywiec.pl/" TargetMode="External"/><Relationship Id="rId4" Type="http://schemas.openxmlformats.org/officeDocument/2006/relationships/hyperlink" Target="http://www.lo-zywiec.pl/fotoreportaze.php?cid=177"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83.xml.rels><?xml version="1.0" encoding="UTF-8" standalone="yes"?>
<Relationships xmlns="http://schemas.openxmlformats.org/package/2006/relationships"><Relationship Id="rId3" Type="http://schemas.openxmlformats.org/officeDocument/2006/relationships/hyperlink" Target="http://www.zywiecki24.pl/nowiny/3/z-gminy-zywiec/item/1440-%C5%BCydowscy-%C5%9Bwiadkowie-polskiego-stulecia-wystawa" TargetMode="External"/><Relationship Id="rId4" Type="http://schemas.openxmlformats.org/officeDocument/2006/relationships/hyperlink" Target="http://www.zywiec.pl/szczegoly.php?id=6910" TargetMode="External"/><Relationship Id="rId1" Type="http://schemas.openxmlformats.org/officeDocument/2006/relationships/slideLayout" Target="../slideLayouts/slideLayout2.xml"/><Relationship Id="rId2" Type="http://schemas.openxmlformats.org/officeDocument/2006/relationships/hyperlink" Target="http://www.radiobielsko.pl/news/15897-Lekcja_historii.html"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jpeg"/><Relationship Id="rId7" Type="http://schemas.openxmlformats.org/officeDocument/2006/relationships/image" Target="../media/image63.jpeg"/><Relationship Id="rId1" Type="http://schemas.openxmlformats.org/officeDocument/2006/relationships/slideLayout" Target="../slideLayouts/slideLayout15.xml"/><Relationship Id="rId2" Type="http://schemas.openxmlformats.org/officeDocument/2006/relationships/image" Target="../media/image58.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4.jpeg"/><Relationship Id="rId3" Type="http://schemas.openxmlformats.org/officeDocument/2006/relationships/image" Target="../media/image65.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image title"/>
          <p:cNvPicPr>
            <a:picLocks noChangeAspect="1" noChangeArrowheads="1"/>
          </p:cNvPicPr>
          <p:nvPr/>
        </p:nvPicPr>
        <p:blipFill>
          <a:blip r:embed="rId2"/>
          <a:srcRect/>
          <a:stretch>
            <a:fillRect/>
          </a:stretch>
        </p:blipFill>
        <p:spPr bwMode="auto">
          <a:xfrm>
            <a:off x="611188" y="0"/>
            <a:ext cx="7885112" cy="6818313"/>
          </a:xfrm>
          <a:prstGeom prst="rect">
            <a:avLst/>
          </a:prstGeom>
          <a:noFill/>
          <a:ln w="9525">
            <a:noFill/>
            <a:miter lim="800000"/>
            <a:headEnd/>
            <a:tailEnd/>
          </a:ln>
        </p:spPr>
      </p:pic>
      <p:sp>
        <p:nvSpPr>
          <p:cNvPr id="17411" name="Symbol zastępczy zawartości 2"/>
          <p:cNvSpPr>
            <a:spLocks noGrp="1"/>
          </p:cNvSpPr>
          <p:nvPr>
            <p:ph idx="1"/>
          </p:nvPr>
        </p:nvSpPr>
        <p:spPr>
          <a:xfrm>
            <a:off x="439738" y="260350"/>
            <a:ext cx="8229600" cy="6192838"/>
          </a:xfrm>
        </p:spPr>
        <p:txBody>
          <a:bodyPr/>
          <a:lstStyle/>
          <a:p>
            <a:pPr marL="0" indent="0" algn="ctr" eaLnBrk="1" hangingPunct="1">
              <a:buFont typeface="Arial" charset="0"/>
              <a:buNone/>
            </a:pPr>
            <a:r>
              <a:rPr lang="pl-PL" sz="6000" b="1" dirty="0" smtClean="0"/>
              <a:t>Centropa Exhibition</a:t>
            </a:r>
          </a:p>
          <a:p>
            <a:pPr marL="0" indent="0" algn="ctr" eaLnBrk="1" hangingPunct="1">
              <a:buFont typeface="Arial" charset="0"/>
              <a:buNone/>
            </a:pPr>
            <a:r>
              <a:rPr lang="pl-PL" sz="5400" b="1" i="1" dirty="0" smtClean="0"/>
              <a:t>Jewish Witnesses</a:t>
            </a:r>
            <a:r>
              <a:rPr lang="pl-PL" sz="5400" b="1" dirty="0" smtClean="0"/>
              <a:t> to the Polish Century</a:t>
            </a:r>
          </a:p>
          <a:p>
            <a:pPr marL="0" indent="0" algn="ctr" eaLnBrk="1" hangingPunct="1">
              <a:buFont typeface="Arial" charset="0"/>
              <a:buNone/>
            </a:pPr>
            <a:r>
              <a:rPr lang="pl-PL" sz="2000" b="1" dirty="0" smtClean="0"/>
              <a:t>At</a:t>
            </a:r>
            <a:endParaRPr lang="pl-PL" sz="2000" dirty="0" smtClean="0"/>
          </a:p>
          <a:p>
            <a:pPr marL="0" indent="0" algn="ctr" eaLnBrk="1" hangingPunct="1">
              <a:buFont typeface="Arial" charset="0"/>
              <a:buNone/>
            </a:pPr>
            <a:r>
              <a:rPr lang="pl-PL" b="1" dirty="0" smtClean="0"/>
              <a:t>M. Kopernik High School (High School Nr 1)</a:t>
            </a:r>
          </a:p>
          <a:p>
            <a:pPr marL="0" indent="0" algn="ctr" eaLnBrk="1" hangingPunct="1">
              <a:buFont typeface="Arial" charset="0"/>
              <a:buNone/>
            </a:pPr>
            <a:r>
              <a:rPr lang="pl-PL" b="1" dirty="0" smtClean="0"/>
              <a:t>in Żywiec </a:t>
            </a:r>
          </a:p>
          <a:p>
            <a:pPr marL="0" indent="0" algn="ctr" eaLnBrk="1" hangingPunct="1">
              <a:buFont typeface="Arial" charset="0"/>
              <a:buNone/>
            </a:pPr>
            <a:r>
              <a:rPr lang="pl-PL" b="1" dirty="0" smtClean="0"/>
              <a:t>15 </a:t>
            </a:r>
            <a:r>
              <a:rPr lang="pl-PL" b="1" dirty="0"/>
              <a:t>– 30</a:t>
            </a:r>
            <a:r>
              <a:rPr lang="pl-PL" b="1" dirty="0" smtClean="0"/>
              <a:t> November 2012</a:t>
            </a:r>
            <a:endParaRPr lang="pl-PL" b="1" dirty="0"/>
          </a:p>
          <a:p>
            <a:pPr marL="0" indent="0" algn="ctr" eaLnBrk="1" hangingPunct="1">
              <a:buFont typeface="Arial" charset="0"/>
              <a:buNone/>
            </a:pPr>
            <a:endParaRPr lang="pl-PL" sz="1200" b="1" dirty="0">
              <a:latin typeface="Arial" charset="0"/>
            </a:endParaRPr>
          </a:p>
          <a:p>
            <a:pPr marL="0" indent="0" algn="ctr" eaLnBrk="1" hangingPunct="1">
              <a:buFont typeface="Arial" charset="0"/>
              <a:buNone/>
            </a:pPr>
            <a:r>
              <a:rPr lang="pl-PL" sz="2000" b="1" dirty="0">
                <a:latin typeface="Arial" charset="0"/>
              </a:rPr>
              <a:t>------------------------------------------------------------------------------------------</a:t>
            </a:r>
            <a:endParaRPr lang="pl-PL" sz="2000" b="1" dirty="0" smtClean="0">
              <a:latin typeface="Arial" charset="0"/>
            </a:endParaRPr>
          </a:p>
          <a:p>
            <a:pPr marL="0" indent="0" algn="ctr" eaLnBrk="1" hangingPunct="1">
              <a:buFont typeface="Arial" charset="0"/>
              <a:buNone/>
            </a:pPr>
            <a:r>
              <a:rPr lang="pl-PL" sz="2000" b="1" i="1" dirty="0" smtClean="0">
                <a:latin typeface="Arial" charset="0"/>
              </a:rPr>
              <a:t>PROPOSITIONS – SUGESTIONS – MATERIALS TO USE</a:t>
            </a:r>
          </a:p>
          <a:p>
            <a:pPr marL="0" indent="0" algn="ctr" eaLnBrk="1" hangingPunct="1">
              <a:buFont typeface="Arial" charset="0"/>
              <a:buNone/>
            </a:pPr>
            <a:endParaRPr lang="pl-PL" dirty="0">
              <a:latin typeface="Arial" charset="0"/>
            </a:endParaRPr>
          </a:p>
          <a:p>
            <a:pPr marL="0" indent="0" algn="ctr" eaLnBrk="1" hangingPunct="1"/>
            <a:endParaRPr lang="pl-PL"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668" name="Object 4"/>
          <p:cNvGraphicFramePr>
            <a:graphicFrameLocks noChangeAspect="1"/>
          </p:cNvGraphicFramePr>
          <p:nvPr/>
        </p:nvGraphicFramePr>
        <p:xfrm>
          <a:off x="468313" y="404813"/>
          <a:ext cx="8207375" cy="6119812"/>
        </p:xfrm>
        <a:graphic>
          <a:graphicData uri="http://schemas.openxmlformats.org/presentationml/2006/ole">
            <mc:AlternateContent xmlns:mc="http://schemas.openxmlformats.org/markup-compatibility/2006">
              <mc:Choice xmlns:v="urn:schemas-microsoft-com:vml" Requires="v">
                <p:oleObj spid="_x0000_s113674" name="Acrobat Document" r:id="rId3" imgW="11341100" imgH="8013700" progId="">
                  <p:embed/>
                </p:oleObj>
              </mc:Choice>
              <mc:Fallback>
                <p:oleObj name="Acrobat Document" r:id="rId3" imgW="11341100" imgH="8013700"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404813"/>
                        <a:ext cx="8207375" cy="6119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4"/>
          <p:cNvPicPr>
            <a:picLocks noChangeAspect="1" noChangeArrowheads="1"/>
          </p:cNvPicPr>
          <p:nvPr/>
        </p:nvPicPr>
        <p:blipFill>
          <a:blip r:embed="rId2"/>
          <a:srcRect/>
          <a:stretch>
            <a:fillRect/>
          </a:stretch>
        </p:blipFill>
        <p:spPr bwMode="auto">
          <a:xfrm>
            <a:off x="468313" y="333375"/>
            <a:ext cx="8207375" cy="6119813"/>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p:cNvSpPr>
          <p:nvPr>
            <p:ph type="title"/>
          </p:nvPr>
        </p:nvSpPr>
        <p:spPr>
          <a:xfrm>
            <a:off x="457200" y="0"/>
            <a:ext cx="8229600" cy="1417638"/>
          </a:xfrm>
        </p:spPr>
        <p:txBody>
          <a:bodyPr/>
          <a:lstStyle/>
          <a:p>
            <a:pPr eaLnBrk="1" hangingPunct="1"/>
            <a:r>
              <a:rPr lang="pl-PL" sz="3200" b="1" dirty="0" smtClean="0">
                <a:latin typeface="Arial" charset="0"/>
              </a:rPr>
              <a:t>This poster was chosen as the best</a:t>
            </a:r>
            <a:endParaRPr lang="pl-PL" sz="3200" b="1" dirty="0">
              <a:latin typeface="Arial" charset="0"/>
            </a:endParaRPr>
          </a:p>
        </p:txBody>
      </p:sp>
      <p:sp>
        <p:nvSpPr>
          <p:cNvPr id="27650" name="Rectangle 3"/>
          <p:cNvSpPr>
            <a:spLocks noGrp="1"/>
          </p:cNvSpPr>
          <p:nvPr>
            <p:ph type="body" idx="1"/>
          </p:nvPr>
        </p:nvSpPr>
        <p:spPr/>
        <p:txBody>
          <a:bodyPr/>
          <a:lstStyle/>
          <a:p>
            <a:pPr eaLnBrk="1" hangingPunct="1"/>
            <a:endParaRPr lang="en-US"/>
          </a:p>
        </p:txBody>
      </p:sp>
      <p:pic>
        <p:nvPicPr>
          <p:cNvPr id="27652" name="Picture 7" descr="plakat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313" y="1196975"/>
            <a:ext cx="8207375" cy="51117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p:cNvSpPr>
          <p:nvPr>
            <p:ph type="title"/>
          </p:nvPr>
        </p:nvSpPr>
        <p:spPr/>
        <p:txBody>
          <a:bodyPr/>
          <a:lstStyle/>
          <a:p>
            <a:pPr eaLnBrk="1" hangingPunct="1"/>
            <a:r>
              <a:rPr lang="pl-PL" sz="2800" b="1" dirty="0" smtClean="0">
                <a:latin typeface="Arial" charset="0"/>
              </a:rPr>
              <a:t>Here you can see a very interesting graphic design that needs a bit of overall refinement</a:t>
            </a:r>
            <a:endParaRPr lang="pl-PL" sz="2800" b="1" dirty="0">
              <a:latin typeface="Arial" charset="0"/>
            </a:endParaRPr>
          </a:p>
        </p:txBody>
      </p:sp>
      <p:sp>
        <p:nvSpPr>
          <p:cNvPr id="28674" name="Rectangle 3"/>
          <p:cNvSpPr>
            <a:spLocks noGrp="1"/>
          </p:cNvSpPr>
          <p:nvPr>
            <p:ph type="body" idx="1"/>
          </p:nvPr>
        </p:nvSpPr>
        <p:spPr>
          <a:xfrm>
            <a:off x="457200" y="1600200"/>
            <a:ext cx="5338763" cy="4525963"/>
          </a:xfrm>
        </p:spPr>
        <p:txBody>
          <a:bodyPr/>
          <a:lstStyle/>
          <a:p>
            <a:pPr eaLnBrk="1" hangingPunct="1"/>
            <a:endParaRPr lang="en-US"/>
          </a:p>
        </p:txBody>
      </p:sp>
      <p:pic>
        <p:nvPicPr>
          <p:cNvPr id="28675" name="Picture 4" descr="plakat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288" y="1341438"/>
            <a:ext cx="8424862" cy="52562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p:cNvSpPr>
          <p:nvPr>
            <p:ph type="title"/>
          </p:nvPr>
        </p:nvSpPr>
        <p:spPr>
          <a:xfrm>
            <a:off x="457200" y="0"/>
            <a:ext cx="8229600" cy="1412875"/>
          </a:xfrm>
        </p:spPr>
        <p:txBody>
          <a:bodyPr/>
          <a:lstStyle/>
          <a:p>
            <a:pPr eaLnBrk="1" hangingPunct="1"/>
            <a:r>
              <a:rPr lang="pl-PL" sz="2400" b="1" dirty="0" smtClean="0">
                <a:latin typeface="Arial" charset="0"/>
              </a:rPr>
              <a:t>Here we can see that despite all the introductory preparations we undertook, some students still think about Jewish topics in terms of stereotypes.</a:t>
            </a:r>
            <a:endParaRPr lang="pl-PL" sz="2400" b="1" dirty="0">
              <a:latin typeface="Arial" charset="0"/>
            </a:endParaRPr>
          </a:p>
        </p:txBody>
      </p:sp>
      <p:sp>
        <p:nvSpPr>
          <p:cNvPr id="29698" name="Rectangle 3"/>
          <p:cNvSpPr>
            <a:spLocks noGrp="1"/>
          </p:cNvSpPr>
          <p:nvPr>
            <p:ph type="body" idx="1"/>
          </p:nvPr>
        </p:nvSpPr>
        <p:spPr/>
        <p:txBody>
          <a:bodyPr/>
          <a:lstStyle/>
          <a:p>
            <a:pPr eaLnBrk="1" hangingPunct="1"/>
            <a:endParaRPr lang="en-US"/>
          </a:p>
        </p:txBody>
      </p:sp>
      <p:pic>
        <p:nvPicPr>
          <p:cNvPr id="29699" name="Picture 4" descr="plakat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313" y="1557338"/>
            <a:ext cx="8351837" cy="51117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p:cNvSpPr>
          <p:nvPr>
            <p:ph type="title"/>
          </p:nvPr>
        </p:nvSpPr>
        <p:spPr>
          <a:xfrm>
            <a:off x="457200" y="0"/>
            <a:ext cx="8229600" cy="692150"/>
          </a:xfrm>
        </p:spPr>
        <p:txBody>
          <a:bodyPr/>
          <a:lstStyle/>
          <a:p>
            <a:pPr eaLnBrk="1" hangingPunct="1"/>
            <a:r>
              <a:rPr lang="pl-PL" sz="3200" dirty="0" smtClean="0">
                <a:latin typeface="Arial" charset="0"/>
              </a:rPr>
              <a:t>Second Meeting with Students - Plan</a:t>
            </a:r>
            <a:endParaRPr lang="pl-PL" sz="3200" dirty="0">
              <a:latin typeface="Arial" charset="0"/>
            </a:endParaRPr>
          </a:p>
        </p:txBody>
      </p:sp>
      <p:sp>
        <p:nvSpPr>
          <p:cNvPr id="30722" name="Rectangle 3"/>
          <p:cNvSpPr>
            <a:spLocks noGrp="1"/>
          </p:cNvSpPr>
          <p:nvPr>
            <p:ph type="body" idx="1"/>
          </p:nvPr>
        </p:nvSpPr>
        <p:spPr>
          <a:xfrm>
            <a:off x="611188" y="981075"/>
            <a:ext cx="8229600" cy="5576888"/>
          </a:xfrm>
        </p:spPr>
        <p:txBody>
          <a:bodyPr/>
          <a:lstStyle/>
          <a:p>
            <a:pPr marL="609600" indent="-609600" eaLnBrk="1" hangingPunct="1">
              <a:lnSpc>
                <a:spcPct val="80000"/>
              </a:lnSpc>
              <a:buFont typeface="Arial" charset="0"/>
              <a:buAutoNum type="arabicPeriod"/>
            </a:pPr>
            <a:r>
              <a:rPr lang="pl-PL" sz="1600" b="1" dirty="0" smtClean="0">
                <a:latin typeface="Arial" charset="0"/>
              </a:rPr>
              <a:t>Suggestions and ideas from the students. Discussion:</a:t>
            </a:r>
          </a:p>
          <a:p>
            <a:pPr marL="609600" indent="-609600" eaLnBrk="1" hangingPunct="1">
              <a:lnSpc>
                <a:spcPct val="80000"/>
              </a:lnSpc>
              <a:buAutoNum type="alphaLcParenR"/>
            </a:pPr>
            <a:r>
              <a:rPr lang="pl-PL" sz="1600" b="1" dirty="0" smtClean="0">
                <a:latin typeface="Arial" charset="0"/>
              </a:rPr>
              <a:t>We will use the </a:t>
            </a:r>
            <a:r>
              <a:rPr lang="pl-PL" sz="1600" b="1" i="1" dirty="0" smtClean="0">
                <a:latin typeface="Arial" charset="0"/>
              </a:rPr>
              <a:t>Jewish Customs from Birth to Death</a:t>
            </a:r>
            <a:r>
              <a:rPr lang="pl-PL" sz="1600" b="1" dirty="0" smtClean="0">
                <a:latin typeface="Arial" charset="0"/>
              </a:rPr>
              <a:t> presentation from the VIRTUAL SZTETL Project. </a:t>
            </a:r>
          </a:p>
          <a:p>
            <a:pPr marL="609600" indent="-609600" eaLnBrk="1" hangingPunct="1">
              <a:lnSpc>
                <a:spcPct val="80000"/>
              </a:lnSpc>
              <a:buAutoNum type="alphaLcParenR"/>
            </a:pPr>
            <a:r>
              <a:rPr lang="pl-PL" sz="1600" b="1" dirty="0" smtClean="0">
                <a:latin typeface="Arial" charset="0"/>
              </a:rPr>
              <a:t>We have to use the film about Teofila Silberring! The next most interesting film was the one about Mieczysław Weinryb. </a:t>
            </a:r>
          </a:p>
          <a:p>
            <a:pPr marL="609600" indent="-609600" eaLnBrk="1" hangingPunct="1">
              <a:lnSpc>
                <a:spcPct val="80000"/>
              </a:lnSpc>
              <a:buAutoNum type="alphaLcParenR"/>
            </a:pPr>
            <a:r>
              <a:rPr lang="pl-PL" sz="1600" b="1" dirty="0" smtClean="0">
                <a:latin typeface="Arial" charset="0"/>
              </a:rPr>
              <a:t>We need to prepare an introduction for visitors. </a:t>
            </a:r>
          </a:p>
          <a:p>
            <a:pPr marL="609600" indent="-609600" eaLnBrk="1" hangingPunct="1">
              <a:lnSpc>
                <a:spcPct val="80000"/>
              </a:lnSpc>
              <a:buAutoNum type="alphaLcParenR"/>
            </a:pPr>
            <a:r>
              <a:rPr lang="pl-PL" sz="1600" b="1" dirty="0" smtClean="0">
                <a:latin typeface="Arial" charset="0"/>
              </a:rPr>
              <a:t>It would be nice to have some kind of traditional Jewish music (ie: folk, Klezmer) playing in the background of the exhibition.  </a:t>
            </a:r>
          </a:p>
          <a:p>
            <a:pPr marL="609600" indent="-609600" eaLnBrk="1" hangingPunct="1">
              <a:lnSpc>
                <a:spcPct val="80000"/>
              </a:lnSpc>
              <a:buFont typeface="Arial" charset="0"/>
              <a:buNone/>
            </a:pPr>
            <a:endParaRPr lang="pl-PL" sz="1600" b="1" dirty="0" smtClean="0">
              <a:latin typeface="Arial" charset="0"/>
            </a:endParaRPr>
          </a:p>
          <a:p>
            <a:pPr marL="609600" indent="-609600" eaLnBrk="1" hangingPunct="1">
              <a:lnSpc>
                <a:spcPct val="80000"/>
              </a:lnSpc>
              <a:buFont typeface="Arial" charset="0"/>
              <a:buNone/>
            </a:pPr>
            <a:r>
              <a:rPr lang="pl-PL" sz="1600" b="1" dirty="0">
                <a:latin typeface="Arial" charset="0"/>
              </a:rPr>
              <a:t>2.</a:t>
            </a:r>
            <a:r>
              <a:rPr lang="pl-PL" sz="1600" b="1" dirty="0" smtClean="0">
                <a:latin typeface="Arial" charset="0"/>
              </a:rPr>
              <a:t> Suggestions from the organizers: </a:t>
            </a:r>
          </a:p>
          <a:p>
            <a:pPr marL="609600" indent="-609600" eaLnBrk="1" hangingPunct="1">
              <a:lnSpc>
                <a:spcPct val="80000"/>
              </a:lnSpc>
              <a:buFont typeface="Arial" charset="0"/>
              <a:buAutoNum type="alphaLcParenR"/>
            </a:pPr>
            <a:r>
              <a:rPr lang="pl-PL" sz="1600" b="1" dirty="0" smtClean="0">
                <a:latin typeface="Arial" charset="0"/>
              </a:rPr>
              <a:t>We should add a local dimension to the Centropa exhibition: presenting photographs of the inhabitants of Żywiec’s old Jewish quarter, Zabłocia, who perished in the Holocaust. The photos are from Yad Vashem in Jerusalem (Ms Bura has them and other materials) and will be presented at the next meeting. </a:t>
            </a:r>
          </a:p>
          <a:p>
            <a:pPr marL="609600" indent="-609600" eaLnBrk="1" hangingPunct="1">
              <a:lnSpc>
                <a:spcPct val="80000"/>
              </a:lnSpc>
              <a:buFont typeface="Arial" charset="0"/>
              <a:buAutoNum type="alphaLcParenR"/>
            </a:pPr>
            <a:endParaRPr lang="pl-PL" sz="1600" b="1" dirty="0" smtClean="0">
              <a:latin typeface="Arial" charset="0"/>
            </a:endParaRPr>
          </a:p>
          <a:p>
            <a:pPr marL="609600" indent="-609600" eaLnBrk="1" hangingPunct="1">
              <a:lnSpc>
                <a:spcPct val="80000"/>
              </a:lnSpc>
              <a:buFont typeface="Arial" charset="0"/>
              <a:buNone/>
            </a:pPr>
            <a:r>
              <a:rPr lang="pl-PL" sz="1600" b="1" dirty="0">
                <a:latin typeface="Arial" charset="0"/>
              </a:rPr>
              <a:t>3.</a:t>
            </a:r>
            <a:r>
              <a:rPr lang="pl-PL" sz="1600" b="1" dirty="0" smtClean="0">
                <a:latin typeface="Arial" charset="0"/>
              </a:rPr>
              <a:t> Making an outline of the overall plan of the exhibition. </a:t>
            </a:r>
          </a:p>
          <a:p>
            <a:pPr marL="609600" indent="-609600" eaLnBrk="1" hangingPunct="1">
              <a:lnSpc>
                <a:spcPct val="80000"/>
              </a:lnSpc>
              <a:buFont typeface="Arial" charset="0"/>
              <a:buNone/>
            </a:pPr>
            <a:endParaRPr lang="pl-PL" sz="1600" b="1" dirty="0">
              <a:latin typeface="Arial" charset="0"/>
            </a:endParaRPr>
          </a:p>
          <a:p>
            <a:pPr marL="609600" indent="-609600" eaLnBrk="1" hangingPunct="1">
              <a:lnSpc>
                <a:spcPct val="80000"/>
              </a:lnSpc>
              <a:buFont typeface="Arial" charset="0"/>
              <a:buNone/>
            </a:pPr>
            <a:r>
              <a:rPr lang="pl-PL" sz="1600" b="1" dirty="0">
                <a:latin typeface="Arial" charset="0"/>
              </a:rPr>
              <a:t>4.</a:t>
            </a:r>
            <a:r>
              <a:rPr lang="pl-PL" sz="1600" b="1" dirty="0" smtClean="0">
                <a:latin typeface="Arial" charset="0"/>
              </a:rPr>
              <a:t> Dividing students into groups: </a:t>
            </a:r>
          </a:p>
          <a:p>
            <a:pPr marL="609600" indent="-609600" eaLnBrk="1" hangingPunct="1">
              <a:lnSpc>
                <a:spcPct val="80000"/>
              </a:lnSpc>
              <a:buFont typeface="Arial" charset="0"/>
              <a:buAutoNum type="alphaLcParenR"/>
            </a:pPr>
            <a:r>
              <a:rPr lang="pl-PL" sz="1600" b="1" dirty="0" smtClean="0">
                <a:latin typeface="Arial" charset="0"/>
              </a:rPr>
              <a:t>Emcees (3-person team) </a:t>
            </a:r>
            <a:r>
              <a:rPr lang="pl-PL" sz="1600" b="1" dirty="0">
                <a:latin typeface="Arial" charset="0"/>
              </a:rPr>
              <a:t>– 4</a:t>
            </a:r>
            <a:r>
              <a:rPr lang="pl-PL" sz="1600" b="1" dirty="0" smtClean="0">
                <a:latin typeface="Arial" charset="0"/>
              </a:rPr>
              <a:t> groups.</a:t>
            </a:r>
          </a:p>
          <a:p>
            <a:pPr marL="609600" indent="-609600" eaLnBrk="1" hangingPunct="1">
              <a:lnSpc>
                <a:spcPct val="80000"/>
              </a:lnSpc>
              <a:buFont typeface="Arial" charset="0"/>
              <a:buAutoNum type="alphaLcParenR" startAt="2"/>
            </a:pPr>
            <a:r>
              <a:rPr lang="pl-PL" sz="1600" b="1" dirty="0" smtClean="0">
                <a:latin typeface="Arial" charset="0"/>
              </a:rPr>
              <a:t>Speakers for the presentation on Jewish customs (2-person teams) – 3 groups. </a:t>
            </a:r>
          </a:p>
          <a:p>
            <a:pPr marL="609600" indent="-609600" eaLnBrk="1" hangingPunct="1">
              <a:lnSpc>
                <a:spcPct val="80000"/>
              </a:lnSpc>
              <a:buFont typeface="Arial" charset="0"/>
              <a:buAutoNum type="alphaLcParenR" startAt="2"/>
            </a:pPr>
            <a:r>
              <a:rPr lang="pl-PL" sz="1600" b="1" dirty="0" smtClean="0">
                <a:latin typeface="Arial" charset="0"/>
              </a:rPr>
              <a:t>Exhibition guides (2-person teams) </a:t>
            </a:r>
            <a:r>
              <a:rPr lang="pl-PL" sz="1600" b="1" dirty="0">
                <a:latin typeface="Arial" charset="0"/>
              </a:rPr>
              <a:t>– 3</a:t>
            </a:r>
            <a:r>
              <a:rPr lang="pl-PL" sz="1600" b="1" dirty="0" smtClean="0">
                <a:latin typeface="Arial" charset="0"/>
              </a:rPr>
              <a:t> groups</a:t>
            </a:r>
          </a:p>
          <a:p>
            <a:pPr marL="609600" indent="-609600" eaLnBrk="1" hangingPunct="1">
              <a:lnSpc>
                <a:spcPct val="80000"/>
              </a:lnSpc>
              <a:buFont typeface="Arial" charset="0"/>
              <a:buAutoNum type="alphaLcParenR" startAt="2"/>
            </a:pPr>
            <a:r>
              <a:rPr lang="pl-PL" sz="1600" b="1" dirty="0" smtClean="0">
                <a:latin typeface="Arial" charset="0"/>
              </a:rPr>
              <a:t>Tech experts: helping with multimedia equipment and preparing the music (2-person groups) – 2 groups</a:t>
            </a:r>
          </a:p>
          <a:p>
            <a:pPr marL="609600" indent="-609600" eaLnBrk="1" hangingPunct="1">
              <a:lnSpc>
                <a:spcPct val="80000"/>
              </a:lnSpc>
              <a:buFont typeface="Arial" charset="0"/>
              <a:buAutoNum type="alphaLcParenR"/>
            </a:pPr>
            <a:endParaRPr lang="pl-PL" sz="1600" b="1" dirty="0">
              <a:latin typeface="Arial" charset="0"/>
            </a:endParaRPr>
          </a:p>
          <a:p>
            <a:pPr marL="609600" indent="-609600" eaLnBrk="1" hangingPunct="1">
              <a:lnSpc>
                <a:spcPct val="80000"/>
              </a:lnSpc>
              <a:buFont typeface="Arial" charset="0"/>
              <a:buNone/>
            </a:pPr>
            <a:endParaRPr lang="pl-PL" sz="1600" b="1" dirty="0">
              <a:latin typeface="Arial" charset="0"/>
            </a:endParaRPr>
          </a:p>
          <a:p>
            <a:pPr marL="609600" indent="-609600" eaLnBrk="1" hangingPunct="1">
              <a:lnSpc>
                <a:spcPct val="80000"/>
              </a:lnSpc>
              <a:buFont typeface="Arial" charset="0"/>
              <a:buNone/>
            </a:pPr>
            <a:endParaRPr lang="pl-PL" sz="1600" b="1"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p:cNvSpPr>
          <p:nvPr>
            <p:ph type="title"/>
          </p:nvPr>
        </p:nvSpPr>
        <p:spPr/>
        <p:txBody>
          <a:bodyPr/>
          <a:lstStyle/>
          <a:p>
            <a:pPr eaLnBrk="1" hangingPunct="1"/>
            <a:r>
              <a:rPr lang="pl-PL" sz="3200" dirty="0" smtClean="0">
                <a:latin typeface="Arial" charset="0"/>
              </a:rPr>
              <a:t>Third Meeting with Students – plan </a:t>
            </a:r>
            <a:endParaRPr lang="pl-PL" sz="3200" dirty="0">
              <a:latin typeface="Arial" charset="0"/>
            </a:endParaRPr>
          </a:p>
        </p:txBody>
      </p:sp>
      <p:sp>
        <p:nvSpPr>
          <p:cNvPr id="33794" name="Rectangle 3"/>
          <p:cNvSpPr>
            <a:spLocks noGrp="1"/>
          </p:cNvSpPr>
          <p:nvPr>
            <p:ph type="body" idx="1"/>
          </p:nvPr>
        </p:nvSpPr>
        <p:spPr>
          <a:xfrm>
            <a:off x="457200" y="1125538"/>
            <a:ext cx="8229600" cy="5327650"/>
          </a:xfrm>
        </p:spPr>
        <p:txBody>
          <a:bodyPr/>
          <a:lstStyle/>
          <a:p>
            <a:pPr marL="609600" indent="-609600" eaLnBrk="1" hangingPunct="1">
              <a:lnSpc>
                <a:spcPct val="80000"/>
              </a:lnSpc>
              <a:buFont typeface="Arial" charset="0"/>
              <a:buAutoNum type="arabicPeriod"/>
            </a:pPr>
            <a:endParaRPr lang="pl-PL" sz="1600" b="1" dirty="0" smtClean="0">
              <a:latin typeface="Arial" charset="0"/>
            </a:endParaRPr>
          </a:p>
          <a:p>
            <a:pPr marL="609600" indent="-609600" eaLnBrk="1" hangingPunct="1">
              <a:lnSpc>
                <a:spcPct val="80000"/>
              </a:lnSpc>
              <a:buFont typeface="Arial" charset="0"/>
              <a:buAutoNum type="arabicPeriod"/>
            </a:pPr>
            <a:r>
              <a:rPr lang="pl-PL" sz="1600" b="1" dirty="0" smtClean="0">
                <a:latin typeface="Arial" charset="0"/>
              </a:rPr>
              <a:t>In the school auditorium (where the exhibition will take place) – making a mockup of the exhibition using A4 printouts of the online exhibition found at the following link:</a:t>
            </a:r>
            <a:r>
              <a:rPr lang="pl-PL" sz="1600" b="1" dirty="0" smtClean="0">
                <a:latin typeface="Arial" charset="0"/>
                <a:hlinkClick r:id="rId2"/>
              </a:rPr>
              <a:t>http</a:t>
            </a:r>
            <a:r>
              <a:rPr lang="pl-PL" sz="1600" b="1" dirty="0">
                <a:latin typeface="Arial" charset="0"/>
                <a:hlinkClick r:id="rId2"/>
              </a:rPr>
              <a:t>://upload.centropa.org/PL-seminar/polish-exhib-4web-SMALL.</a:t>
            </a:r>
            <a:r>
              <a:rPr lang="pl-PL" sz="1600" b="1" dirty="0" smtClean="0">
                <a:latin typeface="Arial" charset="0"/>
                <a:hlinkClick r:id="rId2"/>
              </a:rPr>
              <a:t>pdf</a:t>
            </a:r>
            <a:endParaRPr lang="pl-PL" sz="1600" b="1" dirty="0" smtClean="0">
              <a:latin typeface="Arial" charset="0"/>
            </a:endParaRPr>
          </a:p>
          <a:p>
            <a:pPr marL="609600" indent="-609600" eaLnBrk="1" hangingPunct="1">
              <a:lnSpc>
                <a:spcPct val="80000"/>
              </a:lnSpc>
              <a:buNone/>
            </a:pPr>
            <a:endParaRPr lang="pl-PL" sz="1600" b="1" dirty="0" smtClean="0">
              <a:latin typeface="Arial" charset="0"/>
            </a:endParaRPr>
          </a:p>
          <a:p>
            <a:pPr marL="609600" indent="-609600" eaLnBrk="1" hangingPunct="1">
              <a:lnSpc>
                <a:spcPct val="80000"/>
              </a:lnSpc>
              <a:buFont typeface="Arial" charset="0"/>
              <a:buAutoNum type="arabicPeriod"/>
            </a:pPr>
            <a:r>
              <a:rPr lang="pl-PL" sz="1600" b="1" dirty="0" smtClean="0">
                <a:latin typeface="Arial" charset="0"/>
              </a:rPr>
              <a:t>Arranging the printouts thematically: </a:t>
            </a:r>
            <a:r>
              <a:rPr lang="pl-PL" sz="1600" b="1" i="1" dirty="0" smtClean="0">
                <a:latin typeface="Arial" charset="0"/>
              </a:rPr>
              <a:t>portraits, at school, the army, Holocaust (+ our additions to the exhibition), social life, work, rest and relaxation, on vacation</a:t>
            </a:r>
            <a:r>
              <a:rPr lang="pl-PL" sz="1600" b="1" dirty="0" smtClean="0">
                <a:latin typeface="Arial" charset="0"/>
              </a:rPr>
              <a:t>. </a:t>
            </a:r>
          </a:p>
          <a:p>
            <a:pPr marL="609600" indent="-609600" eaLnBrk="1" hangingPunct="1">
              <a:lnSpc>
                <a:spcPct val="80000"/>
              </a:lnSpc>
              <a:buNone/>
            </a:pPr>
            <a:endParaRPr lang="pl-PL" sz="1600" b="1" dirty="0" smtClean="0">
              <a:latin typeface="Arial" charset="0"/>
            </a:endParaRPr>
          </a:p>
          <a:p>
            <a:pPr marL="609600" indent="-609600" eaLnBrk="1" hangingPunct="1">
              <a:lnSpc>
                <a:spcPct val="80000"/>
              </a:lnSpc>
              <a:buFont typeface="Arial" charset="0"/>
              <a:buAutoNum type="arabicPeriod"/>
            </a:pPr>
            <a:r>
              <a:rPr lang="pl-PL" sz="1600" b="1" dirty="0" smtClean="0">
                <a:latin typeface="Arial" charset="0"/>
              </a:rPr>
              <a:t>The guides practice, making notes to use during their tours, the groups of guides exchange ideas among themselves. </a:t>
            </a:r>
          </a:p>
          <a:p>
            <a:pPr marL="609600" indent="-609600" eaLnBrk="1" hangingPunct="1">
              <a:lnSpc>
                <a:spcPct val="80000"/>
              </a:lnSpc>
              <a:buNone/>
            </a:pPr>
            <a:endParaRPr lang="pl-PL" sz="1600" b="1" dirty="0" smtClean="0">
              <a:latin typeface="Arial" charset="0"/>
            </a:endParaRPr>
          </a:p>
          <a:p>
            <a:pPr marL="609600" indent="-609600" eaLnBrk="1" hangingPunct="1">
              <a:lnSpc>
                <a:spcPct val="80000"/>
              </a:lnSpc>
              <a:buFont typeface="Arial" charset="0"/>
              <a:buAutoNum type="arabicPeriod"/>
            </a:pPr>
            <a:r>
              <a:rPr lang="pl-PL" sz="1600" b="1" dirty="0" smtClean="0">
                <a:latin typeface="Arial" charset="0"/>
              </a:rPr>
              <a:t>Technical runthrough (checking the multimedia equipment, speakers, etc.). </a:t>
            </a:r>
          </a:p>
          <a:p>
            <a:pPr marL="609600" indent="-609600" eaLnBrk="1" hangingPunct="1">
              <a:lnSpc>
                <a:spcPct val="80000"/>
              </a:lnSpc>
              <a:buNone/>
            </a:pPr>
            <a:endParaRPr lang="pl-PL" sz="1600" b="1" dirty="0" smtClean="0">
              <a:latin typeface="Arial" charset="0"/>
            </a:endParaRPr>
          </a:p>
          <a:p>
            <a:pPr marL="609600" indent="-609600" eaLnBrk="1" hangingPunct="1">
              <a:lnSpc>
                <a:spcPct val="80000"/>
              </a:lnSpc>
              <a:buFont typeface="Arial" charset="0"/>
              <a:buAutoNum type="arabicPeriod"/>
            </a:pPr>
            <a:r>
              <a:rPr lang="pl-PL" sz="1600" b="1" dirty="0" smtClean="0">
                <a:latin typeface="Arial" charset="0"/>
              </a:rPr>
              <a:t>Creating a rotation: organizing groups of students to attend to the exhibition at different times, making sure that no one will have to miss two weeks of classes! </a:t>
            </a:r>
          </a:p>
          <a:p>
            <a:pPr marL="609600" indent="-609600" eaLnBrk="1" hangingPunct="1">
              <a:lnSpc>
                <a:spcPct val="80000"/>
              </a:lnSpc>
              <a:buNone/>
            </a:pPr>
            <a:endParaRPr lang="pl-PL" sz="1600" b="1" dirty="0" smtClean="0">
              <a:latin typeface="Arial" charset="0"/>
            </a:endParaRPr>
          </a:p>
          <a:p>
            <a:pPr marL="609600" indent="-609600" eaLnBrk="1" hangingPunct="1">
              <a:lnSpc>
                <a:spcPct val="80000"/>
              </a:lnSpc>
              <a:buFont typeface="Arial" charset="0"/>
              <a:buAutoNum type="arabicPeriod"/>
            </a:pPr>
            <a:r>
              <a:rPr lang="pl-PL" sz="1600" b="1" dirty="0" smtClean="0">
                <a:latin typeface="Arial" charset="0"/>
              </a:rPr>
              <a:t>Making a schedule for classes to visit the exhibition. </a:t>
            </a:r>
          </a:p>
          <a:p>
            <a:pPr marL="609600" indent="-609600" eaLnBrk="1" hangingPunct="1">
              <a:lnSpc>
                <a:spcPct val="80000"/>
              </a:lnSpc>
              <a:buFont typeface="Arial" charset="0"/>
              <a:buNone/>
            </a:pPr>
            <a:endParaRPr lang="pl-PL" sz="1600" b="1" i="1" dirty="0" smtClean="0">
              <a:latin typeface="Arial" charset="0"/>
            </a:endParaRPr>
          </a:p>
          <a:p>
            <a:pPr marL="609600" indent="-609600" eaLnBrk="1" hangingPunct="1">
              <a:lnSpc>
                <a:spcPct val="80000"/>
              </a:lnSpc>
              <a:buFont typeface="Arial" charset="0"/>
              <a:buNone/>
            </a:pPr>
            <a:endParaRPr lang="pl-PL" sz="1600" b="1" i="1" dirty="0" smtClean="0">
              <a:latin typeface="Arial" charset="0"/>
            </a:endParaRPr>
          </a:p>
          <a:p>
            <a:pPr marL="609600" indent="-609600" eaLnBrk="1" hangingPunct="1">
              <a:lnSpc>
                <a:spcPct val="80000"/>
              </a:lnSpc>
              <a:buFont typeface="Arial" charset="0"/>
              <a:buNone/>
            </a:pPr>
            <a:r>
              <a:rPr lang="pl-PL" sz="400" dirty="0" smtClean="0">
                <a:latin typeface="Arial" charset="0"/>
              </a:rPr>
              <a:t>    </a:t>
            </a:r>
            <a:endParaRPr lang="pl-PL" sz="4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Rectangle 2"/>
          <p:cNvSpPr>
            <a:spLocks noGrp="1"/>
          </p:cNvSpPr>
          <p:nvPr>
            <p:ph type="title"/>
          </p:nvPr>
        </p:nvSpPr>
        <p:spPr/>
        <p:txBody>
          <a:bodyPr/>
          <a:lstStyle/>
          <a:p>
            <a:pPr eaLnBrk="1" hangingPunct="1"/>
            <a:r>
              <a:rPr lang="pl-PL" sz="3200" b="1" dirty="0" smtClean="0">
                <a:latin typeface="Arial" charset="0"/>
              </a:rPr>
              <a:t>Final plan</a:t>
            </a:r>
            <a:br>
              <a:rPr lang="pl-PL" sz="3200" b="1" dirty="0" smtClean="0">
                <a:latin typeface="Arial" charset="0"/>
              </a:rPr>
            </a:br>
            <a:endParaRPr lang="pl-PL" sz="3200" b="1" dirty="0">
              <a:latin typeface="Arial" charset="0"/>
            </a:endParaRPr>
          </a:p>
        </p:txBody>
      </p:sp>
      <p:sp>
        <p:nvSpPr>
          <p:cNvPr id="31751" name="Rectangle 3"/>
          <p:cNvSpPr>
            <a:spLocks noGrp="1"/>
          </p:cNvSpPr>
          <p:nvPr>
            <p:ph type="body" idx="1"/>
          </p:nvPr>
        </p:nvSpPr>
        <p:spPr>
          <a:xfrm>
            <a:off x="457200" y="1412874"/>
            <a:ext cx="8229600" cy="4987925"/>
          </a:xfrm>
        </p:spPr>
        <p:txBody>
          <a:bodyPr/>
          <a:lstStyle/>
          <a:p>
            <a:pPr marL="609600" indent="-609600" eaLnBrk="1" hangingPunct="1">
              <a:lnSpc>
                <a:spcPct val="80000"/>
              </a:lnSpc>
              <a:buFont typeface="Arial" charset="0"/>
              <a:buNone/>
            </a:pPr>
            <a:endParaRPr lang="pl-PL" sz="2000" b="1" dirty="0" smtClean="0">
              <a:latin typeface="Arial" charset="0"/>
            </a:endParaRPr>
          </a:p>
          <a:p>
            <a:pPr marL="609600" indent="-609600" eaLnBrk="1" hangingPunct="1">
              <a:lnSpc>
                <a:spcPct val="80000"/>
              </a:lnSpc>
              <a:buFont typeface="Arial" charset="0"/>
              <a:buNone/>
            </a:pPr>
            <a:r>
              <a:rPr lang="pl-PL" sz="2000" b="1" dirty="0" smtClean="0">
                <a:latin typeface="Arial" charset="0"/>
              </a:rPr>
              <a:t>Key principles</a:t>
            </a:r>
          </a:p>
          <a:p>
            <a:pPr marL="609600" indent="-609600" eaLnBrk="1" hangingPunct="1">
              <a:lnSpc>
                <a:spcPct val="80000"/>
              </a:lnSpc>
              <a:buFont typeface="Arial" charset="0"/>
              <a:buNone/>
            </a:pPr>
            <a:r>
              <a:rPr lang="pl-PL" sz="1400" b="1" dirty="0">
                <a:latin typeface="Arial" charset="0"/>
              </a:rPr>
              <a:t>a)       </a:t>
            </a:r>
            <a:r>
              <a:rPr lang="pl-PL" sz="1400" b="1" dirty="0" smtClean="0">
                <a:latin typeface="Arial" charset="0"/>
              </a:rPr>
              <a:t> Students will come with their teacher for a TWO HOUR MEETING (or maybe 90 min.) in which the MOST IMPORTANT PART IS SEEING THE EXHIBITION.</a:t>
            </a:r>
            <a:endParaRPr lang="pl-PL" sz="1400" b="1" dirty="0">
              <a:latin typeface="Arial" charset="0"/>
            </a:endParaRPr>
          </a:p>
          <a:p>
            <a:pPr marL="609600" indent="-609600" eaLnBrk="1" hangingPunct="1">
              <a:lnSpc>
                <a:spcPct val="80000"/>
              </a:lnSpc>
              <a:buFont typeface="Arial" charset="0"/>
              <a:buNone/>
            </a:pPr>
            <a:r>
              <a:rPr lang="pl-PL" sz="1400" b="1" dirty="0">
                <a:latin typeface="Arial" charset="0"/>
              </a:rPr>
              <a:t>b)       </a:t>
            </a:r>
            <a:r>
              <a:rPr lang="pl-PL" sz="1400" b="1" dirty="0" smtClean="0">
                <a:latin typeface="Arial" charset="0"/>
              </a:rPr>
              <a:t> The whole group will enter with the lights off and find a place to sit.</a:t>
            </a:r>
          </a:p>
          <a:p>
            <a:pPr marL="609600" indent="-609600" eaLnBrk="1" hangingPunct="1">
              <a:lnSpc>
                <a:spcPct val="80000"/>
              </a:lnSpc>
              <a:buFont typeface="Arial" charset="0"/>
              <a:buNone/>
            </a:pPr>
            <a:r>
              <a:rPr lang="pl-PL" sz="1400" b="1" dirty="0">
                <a:latin typeface="Arial" charset="0"/>
              </a:rPr>
              <a:t>c)       </a:t>
            </a:r>
            <a:r>
              <a:rPr lang="pl-PL" sz="1400" b="1" dirty="0" smtClean="0">
                <a:latin typeface="Arial" charset="0"/>
              </a:rPr>
              <a:t> The lights will be only on the exhibition itself. </a:t>
            </a:r>
          </a:p>
          <a:p>
            <a:pPr marL="609600" indent="-609600" eaLnBrk="1" hangingPunct="1">
              <a:lnSpc>
                <a:spcPct val="80000"/>
              </a:lnSpc>
            </a:pPr>
            <a:endParaRPr lang="pl-PL" sz="1400" b="1" dirty="0">
              <a:latin typeface="Arial" charset="0"/>
            </a:endParaRPr>
          </a:p>
          <a:p>
            <a:pPr marL="609600" indent="-609600" eaLnBrk="1" hangingPunct="1">
              <a:lnSpc>
                <a:spcPct val="80000"/>
              </a:lnSpc>
              <a:buFont typeface="Arial" charset="0"/>
              <a:buNone/>
            </a:pPr>
            <a:r>
              <a:rPr lang="pl-PL" sz="2000" b="1" dirty="0">
                <a:latin typeface="Arial" charset="0"/>
              </a:rPr>
              <a:t>2.     </a:t>
            </a:r>
            <a:r>
              <a:rPr lang="pl-PL" sz="2000" b="1" dirty="0" smtClean="0">
                <a:latin typeface="Arial" charset="0"/>
              </a:rPr>
              <a:t> Course of the meeting</a:t>
            </a:r>
          </a:p>
          <a:p>
            <a:pPr marL="609600" indent="-609600" eaLnBrk="1" hangingPunct="1">
              <a:lnSpc>
                <a:spcPct val="80000"/>
              </a:lnSpc>
              <a:buFont typeface="Arial" charset="0"/>
              <a:buAutoNum type="alphaLcParenR"/>
            </a:pPr>
            <a:r>
              <a:rPr lang="pl-PL" sz="1400" b="1" dirty="0" smtClean="0">
                <a:latin typeface="Arial" charset="0"/>
              </a:rPr>
              <a:t>Introduction (Emcees 1 and 2) and candle lighting (abt 6 min).</a:t>
            </a:r>
          </a:p>
          <a:p>
            <a:pPr marL="609600" indent="-609600" eaLnBrk="1" hangingPunct="1">
              <a:lnSpc>
                <a:spcPct val="80000"/>
              </a:lnSpc>
              <a:buFont typeface="Arial" charset="0"/>
              <a:buAutoNum type="alphaLcParenR"/>
            </a:pPr>
            <a:r>
              <a:rPr lang="pl-PL" sz="1400" b="1" i="1" dirty="0" smtClean="0">
                <a:latin typeface="Arial" charset="0"/>
              </a:rPr>
              <a:t>Jewish Customs</a:t>
            </a:r>
            <a:r>
              <a:rPr lang="pl-PL" sz="1400" b="1" dirty="0" smtClean="0">
                <a:latin typeface="Arial" charset="0"/>
              </a:rPr>
              <a:t> – lecture with presentation (abt 15 min). </a:t>
            </a:r>
          </a:p>
          <a:p>
            <a:pPr marL="609600" indent="-609600" eaLnBrk="1" hangingPunct="1">
              <a:lnSpc>
                <a:spcPct val="80000"/>
              </a:lnSpc>
              <a:buFont typeface="Arial" charset="0"/>
              <a:buAutoNum type="alphaLcParenR"/>
            </a:pPr>
            <a:r>
              <a:rPr lang="pl-PL" sz="1400" b="1" dirty="0" smtClean="0">
                <a:latin typeface="Arial" charset="0"/>
              </a:rPr>
              <a:t>Emcee 3: information about one picture (teacher + guide) (abt 3 min). </a:t>
            </a:r>
          </a:p>
          <a:p>
            <a:pPr marL="609600" indent="-609600" eaLnBrk="1" hangingPunct="1">
              <a:lnSpc>
                <a:spcPct val="80000"/>
              </a:lnSpc>
              <a:buFont typeface="Arial" charset="0"/>
              <a:buAutoNum type="alphaLcParenR"/>
            </a:pPr>
            <a:r>
              <a:rPr lang="pl-PL" sz="1400" b="1" dirty="0" smtClean="0">
                <a:latin typeface="Arial" charset="0"/>
              </a:rPr>
              <a:t>VIEWING THE EXHIBITION </a:t>
            </a:r>
            <a:r>
              <a:rPr lang="pl-PL" sz="1400" b="1" i="1" dirty="0" smtClean="0">
                <a:latin typeface="Arial" charset="0"/>
              </a:rPr>
              <a:t>JEWISH WITNESSES TO A POLISH CENTURY</a:t>
            </a:r>
            <a:r>
              <a:rPr lang="pl-PL" sz="1400" b="1" dirty="0" smtClean="0">
                <a:latin typeface="Arial" charset="0"/>
              </a:rPr>
              <a:t> first with a guide (abt 10 min) and then individually (abt 10 min). Play background music. </a:t>
            </a:r>
          </a:p>
          <a:p>
            <a:pPr marL="609600" indent="-609600" eaLnBrk="1" hangingPunct="1">
              <a:lnSpc>
                <a:spcPct val="80000"/>
              </a:lnSpc>
              <a:buFont typeface="Arial" charset="0"/>
              <a:buAutoNum type="alphaLcParenR"/>
            </a:pPr>
            <a:r>
              <a:rPr lang="pl-PL" sz="1400" b="1" dirty="0" smtClean="0">
                <a:latin typeface="Arial" charset="0"/>
              </a:rPr>
              <a:t>Showing the first film: Mieczysław Weinryb (abt 7 min). </a:t>
            </a:r>
          </a:p>
          <a:p>
            <a:pPr marL="609600" indent="-609600" eaLnBrk="1" hangingPunct="1">
              <a:lnSpc>
                <a:spcPct val="80000"/>
              </a:lnSpc>
              <a:buFont typeface="Arial" charset="0"/>
              <a:buAutoNum type="alphaLcParenR"/>
            </a:pPr>
            <a:r>
              <a:rPr lang="pl-PL" sz="1400" b="1" dirty="0" smtClean="0">
                <a:latin typeface="Arial" charset="0"/>
              </a:rPr>
              <a:t>Showing the second film: Tośka Silberring (abt 19 min). </a:t>
            </a:r>
          </a:p>
          <a:p>
            <a:pPr marL="609600" indent="-609600" eaLnBrk="1" hangingPunct="1">
              <a:lnSpc>
                <a:spcPct val="80000"/>
              </a:lnSpc>
              <a:buFont typeface="Arial" charset="0"/>
              <a:buAutoNum type="alphaLcParenR"/>
            </a:pPr>
            <a:r>
              <a:rPr lang="pl-PL" sz="1400" b="1" dirty="0" smtClean="0">
                <a:latin typeface="Arial" charset="0"/>
              </a:rPr>
              <a:t>Supplements to the film – elements of Tośka’s biography (teacher) (abt 5 min). </a:t>
            </a:r>
          </a:p>
          <a:p>
            <a:pPr marL="609600" indent="-609600" eaLnBrk="1" hangingPunct="1">
              <a:lnSpc>
                <a:spcPct val="80000"/>
              </a:lnSpc>
              <a:buFont typeface="Arial" charset="0"/>
              <a:buAutoNum type="alphaLcParenR"/>
            </a:pPr>
            <a:r>
              <a:rPr lang="pl-PL" sz="1400" b="1" dirty="0" smtClean="0">
                <a:latin typeface="Arial" charset="0"/>
              </a:rPr>
              <a:t>Reflections of participants – written (abt 5 min). </a:t>
            </a:r>
          </a:p>
          <a:p>
            <a:pPr marL="609600" indent="-609600" eaLnBrk="1" hangingPunct="1">
              <a:lnSpc>
                <a:spcPct val="80000"/>
              </a:lnSpc>
              <a:buFont typeface="Arial" charset="0"/>
              <a:buAutoNum type="alphaLcParenR"/>
            </a:pPr>
            <a:r>
              <a:rPr lang="pl-PL" sz="1400" b="1" dirty="0" smtClean="0">
                <a:latin typeface="Arial" charset="0"/>
              </a:rPr>
              <a:t>Texts of Jewish stories to be given out before leaving the auditorium. </a:t>
            </a:r>
          </a:p>
          <a:p>
            <a:pPr marL="609600" indent="-609600" eaLnBrk="1" hangingPunct="1">
              <a:lnSpc>
                <a:spcPct val="80000"/>
              </a:lnSpc>
              <a:buFont typeface="Arial" charset="0"/>
              <a:buAutoNum type="alphaLcParenR"/>
            </a:pPr>
            <a:endParaRPr lang="pl-PL" sz="1400" b="1" dirty="0" smtClean="0">
              <a:latin typeface="Arial" charset="0"/>
            </a:endParaRPr>
          </a:p>
          <a:p>
            <a:pPr marL="609600" indent="-609600" eaLnBrk="1" hangingPunct="1">
              <a:lnSpc>
                <a:spcPct val="80000"/>
              </a:lnSpc>
              <a:buFont typeface="Arial" charset="0"/>
              <a:buAutoNum type="alphaLcParenR"/>
            </a:pPr>
            <a:endParaRPr lang="pl-PL" sz="1400" b="1" dirty="0" smtClean="0">
              <a:latin typeface="Arial" charset="0"/>
            </a:endParaRPr>
          </a:p>
          <a:p>
            <a:pPr marL="609600" indent="-609600" eaLnBrk="1" hangingPunct="1">
              <a:lnSpc>
                <a:spcPct val="80000"/>
              </a:lnSpc>
              <a:buFont typeface="Arial" charset="0"/>
              <a:buNone/>
            </a:pPr>
            <a:endParaRPr lang="pl-PL" sz="800" b="1" dirty="0" smtClean="0">
              <a:latin typeface="Arial" charset="0"/>
            </a:endParaRPr>
          </a:p>
          <a:p>
            <a:pPr marL="609600" indent="-609600" eaLnBrk="1" hangingPunct="1">
              <a:lnSpc>
                <a:spcPct val="80000"/>
              </a:lnSpc>
              <a:buFont typeface="Arial" charset="0"/>
              <a:buAutoNum type="alphaLcParenR" startAt="5"/>
            </a:pPr>
            <a:endParaRPr lang="pl-PL" sz="800" b="1" dirty="0" smtClean="0">
              <a:latin typeface="Arial" charset="0"/>
            </a:endParaRPr>
          </a:p>
          <a:p>
            <a:pPr marL="609600" indent="-609600" eaLnBrk="1" hangingPunct="1">
              <a:lnSpc>
                <a:spcPct val="80000"/>
              </a:lnSpc>
              <a:buFont typeface="Arial" charset="0"/>
              <a:buNone/>
            </a:pPr>
            <a:r>
              <a:rPr lang="pl-PL" sz="2000" dirty="0">
                <a:latin typeface="Arial" charset="0"/>
              </a:rPr>
              <a:t>                                             </a:t>
            </a:r>
            <a:endParaRPr lang="pl-PL" sz="2000" b="1" dirty="0">
              <a:latin typeface="Arial" charset="0"/>
            </a:endParaRPr>
          </a:p>
          <a:p>
            <a:pPr marL="609600" indent="-609600" algn="ctr" eaLnBrk="1" hangingPunct="1">
              <a:lnSpc>
                <a:spcPct val="80000"/>
              </a:lnSpc>
              <a:buFont typeface="Arial" charset="0"/>
              <a:buNone/>
            </a:pPr>
            <a:r>
              <a:rPr lang="pl-PL" sz="1400" b="1" dirty="0"/>
              <a:t> </a:t>
            </a:r>
          </a:p>
          <a:p>
            <a:pPr marL="609600" indent="-609600" algn="ctr" eaLnBrk="1" hangingPunct="1">
              <a:lnSpc>
                <a:spcPct val="80000"/>
              </a:lnSpc>
              <a:buFont typeface="Arial" charset="0"/>
              <a:buNone/>
            </a:pPr>
            <a:r>
              <a:rPr lang="pl-PL" sz="1000" dirty="0">
                <a:latin typeface="Arial" charset="0"/>
              </a:rPr>
              <a:t>. </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p:cNvSpPr>
          <p:nvPr>
            <p:ph type="title"/>
          </p:nvPr>
        </p:nvSpPr>
        <p:spPr>
          <a:xfrm>
            <a:off x="457200" y="0"/>
            <a:ext cx="8229600" cy="1196975"/>
          </a:xfrm>
        </p:spPr>
        <p:txBody>
          <a:bodyPr/>
          <a:lstStyle/>
          <a:p>
            <a:pPr eaLnBrk="1" hangingPunct="1"/>
            <a:r>
              <a:rPr lang="pl-PL" sz="2000" b="1" dirty="0" smtClean="0">
                <a:latin typeface="Arial" charset="0"/>
              </a:rPr>
              <a:t>News about the exhibition was posted on the school’s website (with important active links)</a:t>
            </a:r>
            <a:endParaRPr lang="pl-PL" sz="2000" b="1" dirty="0">
              <a:latin typeface="Arial" charset="0"/>
            </a:endParaRPr>
          </a:p>
        </p:txBody>
      </p:sp>
      <p:sp>
        <p:nvSpPr>
          <p:cNvPr id="34818" name="Rectangle 3"/>
          <p:cNvSpPr>
            <a:spLocks noGrp="1"/>
          </p:cNvSpPr>
          <p:nvPr>
            <p:ph type="body" idx="1"/>
          </p:nvPr>
        </p:nvSpPr>
        <p:spPr>
          <a:xfrm>
            <a:off x="0" y="838200"/>
            <a:ext cx="9144000" cy="5732462"/>
          </a:xfrm>
        </p:spPr>
        <p:txBody>
          <a:bodyPr>
            <a:normAutofit lnSpcReduction="10000"/>
          </a:bodyPr>
          <a:lstStyle/>
          <a:p>
            <a:pPr eaLnBrk="1" hangingPunct="1">
              <a:lnSpc>
                <a:spcPct val="80000"/>
              </a:lnSpc>
              <a:buFont typeface="Arial" charset="0"/>
              <a:buNone/>
            </a:pPr>
            <a:endParaRPr lang="pl-PL" altLang="ja-JP" sz="1600" b="1" dirty="0" smtClean="0">
              <a:cs typeface="ＭＳ Ｐゴシック" charset="-128"/>
            </a:endParaRPr>
          </a:p>
          <a:p>
            <a:pPr eaLnBrk="1" hangingPunct="1">
              <a:lnSpc>
                <a:spcPct val="80000"/>
              </a:lnSpc>
              <a:buFont typeface="Arial" charset="0"/>
              <a:buNone/>
            </a:pPr>
            <a:r>
              <a:rPr lang="pl-PL" altLang="ja-JP" sz="1600" b="1" dirty="0" smtClean="0">
                <a:cs typeface="ＭＳ Ｐゴシック" charset="-128"/>
              </a:rPr>
              <a:t>The CENTROPA exhibition </a:t>
            </a:r>
            <a:r>
              <a:rPr lang="pl-PL" altLang="ja-JP" sz="1600" b="1" i="1" dirty="0" smtClean="0">
                <a:cs typeface="ＭＳ Ｐゴシック" charset="-128"/>
              </a:rPr>
              <a:t>Jewish Witnesses to a Polish Century</a:t>
            </a:r>
            <a:r>
              <a:rPr lang="pl-PL" altLang="ja-JP" sz="1600" b="1" dirty="0" smtClean="0">
                <a:cs typeface="ＭＳ Ｐゴシック" charset="-128"/>
              </a:rPr>
              <a:t> in the auditorium of M. Kopernik High School (High School Nr 1) in Żywiec. </a:t>
            </a:r>
          </a:p>
          <a:p>
            <a:pPr eaLnBrk="1" hangingPunct="1">
              <a:lnSpc>
                <a:spcPct val="80000"/>
              </a:lnSpc>
              <a:buFont typeface="Arial" charset="0"/>
              <a:buNone/>
            </a:pPr>
            <a:endParaRPr lang="pl-PL" altLang="ja-JP" sz="1600" dirty="0" smtClean="0">
              <a:cs typeface="ＭＳ Ｐゴシック" charset="-128"/>
            </a:endParaRPr>
          </a:p>
          <a:p>
            <a:pPr eaLnBrk="1" hangingPunct="1">
              <a:lnSpc>
                <a:spcPct val="80000"/>
              </a:lnSpc>
              <a:buFont typeface="Arial" charset="0"/>
              <a:buNone/>
            </a:pPr>
            <a:r>
              <a:rPr lang="pl-PL" altLang="ja-JP" sz="1600" dirty="0" smtClean="0">
                <a:cs typeface="ＭＳ Ｐゴシック" charset="-128"/>
              </a:rPr>
              <a:t>We will be hosting the exhibition </a:t>
            </a:r>
            <a:r>
              <a:rPr lang="pl-PL" altLang="ja-JP" sz="1600" i="1" dirty="0" smtClean="0">
                <a:cs typeface="ＭＳ Ｐゴシック" charset="-128"/>
              </a:rPr>
              <a:t>Jewish Witnesses to a Polish Century</a:t>
            </a:r>
            <a:r>
              <a:rPr lang="pl-PL" altLang="ja-JP" sz="1600" dirty="0" smtClean="0">
                <a:cs typeface="ＭＳ Ｐゴシック" charset="-128"/>
              </a:rPr>
              <a:t> in our auditorium between 15-30 November 2012. It is based on interviews conducted between 2000-2008 with Polish Jews today living in 6 different Polish cities, presenting their stories in the form of a big family album. It tells of life: the joyful and dramatic, ordinary and extraordinary moments. Commentary to the photographs is provided by the subjects of the interviews, witnesses to the history of the 20th century.</a:t>
            </a:r>
          </a:p>
          <a:p>
            <a:pPr eaLnBrk="1" hangingPunct="1">
              <a:lnSpc>
                <a:spcPct val="80000"/>
              </a:lnSpc>
              <a:buFont typeface="Arial" charset="0"/>
              <a:buNone/>
            </a:pPr>
            <a:r>
              <a:rPr lang="pl-PL" altLang="ja-JP" sz="1600" dirty="0" smtClean="0">
                <a:cs typeface="ＭＳ Ｐゴシック" charset="-128"/>
              </a:rPr>
              <a:t>The exhibition was prepared by CENTROPA (Central Europe Center for Research and Documentation, headquartered in Vienna with branches in Washington and Budapest), which is devoted to documenting and popularizing Jewish cultural heritage in Europe. The exhibition’s co-organizer in Poland is the Galicia Jewish Museum in Kraków. It was made possible thanks to the support of the US State Department’s Bureau of Democracy, Human Rights and Labor as well as the Taube Foundation for Jewish Life and Culture.   </a:t>
            </a:r>
          </a:p>
          <a:p>
            <a:pPr eaLnBrk="1" hangingPunct="1">
              <a:lnSpc>
                <a:spcPct val="80000"/>
              </a:lnSpc>
              <a:buFont typeface="Arial" charset="0"/>
              <a:buNone/>
            </a:pPr>
            <a:r>
              <a:rPr lang="pl-PL" altLang="ja-JP" sz="1600" dirty="0" smtClean="0">
                <a:cs typeface="ＭＳ Ｐゴシック" charset="-128"/>
              </a:rPr>
              <a:t>We invite all classes to view the exhibition and participate in the accompanying lecture on Jewish customs and watch films about the fates of one of the women featured in the photographs. The exhibition is enriched by the presentation of photographs of our Jewish neighbors, the inhabitants of Żabłocie, who perished during the Holocaust from Yad Vashem in Jerusalem. This is will be first time these photographs have been presented in such a way.  </a:t>
            </a:r>
          </a:p>
          <a:p>
            <a:pPr eaLnBrk="1" hangingPunct="1">
              <a:lnSpc>
                <a:spcPct val="80000"/>
              </a:lnSpc>
              <a:buFont typeface="Arial" charset="0"/>
              <a:buNone/>
            </a:pPr>
            <a:r>
              <a:rPr lang="pl-PL" altLang="ja-JP" sz="1600" dirty="0" smtClean="0">
                <a:cs typeface="ＭＳ Ｐゴシック" charset="-128"/>
              </a:rPr>
              <a:t>More information about Centropa and the exhibiton can be found at</a:t>
            </a:r>
            <a:r>
              <a:rPr lang="pl-PL" altLang="ja-JP" sz="1600" dirty="0" smtClean="0">
                <a:cs typeface="ＭＳ Ｐゴシック" charset="-128"/>
                <a:hlinkClick r:id="rId2"/>
              </a:rPr>
              <a:t> </a:t>
            </a:r>
            <a:r>
              <a:rPr lang="pl-PL" altLang="ja-JP" sz="1600" dirty="0">
                <a:cs typeface="ＭＳ Ｐゴシック" charset="-128"/>
                <a:hlinkClick r:id="rId3"/>
              </a:rPr>
              <a:t>www.poland.centropa.</a:t>
            </a:r>
            <a:r>
              <a:rPr lang="pl-PL" altLang="ja-JP" sz="1600" dirty="0" smtClean="0">
                <a:cs typeface="ＭＳ Ｐゴシック" charset="-128"/>
                <a:hlinkClick r:id="rId3"/>
              </a:rPr>
              <a:t>org</a:t>
            </a:r>
            <a:r>
              <a:rPr lang="pl-PL" altLang="ja-JP" sz="1600" dirty="0" smtClean="0">
                <a:cs typeface="ＭＳ Ｐゴシック" charset="-128"/>
              </a:rPr>
              <a:t>. We encourage you to explore the site, read and watch the films. </a:t>
            </a:r>
          </a:p>
          <a:p>
            <a:pPr eaLnBrk="1" hangingPunct="1">
              <a:lnSpc>
                <a:spcPct val="80000"/>
              </a:lnSpc>
              <a:buFont typeface="Arial" charset="0"/>
              <a:buNone/>
            </a:pPr>
            <a:r>
              <a:rPr lang="pl-PL" altLang="ja-JP" sz="1600" dirty="0" smtClean="0">
                <a:cs typeface="ＭＳ Ｐゴシック" charset="-128"/>
              </a:rPr>
              <a:t>An interesting interview with the project’s originator, Edward Serotta, an American photographer, writer, journalist and film producer, can be found here:</a:t>
            </a:r>
            <a:r>
              <a:rPr lang="pl-PL" altLang="ja-JP" sz="1600" dirty="0" smtClean="0">
                <a:cs typeface="ＭＳ Ｐゴシック" charset="-128"/>
                <a:hlinkClick r:id="rId4"/>
              </a:rPr>
              <a:t>http</a:t>
            </a:r>
            <a:r>
              <a:rPr lang="pl-PL" altLang="ja-JP" sz="1600" dirty="0">
                <a:cs typeface="ＭＳ Ｐゴシック" charset="-128"/>
                <a:hlinkClick r:id="rId4"/>
              </a:rPr>
              <a:t>://www.jweekly.com/article/full/59447/old-family-photos-bring-polish-history-exhibit-to-life</a:t>
            </a:r>
            <a:r>
              <a:rPr lang="pl-PL" altLang="ja-JP" sz="1600" dirty="0">
                <a:cs typeface="ＭＳ Ｐゴシック" charset="-128"/>
              </a:rPr>
              <a:t>  </a:t>
            </a:r>
            <a:endParaRPr lang="pl-PL" altLang="ja-JP" sz="1600" dirty="0" smtClean="0">
              <a:cs typeface="ＭＳ Ｐゴシック" charset="-128"/>
            </a:endParaRPr>
          </a:p>
          <a:p>
            <a:pPr algn="r" eaLnBrk="1" hangingPunct="1">
              <a:lnSpc>
                <a:spcPct val="80000"/>
              </a:lnSpc>
              <a:buFont typeface="Arial" charset="0"/>
              <a:buNone/>
            </a:pPr>
            <a:r>
              <a:rPr lang="pl-PL" altLang="ja-JP" sz="1600" dirty="0" smtClean="0">
                <a:cs typeface="ＭＳ Ｐゴシック" charset="-128"/>
              </a:rPr>
              <a:t>Join us!</a:t>
            </a:r>
          </a:p>
          <a:p>
            <a:pPr algn="r" eaLnBrk="1" hangingPunct="1">
              <a:lnSpc>
                <a:spcPct val="80000"/>
              </a:lnSpc>
              <a:buFont typeface="Arial" charset="0"/>
              <a:buNone/>
            </a:pPr>
            <a:r>
              <a:rPr lang="pl-PL" altLang="ja-JP" sz="1600" dirty="0" smtClean="0">
                <a:cs typeface="ＭＳ Ｐゴシック" charset="-128"/>
              </a:rPr>
              <a:t>Organizers of the exhibition at the school, Ms Aleksandra Bura and Ms Ewa Góra, and the student team</a:t>
            </a:r>
          </a:p>
          <a:p>
            <a:pPr eaLnBrk="1" hangingPunct="1">
              <a:lnSpc>
                <a:spcPct val="80000"/>
              </a:lnSpc>
              <a:buFont typeface="Arial" charset="0"/>
              <a:buNone/>
            </a:pPr>
            <a:r>
              <a:rPr lang="pl-PL" sz="1400" dirty="0" smtClean="0"/>
              <a:t>(Note: the article and photographs of the exhibition can be found at: </a:t>
            </a:r>
            <a:r>
              <a:rPr lang="pl-PL" sz="1400" dirty="0" smtClean="0">
                <a:hlinkClick r:id="rId5"/>
              </a:rPr>
              <a:t>www</a:t>
            </a:r>
            <a:r>
              <a:rPr lang="pl-PL" sz="1400" dirty="0">
                <a:hlinkClick r:id="rId5"/>
              </a:rPr>
              <a:t>.lo-zywiec.</a:t>
            </a:r>
            <a:r>
              <a:rPr lang="pl-PL" sz="1400" dirty="0" smtClean="0">
                <a:hlinkClick r:id="rId5"/>
              </a:rPr>
              <a:t>pl</a:t>
            </a:r>
            <a:r>
              <a:rPr lang="pl-PL" sz="1400" dirty="0" smtClean="0"/>
              <a:t>. Go to ARCHIVUM, then „news z 21.11.2012”)</a:t>
            </a:r>
            <a:endParaRPr lang="pl-PL" sz="1400"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title"/>
          </p:nvPr>
        </p:nvSpPr>
        <p:spPr/>
        <p:txBody>
          <a:bodyPr/>
          <a:lstStyle/>
          <a:p>
            <a:pPr eaLnBrk="1" hangingPunct="1"/>
            <a:r>
              <a:rPr lang="pl-PL" sz="3200" dirty="0" smtClean="0">
                <a:latin typeface="Arial" charset="0"/>
              </a:rPr>
              <a:t>The exhibition arrives! </a:t>
            </a:r>
            <a:br>
              <a:rPr lang="pl-PL" sz="3200" dirty="0" smtClean="0">
                <a:latin typeface="Arial" charset="0"/>
              </a:rPr>
            </a:br>
            <a:r>
              <a:rPr lang="pl-PL" sz="3200" dirty="0" smtClean="0">
                <a:latin typeface="Arial" charset="0"/>
              </a:rPr>
              <a:t>We put up the displays in the auditorium...</a:t>
            </a:r>
            <a:endParaRPr lang="pl-PL" sz="3200" dirty="0">
              <a:latin typeface="Arial" charset="0"/>
            </a:endParaRPr>
          </a:p>
        </p:txBody>
      </p:sp>
      <p:pic>
        <p:nvPicPr>
          <p:cNvPr id="35842" name="Picture 4" descr="DSC04961"/>
          <p:cNvPicPr>
            <a:picLocks noGrp="1" noChangeAspect="1" noChangeArrowheads="1"/>
          </p:cNvPicPr>
          <p:nvPr>
            <p:ph type="body" idx="4294967295"/>
          </p:nvPr>
        </p:nvPicPr>
        <p:blipFill>
          <a:blip r:embed="rId2" cstate="screen">
            <a:extLst>
              <a:ext uri="{28A0092B-C50C-407E-A947-70E740481C1C}">
                <a14:useLocalDpi xmlns:a14="http://schemas.microsoft.com/office/drawing/2010/main"/>
              </a:ext>
            </a:extLst>
          </a:blip>
          <a:srcRect/>
          <a:stretch>
            <a:fillRect/>
          </a:stretch>
        </p:blipFill>
        <p:spPr>
          <a:xfrm>
            <a:off x="395288" y="1412875"/>
            <a:ext cx="8353425" cy="5256213"/>
          </a:xfr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p:cNvSpPr>
          <p:nvPr>
            <p:ph type="title"/>
          </p:nvPr>
        </p:nvSpPr>
        <p:spPr/>
        <p:txBody>
          <a:bodyPr/>
          <a:lstStyle/>
          <a:p>
            <a:r>
              <a:rPr lang="pl-PL" sz="1600" b="1" dirty="0" smtClean="0">
                <a:latin typeface="Arial" charset="0"/>
              </a:rPr>
              <a:t>Our School:</a:t>
            </a:r>
            <a:r>
              <a:rPr lang="pl-PL" sz="2400" b="1" dirty="0" smtClean="0">
                <a:latin typeface="Arial" charset="0"/>
              </a:rPr>
              <a:t/>
            </a:r>
            <a:br>
              <a:rPr lang="pl-PL" sz="2400" b="1" dirty="0" smtClean="0">
                <a:latin typeface="Arial" charset="0"/>
              </a:rPr>
            </a:br>
            <a:r>
              <a:rPr lang="pl-PL" sz="2400" b="1" dirty="0" smtClean="0">
                <a:latin typeface="Arial" charset="0"/>
              </a:rPr>
              <a:t>M. Kopernik High School (High School Nr 1) in Żywiec</a:t>
            </a:r>
            <a:br>
              <a:rPr lang="pl-PL" sz="2400" b="1" dirty="0" smtClean="0">
                <a:latin typeface="Arial" charset="0"/>
              </a:rPr>
            </a:br>
            <a:r>
              <a:rPr lang="pl-PL" sz="2400" b="1" dirty="0" smtClean="0">
                <a:latin typeface="Arial" charset="0"/>
              </a:rPr>
              <a:t>(the school has existed since 1904</a:t>
            </a:r>
            <a:r>
              <a:rPr lang="pl-PL" sz="2400" b="1" dirty="0">
                <a:latin typeface="Arial" charset="0"/>
              </a:rPr>
              <a:t>!)</a:t>
            </a:r>
          </a:p>
        </p:txBody>
      </p:sp>
      <p:pic>
        <p:nvPicPr>
          <p:cNvPr id="18434" name="Picture 5" descr="strona5_zdjecie3"/>
          <p:cNvPicPr>
            <a:picLocks noGrp="1" noChangeAspect="1" noChangeArrowheads="1"/>
          </p:cNvPicPr>
          <p:nvPr>
            <p:ph type="body" idx="1"/>
          </p:nvPr>
        </p:nvPicPr>
        <p:blipFill>
          <a:blip r:embed="rId2"/>
          <a:srcRect/>
          <a:stretch>
            <a:fillRect/>
          </a:stretch>
        </p:blipFill>
        <p:spPr>
          <a:xfrm>
            <a:off x="468313" y="1600200"/>
            <a:ext cx="8280400" cy="4924425"/>
          </a:xfr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image title"/>
          <p:cNvPicPr>
            <a:picLocks noChangeAspect="1" noChangeArrowheads="1"/>
          </p:cNvPicPr>
          <p:nvPr/>
        </p:nvPicPr>
        <p:blipFill>
          <a:blip r:embed="rId2"/>
          <a:srcRect/>
          <a:stretch>
            <a:fillRect/>
          </a:stretch>
        </p:blipFill>
        <p:spPr bwMode="auto">
          <a:xfrm>
            <a:off x="611188" y="0"/>
            <a:ext cx="7885112" cy="6818313"/>
          </a:xfrm>
          <a:prstGeom prst="rect">
            <a:avLst/>
          </a:prstGeom>
          <a:noFill/>
          <a:ln w="9525">
            <a:noFill/>
            <a:miter lim="800000"/>
            <a:headEnd/>
            <a:tailEnd/>
          </a:ln>
        </p:spPr>
      </p:pic>
      <p:sp>
        <p:nvSpPr>
          <p:cNvPr id="36866" name="Symbol zastępczy zawartości 2"/>
          <p:cNvSpPr>
            <a:spLocks noGrp="1"/>
          </p:cNvSpPr>
          <p:nvPr>
            <p:ph idx="4294967295"/>
          </p:nvPr>
        </p:nvSpPr>
        <p:spPr>
          <a:xfrm>
            <a:off x="439738" y="260350"/>
            <a:ext cx="8229600" cy="6192838"/>
          </a:xfrm>
        </p:spPr>
        <p:txBody>
          <a:bodyPr/>
          <a:lstStyle/>
          <a:p>
            <a:pPr marL="0" indent="0" algn="ctr" eaLnBrk="1" hangingPunct="1">
              <a:buFont typeface="Arial" charset="0"/>
              <a:buNone/>
            </a:pPr>
            <a:endParaRPr lang="pl-PL" sz="5400" b="1" i="1" dirty="0"/>
          </a:p>
          <a:p>
            <a:pPr marL="0" indent="0" algn="ctr" eaLnBrk="1" hangingPunct="1">
              <a:buFont typeface="Arial" charset="0"/>
              <a:buNone/>
            </a:pPr>
            <a:endParaRPr lang="pl-PL" sz="5400" b="1" i="1" dirty="0"/>
          </a:p>
          <a:p>
            <a:pPr marL="0" indent="0" algn="ctr" eaLnBrk="1" hangingPunct="1">
              <a:buFont typeface="Arial" charset="0"/>
              <a:buNone/>
            </a:pPr>
            <a:endParaRPr lang="pl-PL" b="1" i="1" dirty="0"/>
          </a:p>
          <a:p>
            <a:pPr marL="0" indent="0" algn="ctr" eaLnBrk="1" hangingPunct="1">
              <a:buFont typeface="Arial" charset="0"/>
              <a:buNone/>
            </a:pPr>
            <a:r>
              <a:rPr lang="pl-PL" sz="5400" b="1" i="1" dirty="0"/>
              <a:t> </a:t>
            </a:r>
            <a:r>
              <a:rPr lang="pl-PL" sz="5400" b="1" i="1" dirty="0" smtClean="0"/>
              <a:t> </a:t>
            </a:r>
            <a:r>
              <a:rPr lang="pl-PL" sz="6600" b="1" i="1" dirty="0" smtClean="0"/>
              <a:t>WE BEGIN!</a:t>
            </a:r>
            <a:endParaRPr lang="pl-PL" sz="6600" b="1" i="1" dirty="0"/>
          </a:p>
          <a:p>
            <a:pPr marL="0" indent="0" algn="ctr" eaLnBrk="1" hangingPunct="1">
              <a:buFont typeface="Arial" charset="0"/>
              <a:buNone/>
            </a:pPr>
            <a:endParaRPr lang="pl-PL" sz="1400" b="1" i="1" dirty="0">
              <a:latin typeface="Arial" charset="0"/>
            </a:endParaRPr>
          </a:p>
          <a:p>
            <a:pPr marL="0" indent="0" algn="ctr" eaLnBrk="1" hangingPunct="1">
              <a:buFont typeface="Arial" charset="0"/>
              <a:buNone/>
            </a:pPr>
            <a:endParaRPr lang="pl-PL" sz="1400" b="1" i="1" dirty="0">
              <a:latin typeface="Arial" charset="0"/>
            </a:endParaRPr>
          </a:p>
          <a:p>
            <a:pPr marL="0" indent="0" algn="ctr" eaLnBrk="1" hangingPunct="1">
              <a:buFont typeface="Arial" charset="0"/>
              <a:buNone/>
            </a:pPr>
            <a:endParaRPr lang="pl-PL" sz="1400" b="1" i="1" dirty="0">
              <a:latin typeface="Arial" charset="0"/>
            </a:endParaRPr>
          </a:p>
          <a:p>
            <a:pPr marL="0" indent="0" algn="ctr" eaLnBrk="1" hangingPunct="1">
              <a:buFont typeface="Arial" charset="0"/>
              <a:buNone/>
            </a:pPr>
            <a:endParaRPr lang="pl-PL" sz="1400" b="1" i="1" dirty="0">
              <a:latin typeface="Arial" charset="0"/>
            </a:endParaRPr>
          </a:p>
          <a:p>
            <a:pPr marL="0" indent="0" algn="ctr" eaLnBrk="1" hangingPunct="1">
              <a:buFont typeface="Arial" charset="0"/>
              <a:buNone/>
            </a:pPr>
            <a:endParaRPr lang="pl-PL" sz="1400" b="1" i="1" dirty="0">
              <a:latin typeface="Arial" charset="0"/>
            </a:endParaRPr>
          </a:p>
          <a:p>
            <a:pPr marL="0" indent="0" algn="ctr" eaLnBrk="1" hangingPunct="1">
              <a:buFont typeface="Arial" charset="0"/>
              <a:buNone/>
            </a:pPr>
            <a:endParaRPr lang="pl-PL" sz="1400" b="1" i="1" dirty="0">
              <a:latin typeface="Arial" charset="0"/>
            </a:endParaRPr>
          </a:p>
          <a:p>
            <a:pPr marL="0" indent="0" algn="ctr" eaLnBrk="1" hangingPunct="1">
              <a:buFont typeface="Arial" charset="0"/>
              <a:buNone/>
            </a:pPr>
            <a:endParaRPr lang="pl-PL" sz="1400" b="1" i="1" dirty="0" smtClean="0">
              <a:latin typeface="Arial" charset="0"/>
            </a:endParaRPr>
          </a:p>
          <a:p>
            <a:pPr marL="0" indent="0" algn="ctr" eaLnBrk="1" hangingPunct="1">
              <a:buFont typeface="Arial" charset="0"/>
              <a:buNone/>
            </a:pPr>
            <a:r>
              <a:rPr lang="pl-PL" sz="2400" b="1" i="1" dirty="0" smtClean="0">
                <a:latin typeface="Arial" charset="0"/>
              </a:rPr>
              <a:t>(The following slides were shown on the screen while the Emcees spoke.)</a:t>
            </a:r>
            <a:endParaRPr lang="pl-PL"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G:\Do prezentacji\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24075" y="0"/>
            <a:ext cx="5262563" cy="68405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G:\Do prezentacji\2.jpg"/>
          <p:cNvPicPr>
            <a:picLocks noChangeAspect="1" noChangeArrowheads="1"/>
          </p:cNvPicPr>
          <p:nvPr/>
        </p:nvPicPr>
        <p:blipFill>
          <a:blip r:embed="rId2"/>
          <a:srcRect/>
          <a:stretch>
            <a:fillRect/>
          </a:stretch>
        </p:blipFill>
        <p:spPr bwMode="auto">
          <a:xfrm>
            <a:off x="0" y="1484313"/>
            <a:ext cx="9144000" cy="30908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G:\Do prezentacji\3.jpg"/>
          <p:cNvPicPr>
            <a:picLocks noChangeAspect="1" noChangeArrowheads="1"/>
          </p:cNvPicPr>
          <p:nvPr/>
        </p:nvPicPr>
        <p:blipFill>
          <a:blip r:embed="rId2"/>
          <a:srcRect/>
          <a:stretch>
            <a:fillRect/>
          </a:stretch>
        </p:blipFill>
        <p:spPr bwMode="auto">
          <a:xfrm>
            <a:off x="0" y="1125538"/>
            <a:ext cx="9144000" cy="4343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descr="DSC0497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92275" y="-171450"/>
            <a:ext cx="5976938" cy="70294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p:nvPr>
        </p:nvSpPr>
        <p:spPr/>
        <p:txBody>
          <a:bodyPr/>
          <a:lstStyle/>
          <a:p>
            <a:pPr eaLnBrk="1" hangingPunct="1"/>
            <a:r>
              <a:rPr lang="pl-PL" sz="3200" dirty="0" smtClean="0">
                <a:latin typeface="Arial" charset="0"/>
              </a:rPr>
              <a:t>Emcee I</a:t>
            </a:r>
            <a:endParaRPr lang="pl-PL" sz="3200" dirty="0">
              <a:latin typeface="Arial" charset="0"/>
            </a:endParaRPr>
          </a:p>
        </p:txBody>
      </p:sp>
      <p:sp>
        <p:nvSpPr>
          <p:cNvPr id="41986" name="Rectangle 3"/>
          <p:cNvSpPr>
            <a:spLocks noGrp="1"/>
          </p:cNvSpPr>
          <p:nvPr>
            <p:ph type="body" idx="1"/>
          </p:nvPr>
        </p:nvSpPr>
        <p:spPr/>
        <p:txBody>
          <a:bodyPr/>
          <a:lstStyle/>
          <a:p>
            <a:pPr marL="609600" indent="-609600" eaLnBrk="1" hangingPunct="1">
              <a:buFont typeface="Arial" charset="0"/>
              <a:buNone/>
            </a:pPr>
            <a:r>
              <a:rPr lang="pl-PL" sz="1800" b="1" dirty="0" smtClean="0">
                <a:latin typeface="Arial" charset="0"/>
              </a:rPr>
              <a:t>Hello, </a:t>
            </a:r>
          </a:p>
          <a:p>
            <a:pPr marL="609600" indent="-609600" eaLnBrk="1" hangingPunct="1">
              <a:buFont typeface="Arial" charset="0"/>
              <a:buNone/>
            </a:pPr>
            <a:r>
              <a:rPr lang="pl-PL" sz="1800" b="1" dirty="0" smtClean="0">
                <a:latin typeface="Arial" charset="0"/>
              </a:rPr>
              <a:t>Welcome to the auditorium, where during the next few days we will be hosting an exhibition prepared by CENTROPA. Centropa has its headquarters in Vienna, and its team also works in Washington and Budapest. This organization’s goal is to document and disseminate Jewish cultural heritage in Europe. The co-organizer of the exhibition in Poland is the Galicia Jewish Museum in Kraków. </a:t>
            </a:r>
          </a:p>
          <a:p>
            <a:pPr marL="609600" indent="-609600" eaLnBrk="1" hangingPunct="1">
              <a:buFont typeface="Arial" charset="0"/>
              <a:buNone/>
            </a:pPr>
            <a:r>
              <a:rPr lang="pl-PL" sz="1800" b="1" dirty="0" smtClean="0">
                <a:latin typeface="Arial" charset="0"/>
              </a:rPr>
              <a:t>The exhibition is called </a:t>
            </a:r>
            <a:r>
              <a:rPr lang="pl-PL" sz="1800" b="1" i="1" dirty="0" smtClean="0">
                <a:latin typeface="Arial" charset="0"/>
              </a:rPr>
              <a:t>Jewish Witnesses to a Polish Century</a:t>
            </a:r>
            <a:r>
              <a:rPr lang="pl-PL" sz="1800" b="1" dirty="0" smtClean="0">
                <a:latin typeface="Arial" charset="0"/>
              </a:rPr>
              <a:t>. Today, your classmates from the ____ class will help you view and understand the exhibition. </a:t>
            </a:r>
          </a:p>
          <a:p>
            <a:pPr marL="609600" indent="-609600" eaLnBrk="1" hangingPunct="1">
              <a:buFont typeface="Arial" charset="0"/>
              <a:buNone/>
            </a:pPr>
            <a:r>
              <a:rPr lang="pl-PL" sz="1800" b="1" dirty="0" smtClean="0">
                <a:latin typeface="Arial" charset="0"/>
              </a:rPr>
              <a:t>This meeting consists of two hours of instruction. We ask that you please do not leave the auditorium during the break, but we promise that we will finish everything about 15 minutes before the next class. Before leaving, we ask that you please fill out a survey and let us know what you thought of the exhibition. </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p:cNvSpPr>
          <p:nvPr>
            <p:ph type="title"/>
          </p:nvPr>
        </p:nvSpPr>
        <p:spPr/>
        <p:txBody>
          <a:bodyPr/>
          <a:lstStyle/>
          <a:p>
            <a:pPr eaLnBrk="1" hangingPunct="1"/>
            <a:r>
              <a:rPr lang="pl-PL" sz="3200" dirty="0" smtClean="0">
                <a:latin typeface="Arial" charset="0"/>
              </a:rPr>
              <a:t>Emcee II</a:t>
            </a:r>
            <a:endParaRPr lang="pl-PL" sz="3200" dirty="0">
              <a:latin typeface="Arial" charset="0"/>
            </a:endParaRPr>
          </a:p>
        </p:txBody>
      </p:sp>
      <p:sp>
        <p:nvSpPr>
          <p:cNvPr id="43010" name="Rectangle 3"/>
          <p:cNvSpPr>
            <a:spLocks noGrp="1"/>
          </p:cNvSpPr>
          <p:nvPr>
            <p:ph type="body" idx="1"/>
          </p:nvPr>
        </p:nvSpPr>
        <p:spPr/>
        <p:txBody>
          <a:bodyPr/>
          <a:lstStyle/>
          <a:p>
            <a:pPr eaLnBrk="1" hangingPunct="1">
              <a:buFont typeface="Arial" charset="0"/>
              <a:buNone/>
            </a:pPr>
            <a:r>
              <a:rPr lang="pl-PL" sz="1800" b="1" dirty="0" smtClean="0">
                <a:latin typeface="Arial" charset="0"/>
              </a:rPr>
              <a:t>Our meeting today consists of three parts. First, we are going to have a presentation and lecture on Jewish customs that will provide some background for viewing the exhibiton. Next, we’ll watch a short film. Then, we’ll take you through the exhibiton – this is, of course, the most important point of the meeting. At the end, we’ll watch an unusual film created on the basis of the family history and family photographs of one of the people featured in the exhibition, a resident of Kraków. </a:t>
            </a:r>
          </a:p>
          <a:p>
            <a:pPr eaLnBrk="1" hangingPunct="1">
              <a:buFont typeface="Arial" charset="0"/>
              <a:buNone/>
            </a:pPr>
            <a:endParaRPr lang="pl-PL" sz="1800" b="1" dirty="0">
              <a:latin typeface="Arial" charset="0"/>
            </a:endParaRPr>
          </a:p>
          <a:p>
            <a:pPr eaLnBrk="1" hangingPunct="1">
              <a:buFont typeface="Arial" charset="0"/>
              <a:buNone/>
            </a:pPr>
            <a:endParaRPr lang="pl-PL" sz="1800" b="1" dirty="0">
              <a:latin typeface="Arial" charset="0"/>
            </a:endParaRPr>
          </a:p>
          <a:p>
            <a:pPr eaLnBrk="1" hangingPunct="1">
              <a:buFont typeface="Arial" charset="0"/>
              <a:buNone/>
            </a:pPr>
            <a:endParaRPr lang="pl-PL" sz="1800" b="1" dirty="0">
              <a:latin typeface="Arial" charset="0"/>
            </a:endParaRPr>
          </a:p>
          <a:p>
            <a:pPr eaLnBrk="1" hangingPunct="1">
              <a:buFont typeface="Arial" charset="0"/>
              <a:buNone/>
            </a:pPr>
            <a:endParaRPr lang="pl-PL" sz="1800" b="1" dirty="0">
              <a:latin typeface="Arial" charset="0"/>
            </a:endParaRPr>
          </a:p>
          <a:p>
            <a:pPr eaLnBrk="1" hangingPunct="1">
              <a:buFont typeface="Arial" charset="0"/>
              <a:buNone/>
            </a:pPr>
            <a:endParaRPr lang="pl-PL" sz="1800" b="1" dirty="0" smtClean="0">
              <a:latin typeface="Arial" charset="0"/>
            </a:endParaRPr>
          </a:p>
          <a:p>
            <a:pPr algn="ctr" eaLnBrk="1" hangingPunct="1">
              <a:buFont typeface="Arial" charset="0"/>
              <a:buNone/>
            </a:pPr>
            <a:r>
              <a:rPr lang="pl-PL" sz="1800" b="1" dirty="0" smtClean="0">
                <a:latin typeface="Arial" charset="0"/>
              </a:rPr>
              <a:t>(Show plan of the exhibition on the screen)</a:t>
            </a:r>
            <a:endParaRPr lang="pl-PL" sz="1800" b="1"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4" name="Picture 2" descr="image title"/>
          <p:cNvPicPr>
            <a:picLocks noChangeAspect="1" noChangeArrowheads="1"/>
          </p:cNvPicPr>
          <p:nvPr/>
        </p:nvPicPr>
        <p:blipFill>
          <a:blip r:embed="rId2"/>
          <a:srcRect/>
          <a:stretch>
            <a:fillRect/>
          </a:stretch>
        </p:blipFill>
        <p:spPr bwMode="auto">
          <a:xfrm>
            <a:off x="611188" y="0"/>
            <a:ext cx="7885112" cy="6818313"/>
          </a:xfrm>
          <a:prstGeom prst="rect">
            <a:avLst/>
          </a:prstGeom>
          <a:noFill/>
          <a:ln w="9525">
            <a:noFill/>
            <a:miter lim="800000"/>
            <a:headEnd/>
            <a:tailEnd/>
          </a:ln>
        </p:spPr>
      </p:pic>
      <p:sp>
        <p:nvSpPr>
          <p:cNvPr id="44035" name="Symbol zastępczy zawartości 2"/>
          <p:cNvSpPr>
            <a:spLocks noGrp="1"/>
          </p:cNvSpPr>
          <p:nvPr>
            <p:ph idx="1"/>
          </p:nvPr>
        </p:nvSpPr>
        <p:spPr>
          <a:xfrm>
            <a:off x="457200" y="404813"/>
            <a:ext cx="8229600" cy="5721350"/>
          </a:xfrm>
        </p:spPr>
        <p:txBody>
          <a:bodyPr/>
          <a:lstStyle/>
          <a:p>
            <a:pPr marL="0" indent="0" algn="ctr" eaLnBrk="1" hangingPunct="1">
              <a:lnSpc>
                <a:spcPct val="80000"/>
              </a:lnSpc>
              <a:buFont typeface="Arial" charset="0"/>
              <a:buNone/>
            </a:pPr>
            <a:r>
              <a:rPr lang="pl-PL" sz="2700" b="1" u="sng" dirty="0" smtClean="0"/>
              <a:t>Plan of the Meeting</a:t>
            </a:r>
          </a:p>
          <a:p>
            <a:pPr marL="0" indent="0" algn="ctr" eaLnBrk="1" hangingPunct="1">
              <a:lnSpc>
                <a:spcPct val="80000"/>
              </a:lnSpc>
              <a:buFont typeface="Arial" charset="0"/>
              <a:buNone/>
            </a:pPr>
            <a:endParaRPr lang="pl-PL" sz="1400" b="1" dirty="0" smtClean="0"/>
          </a:p>
          <a:p>
            <a:pPr marL="0" indent="0" algn="ctr" eaLnBrk="1" hangingPunct="1">
              <a:lnSpc>
                <a:spcPct val="80000"/>
              </a:lnSpc>
              <a:buFont typeface="Arial" charset="0"/>
              <a:buNone/>
            </a:pPr>
            <a:r>
              <a:rPr lang="pl-PL" sz="2700" b="1" i="1" dirty="0" smtClean="0"/>
              <a:t>Jewish Customs</a:t>
            </a:r>
            <a:r>
              <a:rPr lang="pl-PL" sz="2700" b="1" dirty="0" smtClean="0"/>
              <a:t>: lecture and presentation.</a:t>
            </a:r>
            <a:endParaRPr lang="pl-PL" sz="2700" b="1" dirty="0"/>
          </a:p>
          <a:p>
            <a:pPr marL="0" indent="0" algn="ctr" eaLnBrk="1" hangingPunct="1">
              <a:lnSpc>
                <a:spcPct val="80000"/>
              </a:lnSpc>
              <a:buFont typeface="Arial" charset="0"/>
              <a:buNone/>
            </a:pPr>
            <a:endParaRPr lang="pl-PL" sz="1400" b="1" dirty="0" smtClean="0"/>
          </a:p>
          <a:p>
            <a:pPr marL="0" indent="0" algn="ctr" eaLnBrk="1" hangingPunct="1">
              <a:lnSpc>
                <a:spcPct val="80000"/>
              </a:lnSpc>
              <a:buFont typeface="Arial" charset="0"/>
              <a:buNone/>
            </a:pPr>
            <a:r>
              <a:rPr lang="pl-PL" sz="2700" b="1" dirty="0" smtClean="0"/>
              <a:t>Showing the first film. </a:t>
            </a:r>
          </a:p>
          <a:p>
            <a:pPr marL="0" indent="0" algn="ctr" eaLnBrk="1" hangingPunct="1">
              <a:lnSpc>
                <a:spcPct val="80000"/>
              </a:lnSpc>
              <a:buFont typeface="Arial" charset="0"/>
              <a:buNone/>
            </a:pPr>
            <a:endParaRPr lang="pl-PL" sz="1400" b="1" dirty="0" smtClean="0"/>
          </a:p>
          <a:p>
            <a:pPr marL="0" indent="0" algn="ctr" eaLnBrk="1" hangingPunct="1">
              <a:lnSpc>
                <a:spcPct val="80000"/>
              </a:lnSpc>
              <a:buFont typeface="Arial" charset="0"/>
              <a:buNone/>
            </a:pPr>
            <a:r>
              <a:rPr lang="pl-PL" sz="2700" b="1" dirty="0" smtClean="0"/>
              <a:t>Viewing the exhibition </a:t>
            </a:r>
            <a:r>
              <a:rPr lang="pl-PL" sz="2700" b="1" i="1" dirty="0" smtClean="0"/>
              <a:t>Jewish Witnesses to a Polish Century. </a:t>
            </a:r>
            <a:endParaRPr lang="pl-PL" sz="2700" b="1" dirty="0" smtClean="0"/>
          </a:p>
          <a:p>
            <a:pPr marL="0" indent="0" algn="ctr" eaLnBrk="1" hangingPunct="1">
              <a:lnSpc>
                <a:spcPct val="80000"/>
              </a:lnSpc>
            </a:pPr>
            <a:endParaRPr lang="pl-PL" sz="1400" b="1" dirty="0" smtClean="0"/>
          </a:p>
          <a:p>
            <a:pPr marL="0" indent="0" algn="ctr" eaLnBrk="1" hangingPunct="1">
              <a:lnSpc>
                <a:spcPct val="80000"/>
              </a:lnSpc>
              <a:buFont typeface="Arial" charset="0"/>
              <a:buNone/>
            </a:pPr>
            <a:r>
              <a:rPr lang="pl-PL" sz="2700" b="1" dirty="0" smtClean="0"/>
              <a:t>Showing the second film (interview with one of the people featured in the exhibition).</a:t>
            </a:r>
          </a:p>
          <a:p>
            <a:pPr marL="0" indent="0" algn="ctr" eaLnBrk="1" hangingPunct="1">
              <a:lnSpc>
                <a:spcPct val="80000"/>
              </a:lnSpc>
              <a:buFont typeface="Arial" charset="0"/>
              <a:buNone/>
            </a:pPr>
            <a:r>
              <a:rPr lang="pl-PL" sz="2700" b="1" dirty="0" smtClean="0"/>
              <a:t> </a:t>
            </a:r>
          </a:p>
          <a:p>
            <a:pPr marL="0" indent="0" algn="ctr" eaLnBrk="1" hangingPunct="1">
              <a:lnSpc>
                <a:spcPct val="80000"/>
              </a:lnSpc>
              <a:buFont typeface="Arial" charset="0"/>
              <a:buNone/>
            </a:pPr>
            <a:r>
              <a:rPr lang="pl-PL" sz="2700" b="1" dirty="0" smtClean="0"/>
              <a:t>ENJOY!</a:t>
            </a:r>
            <a:endParaRPr lang="pl-PL" sz="2700" b="1" dirty="0"/>
          </a:p>
          <a:p>
            <a:pPr marL="0" indent="0" algn="ctr" eaLnBrk="1" hangingPunct="1">
              <a:lnSpc>
                <a:spcPct val="80000"/>
              </a:lnSpc>
            </a:pPr>
            <a:endParaRPr lang="pl-PL" sz="2700" b="1"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p:cNvSpPr>
          <p:nvPr>
            <p:ph type="title"/>
          </p:nvPr>
        </p:nvSpPr>
        <p:spPr/>
        <p:txBody>
          <a:bodyPr/>
          <a:lstStyle/>
          <a:p>
            <a:pPr eaLnBrk="1" hangingPunct="1"/>
            <a:r>
              <a:rPr lang="pl-PL" sz="3200" dirty="0" smtClean="0">
                <a:latin typeface="Arial" charset="0"/>
              </a:rPr>
              <a:t>Presenter I</a:t>
            </a:r>
            <a:endParaRPr lang="pl-PL" sz="3200" dirty="0">
              <a:latin typeface="Arial" charset="0"/>
            </a:endParaRPr>
          </a:p>
        </p:txBody>
      </p:sp>
      <p:sp>
        <p:nvSpPr>
          <p:cNvPr id="45058" name="Rectangle 3"/>
          <p:cNvSpPr>
            <a:spLocks noGrp="1"/>
          </p:cNvSpPr>
          <p:nvPr>
            <p:ph type="body" idx="1"/>
          </p:nvPr>
        </p:nvSpPr>
        <p:spPr/>
        <p:txBody>
          <a:bodyPr/>
          <a:lstStyle/>
          <a:p>
            <a:pPr eaLnBrk="1" hangingPunct="1">
              <a:lnSpc>
                <a:spcPct val="80000"/>
              </a:lnSpc>
              <a:buFont typeface="Arial" charset="0"/>
              <a:buNone/>
            </a:pPr>
            <a:endParaRPr lang="pl-PL" sz="1600" b="1" dirty="0">
              <a:latin typeface="Arial" charset="0"/>
            </a:endParaRPr>
          </a:p>
          <a:p>
            <a:pPr eaLnBrk="1" hangingPunct="1">
              <a:lnSpc>
                <a:spcPct val="80000"/>
              </a:lnSpc>
              <a:buFont typeface="Arial" charset="0"/>
              <a:buNone/>
            </a:pPr>
            <a:endParaRPr lang="pl-PL" sz="1600" b="1" dirty="0" smtClean="0">
              <a:latin typeface="Arial" charset="0"/>
            </a:endParaRPr>
          </a:p>
          <a:p>
            <a:pPr eaLnBrk="1" hangingPunct="1">
              <a:lnSpc>
                <a:spcPct val="80000"/>
              </a:lnSpc>
              <a:buFont typeface="Arial" charset="0"/>
              <a:buNone/>
            </a:pPr>
            <a:r>
              <a:rPr lang="pl-PL" sz="1600" b="1" dirty="0" smtClean="0">
                <a:latin typeface="Arial" charset="0"/>
              </a:rPr>
              <a:t>As we prepared for </a:t>
            </a:r>
            <a:r>
              <a:rPr lang="pl-PL" sz="1600" b="1" dirty="0" err="1" smtClean="0">
                <a:latin typeface="Arial" charset="0"/>
              </a:rPr>
              <a:t>this</a:t>
            </a:r>
            <a:r>
              <a:rPr lang="pl-PL" sz="1600" b="1" dirty="0" smtClean="0">
                <a:latin typeface="Arial" charset="0"/>
              </a:rPr>
              <a:t> </a:t>
            </a:r>
            <a:r>
              <a:rPr lang="pl-PL" sz="1600" b="1" smtClean="0">
                <a:latin typeface="Arial" charset="0"/>
              </a:rPr>
              <a:t>exhibition</a:t>
            </a:r>
            <a:r>
              <a:rPr lang="pl-PL" sz="1600" b="1" dirty="0" smtClean="0">
                <a:latin typeface="Arial" charset="0"/>
              </a:rPr>
              <a:t>, we thought about trying to bring in some authentic Jewish ritual objects, such as candlesticks or a seven-branched menorah, but unfortunately we couldn’t find anyone who had one or could bring it in. This is because of the tragic events of the Second World War. </a:t>
            </a:r>
          </a:p>
          <a:p>
            <a:pPr eaLnBrk="1" hangingPunct="1">
              <a:lnSpc>
                <a:spcPct val="80000"/>
              </a:lnSpc>
              <a:buFont typeface="Arial" charset="0"/>
              <a:buNone/>
            </a:pPr>
            <a:endParaRPr lang="pl-PL" sz="1600" b="1" dirty="0" smtClean="0">
              <a:latin typeface="Arial" charset="0"/>
            </a:endParaRPr>
          </a:p>
          <a:p>
            <a:pPr eaLnBrk="1" hangingPunct="1">
              <a:lnSpc>
                <a:spcPct val="80000"/>
              </a:lnSpc>
              <a:buFont typeface="Arial" charset="0"/>
              <a:buNone/>
            </a:pPr>
            <a:r>
              <a:rPr lang="pl-PL" sz="1600" b="1" dirty="0" smtClean="0">
                <a:latin typeface="Arial" charset="0"/>
              </a:rPr>
              <a:t>Because of this, we start our meeting with the symbolic lighting of 7 candles. Their light accompany us through the exhibition and remind us of the value of life, which goes on despite adversity. </a:t>
            </a:r>
          </a:p>
          <a:p>
            <a:pPr eaLnBrk="1" hangingPunct="1">
              <a:lnSpc>
                <a:spcPct val="80000"/>
              </a:lnSpc>
              <a:buFont typeface="Arial" charset="0"/>
              <a:buNone/>
            </a:pPr>
            <a:endParaRPr lang="pl-PL" sz="1600" b="1" dirty="0" smtClean="0">
              <a:latin typeface="Arial" charset="0"/>
            </a:endParaRPr>
          </a:p>
          <a:p>
            <a:pPr eaLnBrk="1" hangingPunct="1">
              <a:lnSpc>
                <a:spcPct val="80000"/>
              </a:lnSpc>
              <a:buFont typeface="Arial" charset="0"/>
              <a:buNone/>
            </a:pPr>
            <a:endParaRPr lang="pl-PL" sz="1600" b="1" dirty="0" smtClean="0">
              <a:latin typeface="Arial" charset="0"/>
            </a:endParaRPr>
          </a:p>
          <a:p>
            <a:pPr eaLnBrk="1" hangingPunct="1">
              <a:lnSpc>
                <a:spcPct val="80000"/>
              </a:lnSpc>
              <a:buFont typeface="Arial" charset="0"/>
              <a:buNone/>
            </a:pPr>
            <a:endParaRPr lang="pl-PL" sz="1600" b="1" dirty="0" smtClean="0">
              <a:latin typeface="Arial" charset="0"/>
            </a:endParaRPr>
          </a:p>
          <a:p>
            <a:pPr eaLnBrk="1" hangingPunct="1">
              <a:lnSpc>
                <a:spcPct val="80000"/>
              </a:lnSpc>
              <a:buFont typeface="Arial" charset="0"/>
              <a:buNone/>
            </a:pPr>
            <a:endParaRPr lang="pl-PL" sz="1600" b="1"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p:cNvSpPr>
          <p:nvPr>
            <p:ph type="title"/>
          </p:nvPr>
        </p:nvSpPr>
        <p:spPr/>
        <p:txBody>
          <a:bodyPr/>
          <a:lstStyle/>
          <a:p>
            <a:pPr eaLnBrk="1" hangingPunct="1"/>
            <a:endParaRPr lang="en-US"/>
          </a:p>
        </p:txBody>
      </p:sp>
      <p:sp>
        <p:nvSpPr>
          <p:cNvPr id="46082" name="Rectangle 3"/>
          <p:cNvSpPr>
            <a:spLocks noGrp="1"/>
          </p:cNvSpPr>
          <p:nvPr>
            <p:ph type="body" idx="1"/>
          </p:nvPr>
        </p:nvSpPr>
        <p:spPr>
          <a:xfrm>
            <a:off x="457200" y="2565400"/>
            <a:ext cx="8229600" cy="3560763"/>
          </a:xfrm>
        </p:spPr>
        <p:txBody>
          <a:bodyPr/>
          <a:lstStyle/>
          <a:p>
            <a:pPr eaLnBrk="1" hangingPunct="1"/>
            <a:endParaRPr lang="en-US"/>
          </a:p>
        </p:txBody>
      </p:sp>
      <p:pic>
        <p:nvPicPr>
          <p:cNvPr id="46083" name="Picture 4" descr="DSC0497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2" descr="kopernik"/>
          <p:cNvPicPr>
            <a:picLocks noChangeAspect="1" noChangeArrowheads="1"/>
          </p:cNvPicPr>
          <p:nvPr/>
        </p:nvPicPr>
        <p:blipFill>
          <a:blip r:embed="rId2"/>
          <a:srcRect/>
          <a:stretch>
            <a:fillRect/>
          </a:stretch>
        </p:blipFill>
        <p:spPr bwMode="auto">
          <a:xfrm>
            <a:off x="1187450" y="17463"/>
            <a:ext cx="6840538" cy="68405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p:cNvSpPr>
          <p:nvPr>
            <p:ph type="title"/>
          </p:nvPr>
        </p:nvSpPr>
        <p:spPr>
          <a:xfrm>
            <a:off x="457200" y="274638"/>
            <a:ext cx="8291513" cy="2506662"/>
          </a:xfrm>
        </p:spPr>
        <p:txBody>
          <a:bodyPr/>
          <a:lstStyle/>
          <a:p>
            <a:pPr eaLnBrk="1" hangingPunct="1"/>
            <a:r>
              <a:rPr lang="pl-PL" sz="4000" b="1" dirty="0" smtClean="0"/>
              <a:t>Presentation about Jewish Customs</a:t>
            </a:r>
            <a:br>
              <a:rPr lang="pl-PL" sz="4000" b="1" dirty="0" smtClean="0"/>
            </a:br>
            <a:r>
              <a:rPr lang="pl-PL" sz="2800" b="1" i="1" dirty="0" smtClean="0"/>
              <a:t>/birth, school and education, Bar Mitzvah, Bat Mitzvah, engagement and weddings, the Jewish home, funeral customs/</a:t>
            </a:r>
            <a:endParaRPr lang="pl-PL" sz="2800" b="1" dirty="0"/>
          </a:p>
        </p:txBody>
      </p:sp>
      <p:sp>
        <p:nvSpPr>
          <p:cNvPr id="47106" name="Rectangle 3"/>
          <p:cNvSpPr>
            <a:spLocks noGrp="1"/>
          </p:cNvSpPr>
          <p:nvPr>
            <p:ph type="body" idx="1"/>
          </p:nvPr>
        </p:nvSpPr>
        <p:spPr>
          <a:xfrm>
            <a:off x="457200" y="1844675"/>
            <a:ext cx="8229600" cy="4281488"/>
          </a:xfrm>
        </p:spPr>
        <p:txBody>
          <a:bodyPr/>
          <a:lstStyle/>
          <a:p>
            <a:pPr eaLnBrk="1" hangingPunct="1">
              <a:buFont typeface="Arial" charset="0"/>
              <a:buNone/>
            </a:pPr>
            <a:endParaRPr lang="pl-PL" sz="2000" dirty="0">
              <a:latin typeface="Arial" charset="0"/>
            </a:endParaRPr>
          </a:p>
          <a:p>
            <a:pPr eaLnBrk="1" hangingPunct="1">
              <a:buFont typeface="Arial" charset="0"/>
              <a:buNone/>
            </a:pPr>
            <a:endParaRPr lang="pl-PL" sz="2000" dirty="0">
              <a:latin typeface="Arial" charset="0"/>
            </a:endParaRPr>
          </a:p>
          <a:p>
            <a:pPr eaLnBrk="1" hangingPunct="1">
              <a:buFont typeface="Arial" charset="0"/>
              <a:buNone/>
            </a:pPr>
            <a:endParaRPr lang="pl-PL" sz="2000" dirty="0">
              <a:latin typeface="Arial" charset="0"/>
            </a:endParaRPr>
          </a:p>
          <a:p>
            <a:pPr eaLnBrk="1" hangingPunct="1">
              <a:buFont typeface="Arial" charset="0"/>
              <a:buNone/>
            </a:pPr>
            <a:endParaRPr lang="pl-PL" sz="2000" dirty="0" smtClean="0">
              <a:latin typeface="Arial" charset="0"/>
            </a:endParaRPr>
          </a:p>
          <a:p>
            <a:pPr eaLnBrk="1" hangingPunct="1">
              <a:buFont typeface="Arial" charset="0"/>
              <a:buNone/>
            </a:pPr>
            <a:r>
              <a:rPr lang="pl-PL" sz="2000" dirty="0" smtClean="0">
                <a:latin typeface="Arial" charset="0"/>
              </a:rPr>
              <a:t>Source: </a:t>
            </a:r>
            <a:endParaRPr lang="pl-PL" sz="2000" dirty="0">
              <a:latin typeface="Arial" charset="0"/>
            </a:endParaRPr>
          </a:p>
          <a:p>
            <a:pPr eaLnBrk="1" hangingPunct="1">
              <a:buFont typeface="Arial" charset="0"/>
              <a:buNone/>
            </a:pPr>
            <a:r>
              <a:rPr lang="pl-PL" sz="2000" dirty="0">
                <a:latin typeface="Arial" charset="0"/>
                <a:hlinkClick r:id="rId2"/>
              </a:rPr>
              <a:t>www.sztetl.org.pl/template/gfx/prezentacje/zwyczaje.pdf</a:t>
            </a:r>
            <a:endParaRPr lang="pl-PL" sz="2000" dirty="0">
              <a:latin typeface="Arial" charset="0"/>
            </a:endParaRPr>
          </a:p>
          <a:p>
            <a:pPr eaLnBrk="1" hangingPunct="1">
              <a:buFont typeface="Arial" charset="0"/>
              <a:buNone/>
            </a:pPr>
            <a:endParaRPr lang="pl-PL" sz="2000" dirty="0" smtClean="0">
              <a:latin typeface="Arial" charset="0"/>
            </a:endParaRPr>
          </a:p>
          <a:p>
            <a:pPr eaLnBrk="1" hangingPunct="1">
              <a:buFont typeface="Arial" charset="0"/>
              <a:buNone/>
            </a:pPr>
            <a:r>
              <a:rPr lang="pl-PL" sz="2000" dirty="0" smtClean="0">
                <a:latin typeface="Arial" charset="0"/>
              </a:rPr>
              <a:t>Below, we have cited slides from the presentation (which can be downloaded from the link above). The text has been slightly shortened. </a:t>
            </a:r>
          </a:p>
          <a:p>
            <a:pPr eaLnBrk="1" hangingPunct="1">
              <a:buFont typeface="Arial" charset="0"/>
              <a:buNone/>
            </a:pPr>
            <a:endParaRPr lang="pl-PL" sz="20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ytuł 1"/>
          <p:cNvSpPr>
            <a:spLocks noGrp="1"/>
          </p:cNvSpPr>
          <p:nvPr>
            <p:ph type="title"/>
          </p:nvPr>
        </p:nvSpPr>
        <p:spPr/>
        <p:txBody>
          <a:bodyPr/>
          <a:lstStyle/>
          <a:p>
            <a:pPr eaLnBrk="1" hangingPunct="1"/>
            <a:endParaRPr lang="en-US"/>
          </a:p>
        </p:txBody>
      </p:sp>
      <p:pic>
        <p:nvPicPr>
          <p:cNvPr id="49154" name="Picture 3"/>
          <p:cNvPicPr>
            <a:picLocks noChangeAspect="1" noChangeArrowheads="1"/>
          </p:cNvPicPr>
          <p:nvPr/>
        </p:nvPicPr>
        <p:blipFill>
          <a:blip r:embed="rId2"/>
          <a:srcRect/>
          <a:stretch>
            <a:fillRect/>
          </a:stretch>
        </p:blipFill>
        <p:spPr bwMode="auto">
          <a:xfrm>
            <a:off x="-7938" y="0"/>
            <a:ext cx="9150351"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2"/>
          <a:srcRect/>
          <a:stretch>
            <a:fillRect/>
          </a:stretch>
        </p:blipFill>
        <p:spPr bwMode="auto">
          <a:xfrm>
            <a:off x="0" y="7938"/>
            <a:ext cx="9144000" cy="68500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2"/>
          <a:srcRect/>
          <a:stretch>
            <a:fillRect/>
          </a:stretch>
        </p:blipFill>
        <p:spPr bwMode="auto">
          <a:xfrm>
            <a:off x="-9525" y="0"/>
            <a:ext cx="9153525"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p:cNvPicPr>
            <a:picLocks noChangeAspect="1" noChangeArrowheads="1"/>
          </p:cNvPicPr>
          <p:nvPr/>
        </p:nvPicPr>
        <p:blipFill>
          <a:blip r:embed="rId2"/>
          <a:srcRect/>
          <a:stretch>
            <a:fillRect/>
          </a:stretch>
        </p:blipFill>
        <p:spPr bwMode="auto">
          <a:xfrm>
            <a:off x="-7938" y="0"/>
            <a:ext cx="9151938"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p:cNvPicPr>
            <a:picLocks noChangeAspect="1" noChangeArrowheads="1"/>
          </p:cNvPicPr>
          <p:nvPr/>
        </p:nvPicPr>
        <p:blipFill>
          <a:blip r:embed="rId2"/>
          <a:srcRect/>
          <a:stretch>
            <a:fillRect/>
          </a:stretch>
        </p:blipFill>
        <p:spPr bwMode="auto">
          <a:xfrm>
            <a:off x="12700" y="0"/>
            <a:ext cx="91313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2"/>
          <a:srcRect/>
          <a:stretch>
            <a:fillRect/>
          </a:stretch>
        </p:blipFill>
        <p:spPr bwMode="auto">
          <a:xfrm>
            <a:off x="0" y="-7938"/>
            <a:ext cx="9144000" cy="68659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p:cNvSpPr>
          <p:nvPr>
            <p:ph type="ctrTitle"/>
          </p:nvPr>
        </p:nvSpPr>
        <p:spPr>
          <a:xfrm>
            <a:off x="685800" y="0"/>
            <a:ext cx="7772400" cy="1268413"/>
          </a:xfrm>
        </p:spPr>
        <p:txBody>
          <a:bodyPr/>
          <a:lstStyle/>
          <a:p>
            <a:pPr eaLnBrk="1" hangingPunct="1"/>
            <a:r>
              <a:rPr lang="pl-PL" sz="3200" b="1" dirty="0" smtClean="0">
                <a:latin typeface="Arial" charset="0"/>
              </a:rPr>
              <a:t>Our first contact with the exhibition...</a:t>
            </a:r>
            <a:endParaRPr lang="pl-PL" sz="3200" b="1" dirty="0">
              <a:latin typeface="Arial" charset="0"/>
            </a:endParaRPr>
          </a:p>
        </p:txBody>
      </p:sp>
      <p:sp>
        <p:nvSpPr>
          <p:cNvPr id="21506" name="Rectangle 8"/>
          <p:cNvSpPr>
            <a:spLocks noGrp="1"/>
          </p:cNvSpPr>
          <p:nvPr>
            <p:ph type="subTitle" idx="1"/>
          </p:nvPr>
        </p:nvSpPr>
        <p:spPr>
          <a:xfrm>
            <a:off x="395288" y="1196975"/>
            <a:ext cx="8497887" cy="5661025"/>
          </a:xfrm>
        </p:spPr>
        <p:txBody>
          <a:bodyPr/>
          <a:lstStyle/>
          <a:p>
            <a:pPr algn="l" eaLnBrk="1" hangingPunct="1"/>
            <a:endParaRPr lang="pl-PL" sz="2000" dirty="0" smtClean="0">
              <a:solidFill>
                <a:schemeClr val="tx1"/>
              </a:solidFill>
              <a:latin typeface="Arial" charset="0"/>
            </a:endParaRPr>
          </a:p>
          <a:p>
            <a:pPr algn="l" eaLnBrk="1" hangingPunct="1"/>
            <a:r>
              <a:rPr lang="pl-PL" sz="2000" b="1" dirty="0" smtClean="0">
                <a:solidFill>
                  <a:schemeClr val="tx1"/>
                </a:solidFill>
                <a:latin typeface="Arial" charset="0"/>
              </a:rPr>
              <a:t>... took place in March 2012 during an extremely inspiring and valuable seminar organized by Centropa and the Galicia Jewish Museum in Kraków called </a:t>
            </a:r>
            <a:r>
              <a:rPr lang="en-GB" sz="2000" b="1" i="1" dirty="0" smtClean="0">
                <a:solidFill>
                  <a:schemeClr val="tx1"/>
                </a:solidFill>
                <a:latin typeface="Arial" charset="0"/>
              </a:rPr>
              <a:t>“New Technology, Jewish History and Digital Stories” Polish Students of the 21</a:t>
            </a:r>
            <a:r>
              <a:rPr lang="en-GB" sz="2000" b="1" i="1" baseline="30000" dirty="0" smtClean="0">
                <a:solidFill>
                  <a:schemeClr val="tx1"/>
                </a:solidFill>
                <a:latin typeface="Arial" charset="0"/>
              </a:rPr>
              <a:t>st</a:t>
            </a:r>
            <a:r>
              <a:rPr lang="en-GB" sz="2000" b="1" i="1" dirty="0" smtClean="0">
                <a:solidFill>
                  <a:schemeClr val="tx1"/>
                </a:solidFill>
                <a:latin typeface="Arial" charset="0"/>
              </a:rPr>
              <a:t> Century Discover 20</a:t>
            </a:r>
            <a:r>
              <a:rPr lang="en-GB" sz="2000" b="1" i="1" baseline="30000" dirty="0" smtClean="0">
                <a:solidFill>
                  <a:schemeClr val="tx1"/>
                </a:solidFill>
                <a:latin typeface="Arial" charset="0"/>
              </a:rPr>
              <a:t>th</a:t>
            </a:r>
            <a:r>
              <a:rPr lang="en-GB" sz="2000" b="1" i="1" dirty="0" smtClean="0">
                <a:solidFill>
                  <a:schemeClr val="tx1"/>
                </a:solidFill>
                <a:latin typeface="Arial" charset="0"/>
              </a:rPr>
              <a:t> Century History and Make Contact with Their Peers in Other Countries. </a:t>
            </a:r>
          </a:p>
          <a:p>
            <a:pPr algn="l" eaLnBrk="1" hangingPunct="1"/>
            <a:endParaRPr lang="pl-PL" sz="1800" b="1" dirty="0" smtClean="0">
              <a:solidFill>
                <a:schemeClr val="tx1"/>
              </a:solidFill>
              <a:latin typeface="Arial" charset="0"/>
            </a:endParaRPr>
          </a:p>
          <a:p>
            <a:pPr eaLnBrk="1" hangingPunct="1"/>
            <a:r>
              <a:rPr lang="pl-PL" sz="2800" b="1" dirty="0" smtClean="0">
                <a:solidFill>
                  <a:schemeClr val="tx1"/>
                </a:solidFill>
                <a:latin typeface="Arial" charset="0"/>
              </a:rPr>
              <a:t>We came to the decision easily:</a:t>
            </a:r>
          </a:p>
          <a:p>
            <a:pPr eaLnBrk="1" hangingPunct="1"/>
            <a:r>
              <a:rPr lang="pl-PL" sz="2800" b="1" dirty="0" smtClean="0">
                <a:solidFill>
                  <a:schemeClr val="tx1"/>
                </a:solidFill>
                <a:latin typeface="Arial" charset="0"/>
              </a:rPr>
              <a:t>We want to host the exhibition in our school!</a:t>
            </a:r>
          </a:p>
          <a:p>
            <a:pPr eaLnBrk="1" hangingPunct="1"/>
            <a:endParaRPr lang="pl-PL" sz="2400" b="1" dirty="0" smtClean="0">
              <a:solidFill>
                <a:schemeClr val="tx1"/>
              </a:solidFill>
              <a:latin typeface="Arial" charset="0"/>
            </a:endParaRPr>
          </a:p>
          <a:p>
            <a:pPr eaLnBrk="1" hangingPunct="1"/>
            <a:r>
              <a:rPr lang="pl-PL" sz="2000" b="1" dirty="0" smtClean="0">
                <a:solidFill>
                  <a:schemeClr val="tx1"/>
                </a:solidFill>
                <a:latin typeface="Arial" charset="0"/>
              </a:rPr>
              <a:t>Preparations for the exhibition (to be displayed in November 2012) unfolded in several stages. </a:t>
            </a:r>
          </a:p>
          <a:p>
            <a:pPr eaLnBrk="1" hangingPunct="1"/>
            <a:endParaRPr lang="pl-PL" sz="2000" b="1" dirty="0">
              <a:solidFill>
                <a:schemeClr val="tx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2"/>
          <a:srcRect/>
          <a:stretch>
            <a:fillRect/>
          </a:stretch>
        </p:blipFill>
        <p:spPr bwMode="auto">
          <a:xfrm>
            <a:off x="14288" y="0"/>
            <a:ext cx="9129712"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2"/>
          <a:srcRect/>
          <a:stretch>
            <a:fillRect/>
          </a:stretch>
        </p:blipFill>
        <p:spPr bwMode="auto">
          <a:xfrm>
            <a:off x="0" y="17463"/>
            <a:ext cx="9144000" cy="68405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p:cNvSpPr>
          <p:nvPr>
            <p:ph type="title"/>
          </p:nvPr>
        </p:nvSpPr>
        <p:spPr/>
        <p:txBody>
          <a:bodyPr/>
          <a:lstStyle/>
          <a:p>
            <a:pPr eaLnBrk="1" hangingPunct="1"/>
            <a:r>
              <a:rPr lang="pl-PL" sz="3200" dirty="0" smtClean="0">
                <a:latin typeface="Arial" charset="0"/>
              </a:rPr>
              <a:t>Emcee III</a:t>
            </a:r>
            <a:endParaRPr lang="pl-PL" sz="3200" dirty="0">
              <a:latin typeface="Arial" charset="0"/>
            </a:endParaRPr>
          </a:p>
        </p:txBody>
      </p:sp>
      <p:sp>
        <p:nvSpPr>
          <p:cNvPr id="61442" name="Rectangle 3"/>
          <p:cNvSpPr>
            <a:spLocks noGrp="1"/>
          </p:cNvSpPr>
          <p:nvPr>
            <p:ph type="body" idx="1"/>
          </p:nvPr>
        </p:nvSpPr>
        <p:spPr/>
        <p:txBody>
          <a:bodyPr/>
          <a:lstStyle/>
          <a:p>
            <a:pPr eaLnBrk="1" hangingPunct="1">
              <a:lnSpc>
                <a:spcPct val="80000"/>
              </a:lnSpc>
              <a:buFont typeface="Arial" charset="0"/>
              <a:buNone/>
            </a:pPr>
            <a:r>
              <a:rPr lang="pl-PL" sz="1800" b="1" dirty="0" smtClean="0">
                <a:latin typeface="Arial" charset="0"/>
              </a:rPr>
              <a:t>The history of the Jewish present in the Polish lands dates from the 10th century. In the last century, in the times between the First and Second World Wars, Jews were about 10% of the population in Poland. Jewish history [in Poland] was ended by the Holocaust, during which 6 million Jews were mudered in Europe. Had the Holocaust not happened, Jews would be our neighbors in our city. Just like they were in 1939. Today, there are NEARLY – I repeat NEARLY – absent. Their descendents life in Israel, which has existed since 1948. They also live in many other countries around the world. HERE, little remains: memory, graves of their families in Jewish cemeteries, a few synagogues, houses where they once lived, a few ritual objects, maybe some photographs. The smoke dispersed from the crematoria in the German death camps.The grevious pain of those times still lives in the hearts of survivors, living alongside the joy of survival. From that came the strength to rebuild new lives. A few of those surviving Jews decided to rebuild HERE, where they lived before the war – in Poland. They are the same people that you can see in the photographs and who you can get to know through their own words. They are the Jewish witnessess, but also the co-creators of and the co-participants in the Polish century. </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4"/>
          <p:cNvSpPr>
            <a:spLocks noGrp="1"/>
          </p:cNvSpPr>
          <p:nvPr>
            <p:ph type="title"/>
          </p:nvPr>
        </p:nvSpPr>
        <p:spPr/>
        <p:txBody>
          <a:bodyPr/>
          <a:lstStyle/>
          <a:p>
            <a:pPr eaLnBrk="1" hangingPunct="1"/>
            <a:r>
              <a:rPr lang="pl-PL" sz="3200" b="1" dirty="0" smtClean="0">
                <a:latin typeface="Arial" charset="0"/>
              </a:rPr>
              <a:t>Now we bring your attention to one particular picture </a:t>
            </a:r>
            <a:endParaRPr lang="pl-PL" sz="3200" b="1" dirty="0">
              <a:latin typeface="Arial" charset="0"/>
            </a:endParaRPr>
          </a:p>
        </p:txBody>
      </p:sp>
      <p:sp>
        <p:nvSpPr>
          <p:cNvPr id="62466" name="Rectangle 5"/>
          <p:cNvSpPr>
            <a:spLocks noGrp="1"/>
          </p:cNvSpPr>
          <p:nvPr>
            <p:ph type="body" sz="half" idx="1"/>
          </p:nvPr>
        </p:nvSpPr>
        <p:spPr>
          <a:xfrm>
            <a:off x="228600" y="1600200"/>
            <a:ext cx="4038600" cy="4525963"/>
          </a:xfrm>
        </p:spPr>
        <p:txBody>
          <a:bodyPr/>
          <a:lstStyle/>
          <a:p>
            <a:pPr eaLnBrk="1" hangingPunct="1">
              <a:buFont typeface="Arial" charset="0"/>
              <a:buNone/>
            </a:pPr>
            <a:endParaRPr lang="pl-PL" sz="1800" b="1" dirty="0" smtClean="0">
              <a:latin typeface="Arial" charset="0"/>
            </a:endParaRPr>
          </a:p>
          <a:p>
            <a:pPr eaLnBrk="1" hangingPunct="1">
              <a:buFont typeface="Arial" charset="0"/>
              <a:buNone/>
            </a:pPr>
            <a:r>
              <a:rPr lang="pl-PL" sz="1800" b="1" dirty="0" smtClean="0">
                <a:latin typeface="Arial" charset="0"/>
              </a:rPr>
              <a:t>The participants in the meeting are still sitting. The lighting is still subdued. </a:t>
            </a:r>
          </a:p>
          <a:p>
            <a:pPr eaLnBrk="1" hangingPunct="1">
              <a:buFont typeface="Arial" charset="0"/>
              <a:buNone/>
            </a:pPr>
            <a:r>
              <a:rPr lang="pl-PL" sz="1800" b="1" dirty="0" smtClean="0">
                <a:latin typeface="Arial" charset="0"/>
              </a:rPr>
              <a:t>We ask them to turn toward one of the photographs. </a:t>
            </a:r>
          </a:p>
          <a:p>
            <a:pPr eaLnBrk="1" hangingPunct="1">
              <a:buFont typeface="Arial" charset="0"/>
              <a:buNone/>
            </a:pPr>
            <a:endParaRPr lang="pl-PL" sz="1800" b="1" dirty="0" smtClean="0">
              <a:latin typeface="Arial" charset="0"/>
            </a:endParaRPr>
          </a:p>
          <a:p>
            <a:pPr eaLnBrk="1" hangingPunct="1">
              <a:buFont typeface="Arial" charset="0"/>
              <a:buNone/>
            </a:pPr>
            <a:r>
              <a:rPr lang="pl-PL" sz="1800" b="1" dirty="0" smtClean="0">
                <a:latin typeface="Arial" charset="0"/>
              </a:rPr>
              <a:t>Spotlight on a single photograph: </a:t>
            </a:r>
            <a:endParaRPr lang="pl-PL" sz="1800" b="1" i="1" dirty="0" smtClean="0">
              <a:latin typeface="Arial" charset="0"/>
            </a:endParaRPr>
          </a:p>
          <a:p>
            <a:pPr eaLnBrk="1" hangingPunct="1">
              <a:buFont typeface="Arial" charset="0"/>
              <a:buNone/>
            </a:pPr>
            <a:r>
              <a:rPr lang="pl-PL" sz="1800" b="1" i="1" dirty="0" smtClean="0">
                <a:latin typeface="Arial" charset="0"/>
              </a:rPr>
              <a:t>Zawada, 1920s </a:t>
            </a:r>
            <a:r>
              <a:rPr lang="pl-PL" sz="1800" b="1" dirty="0" smtClean="0">
                <a:latin typeface="Arial" charset="0"/>
              </a:rPr>
              <a:t>(on right) with the commentary of M. Weinryb:</a:t>
            </a:r>
          </a:p>
          <a:p>
            <a:pPr eaLnBrk="1" hangingPunct="1">
              <a:buFont typeface="Arial" charset="0"/>
              <a:buNone/>
            </a:pPr>
            <a:r>
              <a:rPr lang="pl-PL" sz="1800" b="1" i="1" dirty="0" smtClean="0">
                <a:latin typeface="Arial" charset="0"/>
              </a:rPr>
              <a:t>The day of Józef Sztang’s departure to Palestine...</a:t>
            </a:r>
            <a:r>
              <a:rPr lang="pl-PL" sz="1800" b="1" dirty="0" smtClean="0">
                <a:latin typeface="Arial" charset="0"/>
              </a:rPr>
              <a:t> </a:t>
            </a:r>
          </a:p>
          <a:p>
            <a:pPr eaLnBrk="1" hangingPunct="1">
              <a:buFont typeface="Arial" charset="0"/>
              <a:buNone/>
            </a:pPr>
            <a:endParaRPr lang="pl-PL" sz="1800" b="1" dirty="0" smtClean="0">
              <a:latin typeface="Arial" charset="0"/>
            </a:endParaRPr>
          </a:p>
          <a:p>
            <a:pPr eaLnBrk="1" hangingPunct="1">
              <a:buFont typeface="Arial" charset="0"/>
              <a:buNone/>
            </a:pPr>
            <a:endParaRPr lang="pl-PL" sz="1800" b="1" dirty="0">
              <a:latin typeface="Arial" charset="0"/>
            </a:endParaRPr>
          </a:p>
          <a:p>
            <a:pPr eaLnBrk="1" hangingPunct="1">
              <a:buFont typeface="Arial" charset="0"/>
              <a:buNone/>
            </a:pPr>
            <a:endParaRPr lang="pl-PL" sz="1800" b="1" dirty="0">
              <a:latin typeface="Arial" charset="0"/>
            </a:endParaRPr>
          </a:p>
          <a:p>
            <a:pPr eaLnBrk="1" hangingPunct="1"/>
            <a:endParaRPr lang="pl-PL" sz="1200" dirty="0">
              <a:latin typeface="Arial" charset="0"/>
            </a:endParaRPr>
          </a:p>
        </p:txBody>
      </p:sp>
      <p:sp>
        <p:nvSpPr>
          <p:cNvPr id="62467" name="Rectangle 6"/>
          <p:cNvSpPr>
            <a:spLocks noGrp="1"/>
          </p:cNvSpPr>
          <p:nvPr>
            <p:ph type="body" sz="half" idx="2"/>
          </p:nvPr>
        </p:nvSpPr>
        <p:spPr/>
        <p:txBody>
          <a:bodyPr/>
          <a:lstStyle/>
          <a:p>
            <a:pPr eaLnBrk="1" hangingPunct="1"/>
            <a:endParaRPr lang="en-US"/>
          </a:p>
        </p:txBody>
      </p:sp>
      <p:pic>
        <p:nvPicPr>
          <p:cNvPr id="62469" name="Picture 8" descr="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43400" y="1600200"/>
            <a:ext cx="4419600" cy="4648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p:cNvSpPr>
          <p:nvPr>
            <p:ph type="ctrTitle"/>
          </p:nvPr>
        </p:nvSpPr>
        <p:spPr>
          <a:xfrm>
            <a:off x="609600" y="304800"/>
            <a:ext cx="7772400" cy="1143000"/>
          </a:xfrm>
        </p:spPr>
        <p:txBody>
          <a:bodyPr/>
          <a:lstStyle/>
          <a:p>
            <a:r>
              <a:rPr lang="pl-PL" sz="3200" b="1" dirty="0" smtClean="0">
                <a:latin typeface="Arial" charset="0"/>
              </a:rPr>
              <a:t>Commentary:</a:t>
            </a:r>
            <a:endParaRPr lang="pl-PL" sz="3200" b="1" dirty="0">
              <a:latin typeface="Arial" charset="0"/>
            </a:endParaRPr>
          </a:p>
        </p:txBody>
      </p:sp>
      <p:sp>
        <p:nvSpPr>
          <p:cNvPr id="102403" name="Rectangle 3"/>
          <p:cNvSpPr>
            <a:spLocks noGrp="1"/>
          </p:cNvSpPr>
          <p:nvPr>
            <p:ph type="subTitle" idx="1"/>
          </p:nvPr>
        </p:nvSpPr>
        <p:spPr>
          <a:xfrm>
            <a:off x="533400" y="1143000"/>
            <a:ext cx="8001000" cy="5105400"/>
          </a:xfrm>
        </p:spPr>
        <p:txBody>
          <a:bodyPr/>
          <a:lstStyle/>
          <a:p>
            <a:pPr algn="l" eaLnBrk="1" hangingPunct="1">
              <a:spcBef>
                <a:spcPts val="0"/>
              </a:spcBef>
            </a:pPr>
            <a:r>
              <a:rPr lang="pl-PL" sz="2000" b="1" dirty="0" smtClean="0">
                <a:solidFill>
                  <a:schemeClr val="tx1"/>
                </a:solidFill>
                <a:latin typeface="Arial" charset="0"/>
              </a:rPr>
              <a:t>Teacher: </a:t>
            </a:r>
            <a:r>
              <a:rPr lang="pl-PL" sz="1400" b="1" dirty="0" smtClean="0">
                <a:solidFill>
                  <a:schemeClr val="tx1"/>
                </a:solidFill>
                <a:latin typeface="Arial" charset="0"/>
              </a:rPr>
              <a:t>Here is a communal photograph taken in the 1920s. It shows a very important moment for the Jewish community pictured here. It preserves an event, place and time. It also preserves the emotions you can see on people’s faces. Think about it: each of the people you can see here has their own history, their own life. If it were possible, each and every one of them could tell you their stories. It is the stories of people and pictures that form the basis of the work of Centropa. You’ll now listen to the story of Mieczysław Weinryb, the owner of the photograph and one of the people with whom Centropa conducted interviews. </a:t>
            </a:r>
            <a:endParaRPr lang="pl-PL" sz="2000" b="1" dirty="0" smtClean="0">
              <a:solidFill>
                <a:schemeClr val="tx1"/>
              </a:solidFill>
              <a:latin typeface="Arial" charset="0"/>
            </a:endParaRPr>
          </a:p>
          <a:p>
            <a:pPr algn="l" eaLnBrk="1" hangingPunct="1"/>
            <a:r>
              <a:rPr lang="pl-PL" sz="2000" b="1" dirty="0" smtClean="0">
                <a:solidFill>
                  <a:schemeClr val="tx1"/>
                </a:solidFill>
                <a:latin typeface="Arial" charset="0"/>
              </a:rPr>
              <a:t>Student – guide reads the commentary to the photograph. </a:t>
            </a:r>
          </a:p>
          <a:p>
            <a:pPr algn="l" eaLnBrk="1" hangingPunct="1"/>
            <a:r>
              <a:rPr lang="pl-PL" sz="1400" b="1" dirty="0" smtClean="0">
                <a:solidFill>
                  <a:schemeClr val="tx1"/>
                </a:solidFill>
                <a:latin typeface="Arial" charset="0"/>
              </a:rPr>
              <a:t>During this, the teacher explains the meaning of </a:t>
            </a:r>
            <a:r>
              <a:rPr lang="pl-PL" sz="1400" b="1" i="1" dirty="0" smtClean="0">
                <a:solidFill>
                  <a:schemeClr val="tx1"/>
                </a:solidFill>
                <a:latin typeface="Arial" charset="0"/>
              </a:rPr>
              <a:t>Zionism</a:t>
            </a:r>
            <a:r>
              <a:rPr lang="pl-PL" sz="1400" b="1" dirty="0" smtClean="0">
                <a:solidFill>
                  <a:schemeClr val="tx1"/>
                </a:solidFill>
                <a:latin typeface="Arial" charset="0"/>
              </a:rPr>
              <a:t> (ie: as defined by the Polish Dictionary of Jewish Studies: </a:t>
            </a:r>
            <a:r>
              <a:rPr lang="pl-PL" sz="1400" b="1" i="1" dirty="0" smtClean="0">
                <a:solidFill>
                  <a:schemeClr val="tx1"/>
                </a:solidFill>
                <a:latin typeface="Arial" charset="0"/>
              </a:rPr>
              <a:t>A Jewish national ideology that advocates for the establishment of a Jewish state in Palestine and the rebirth of Hebrew as the national language</a:t>
            </a:r>
            <a:r>
              <a:rPr lang="pl-PL" sz="1400" b="1" dirty="0" smtClean="0">
                <a:solidFill>
                  <a:schemeClr val="tx1"/>
                </a:solidFill>
                <a:latin typeface="Arial" charset="0"/>
              </a:rPr>
              <a:t>), and gives context: every people has the right to have and create their own state. Israel as a country proclaimed its independence in 1948, but has roots in the </a:t>
            </a:r>
            <a:r>
              <a:rPr lang="pl-PL" sz="1400" b="1" i="1" dirty="0" smtClean="0">
                <a:solidFill>
                  <a:schemeClr val="tx1"/>
                </a:solidFill>
                <a:latin typeface="Arial" charset="0"/>
              </a:rPr>
              <a:t>Land of Israel</a:t>
            </a:r>
            <a:r>
              <a:rPr lang="pl-PL" sz="1400" b="1" dirty="0" smtClean="0">
                <a:solidFill>
                  <a:schemeClr val="tx1"/>
                </a:solidFill>
                <a:latin typeface="Arial" charset="0"/>
              </a:rPr>
              <a:t> that is so important in the Jewish religion. This photograph illustrations these aspirations as they existed in the 1920s. </a:t>
            </a:r>
          </a:p>
          <a:p>
            <a:pPr algn="l" eaLnBrk="1" hangingPunct="1"/>
            <a:r>
              <a:rPr lang="pl-PL" sz="2000" b="1" dirty="0" smtClean="0">
                <a:solidFill>
                  <a:schemeClr val="tx1"/>
                </a:solidFill>
                <a:latin typeface="Arial" charset="0"/>
              </a:rPr>
              <a:t>Teacher:</a:t>
            </a:r>
          </a:p>
          <a:p>
            <a:pPr algn="l" eaLnBrk="1" hangingPunct="1"/>
            <a:r>
              <a:rPr lang="pl-PL" sz="1400" b="1" dirty="0" smtClean="0">
                <a:solidFill>
                  <a:schemeClr val="tx1"/>
                </a:solidFill>
                <a:latin typeface="Arial" charset="0"/>
              </a:rPr>
              <a:t>Listen and see how Mieczysław Weinryb tells his story. This first film is an example of the work done by Centropa. </a:t>
            </a:r>
          </a:p>
          <a:p>
            <a:pPr algn="l" eaLnBrk="1" hangingPunct="1"/>
            <a:r>
              <a:rPr lang="pl-PL" sz="2000" b="1" dirty="0" smtClean="0">
                <a:solidFill>
                  <a:schemeClr val="tx1"/>
                </a:solidFill>
                <a:latin typeface="Arial" charset="0"/>
              </a:rPr>
              <a:t>Mieczysław Weinryb’s story: </a:t>
            </a:r>
          </a:p>
          <a:p>
            <a:pPr eaLnBrk="1" hangingPunct="1"/>
            <a:r>
              <a:rPr lang="pl-PL" sz="1400" b="1" dirty="0">
                <a:solidFill>
                  <a:schemeClr val="tx1"/>
                </a:solidFill>
                <a:latin typeface="Arial" charset="0"/>
              </a:rPr>
              <a:t>centropastudent.org/?typ=sprache&amp;fLang=POL&amp;movID=30&amp;nID=275&amp;q=m</a:t>
            </a:r>
          </a:p>
          <a:p>
            <a:pPr eaLnBrk="1" hangingPunct="1"/>
            <a:endParaRPr lang="pl-PL" sz="1400" dirty="0">
              <a:solidFill>
                <a:schemeClr val="tx1"/>
              </a:solidFill>
              <a:latin typeface="Arial" charset="0"/>
            </a:endParaRPr>
          </a:p>
          <a:p>
            <a:pPr eaLnBrk="1" hangingPunct="1"/>
            <a:endParaRPr lang="pl-PL" sz="1400" b="1" dirty="0">
              <a:solidFill>
                <a:schemeClr val="tx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p:cNvSpPr>
          <p:nvPr>
            <p:ph type="title"/>
          </p:nvPr>
        </p:nvSpPr>
        <p:spPr/>
        <p:txBody>
          <a:bodyPr/>
          <a:lstStyle/>
          <a:p>
            <a:pPr eaLnBrk="1" hangingPunct="1"/>
            <a:r>
              <a:rPr lang="pl-PL" sz="3200" dirty="0">
                <a:latin typeface="Arial" charset="0"/>
              </a:rPr>
              <a:t/>
            </a:r>
            <a:br>
              <a:rPr lang="pl-PL" sz="3200" dirty="0">
                <a:latin typeface="Arial" charset="0"/>
              </a:rPr>
            </a:br>
            <a:r>
              <a:rPr lang="pl-PL" sz="3200" dirty="0">
                <a:latin typeface="Arial" charset="0"/>
              </a:rPr>
              <a:t/>
            </a:r>
            <a:br>
              <a:rPr lang="pl-PL" sz="3200" dirty="0">
                <a:latin typeface="Arial" charset="0"/>
              </a:rPr>
            </a:br>
            <a:r>
              <a:rPr lang="pl-PL" sz="3200" dirty="0">
                <a:latin typeface="Arial" charset="0"/>
              </a:rPr>
              <a:t/>
            </a:r>
            <a:br>
              <a:rPr lang="pl-PL" sz="3200" dirty="0">
                <a:latin typeface="Arial" charset="0"/>
              </a:rPr>
            </a:br>
            <a:r>
              <a:rPr lang="pl-PL" sz="3200" dirty="0">
                <a:latin typeface="Arial" charset="0"/>
              </a:rPr>
              <a:t/>
            </a:r>
            <a:br>
              <a:rPr lang="pl-PL" sz="3200" dirty="0">
                <a:latin typeface="Arial" charset="0"/>
              </a:rPr>
            </a:br>
            <a:r>
              <a:rPr lang="pl-PL" sz="3200" dirty="0">
                <a:latin typeface="Arial" charset="0"/>
              </a:rPr>
              <a:t/>
            </a:r>
            <a:br>
              <a:rPr lang="pl-PL" sz="3200" dirty="0">
                <a:latin typeface="Arial" charset="0"/>
              </a:rPr>
            </a:br>
            <a:r>
              <a:rPr lang="pl-PL" sz="3200" dirty="0">
                <a:latin typeface="Arial" charset="0"/>
              </a:rPr>
              <a:t/>
            </a:r>
            <a:br>
              <a:rPr lang="pl-PL" sz="3200" dirty="0">
                <a:latin typeface="Arial" charset="0"/>
              </a:rPr>
            </a:br>
            <a:r>
              <a:rPr lang="pl-PL" sz="3200" dirty="0">
                <a:latin typeface="Arial" charset="0"/>
              </a:rPr>
              <a:t/>
            </a:r>
            <a:br>
              <a:rPr lang="pl-PL" sz="3200" dirty="0">
                <a:latin typeface="Arial" charset="0"/>
              </a:rPr>
            </a:br>
            <a:r>
              <a:rPr lang="pl-PL" sz="3200" dirty="0">
                <a:latin typeface="Arial" charset="0"/>
              </a:rPr>
              <a:t/>
            </a:r>
            <a:br>
              <a:rPr lang="pl-PL" sz="3200" dirty="0">
                <a:latin typeface="Arial" charset="0"/>
              </a:rPr>
            </a:br>
            <a:r>
              <a:rPr lang="pl-PL" sz="3200" dirty="0" smtClean="0">
                <a:latin typeface="Arial" charset="0"/>
              </a:rPr>
              <a:t/>
            </a:r>
            <a:br>
              <a:rPr lang="pl-PL" sz="3200" dirty="0" smtClean="0">
                <a:latin typeface="Arial" charset="0"/>
              </a:rPr>
            </a:br>
            <a:r>
              <a:rPr lang="pl-PL" sz="5400" b="1" dirty="0" smtClean="0"/>
              <a:t>Now we will visit the exhibition</a:t>
            </a:r>
            <a:r>
              <a:rPr lang="pl-PL" dirty="0" smtClean="0"/>
              <a:t/>
            </a:r>
            <a:br>
              <a:rPr lang="pl-PL" dirty="0" smtClean="0"/>
            </a:br>
            <a:r>
              <a:rPr lang="pl-PL" sz="3200" dirty="0" smtClean="0">
                <a:latin typeface="Arial" charset="0"/>
              </a:rPr>
              <a:t/>
            </a:r>
            <a:br>
              <a:rPr lang="pl-PL" sz="3200" dirty="0" smtClean="0">
                <a:latin typeface="Arial" charset="0"/>
              </a:rPr>
            </a:br>
            <a:r>
              <a:rPr lang="pl-PL" sz="3200" dirty="0" smtClean="0">
                <a:latin typeface="Arial" charset="0"/>
              </a:rPr>
              <a:t>Now, the lights come on.</a:t>
            </a:r>
            <a:r>
              <a:rPr lang="pl-PL" sz="1800" dirty="0" smtClean="0">
                <a:latin typeface="Arial" charset="0"/>
              </a:rPr>
              <a:t/>
            </a:r>
            <a:br>
              <a:rPr lang="pl-PL" sz="1800" dirty="0" smtClean="0">
                <a:latin typeface="Arial" charset="0"/>
              </a:rPr>
            </a:br>
            <a:r>
              <a:rPr lang="pl-PL" sz="1800" dirty="0" smtClean="0">
                <a:latin typeface="Arial" charset="0"/>
              </a:rPr>
              <a:t> </a:t>
            </a:r>
            <a:br>
              <a:rPr lang="pl-PL" sz="1800" dirty="0" smtClean="0">
                <a:latin typeface="Arial" charset="0"/>
              </a:rPr>
            </a:br>
            <a:r>
              <a:rPr lang="pl-PL" sz="3200" b="1" dirty="0" smtClean="0">
                <a:latin typeface="Arial" charset="0"/>
              </a:rPr>
              <a:t>Now we can finally show the exhibition. The students are prepared to see it and understand it. </a:t>
            </a:r>
            <a:br>
              <a:rPr lang="pl-PL" sz="3200" b="1" dirty="0" smtClean="0">
                <a:latin typeface="Arial" charset="0"/>
              </a:rPr>
            </a:br>
            <a:r>
              <a:rPr lang="pl-PL" sz="2000" b="1" dirty="0" smtClean="0">
                <a:latin typeface="Arial" charset="0"/>
              </a:rPr>
              <a:t/>
            </a:r>
            <a:br>
              <a:rPr lang="pl-PL" sz="2000" b="1" dirty="0" smtClean="0">
                <a:latin typeface="Arial" charset="0"/>
              </a:rPr>
            </a:br>
            <a:r>
              <a:rPr lang="pl-PL" sz="2000" dirty="0" smtClean="0">
                <a:latin typeface="Arial" charset="0"/>
              </a:rPr>
              <a:t/>
            </a:r>
            <a:br>
              <a:rPr lang="pl-PL" sz="2000" dirty="0" smtClean="0">
                <a:latin typeface="Arial" charset="0"/>
              </a:rPr>
            </a:br>
            <a:r>
              <a:rPr lang="pl-PL" sz="1800" dirty="0" smtClean="0">
                <a:latin typeface="Arial" charset="0"/>
              </a:rPr>
              <a:t>First, participants will have a guided tour.</a:t>
            </a:r>
            <a:r>
              <a:rPr lang="pl-PL" sz="1800" dirty="0">
                <a:latin typeface="Arial" charset="0"/>
              </a:rPr>
              <a:t/>
            </a:r>
            <a:br>
              <a:rPr lang="pl-PL" sz="1800" dirty="0">
                <a:latin typeface="Arial" charset="0"/>
              </a:rPr>
            </a:br>
            <a:r>
              <a:rPr lang="pl-PL" sz="1800" dirty="0" smtClean="0">
                <a:latin typeface="Arial" charset="0"/>
              </a:rPr>
              <a:t/>
            </a:r>
            <a:br>
              <a:rPr lang="pl-PL" sz="1800" dirty="0" smtClean="0">
                <a:latin typeface="Arial" charset="0"/>
              </a:rPr>
            </a:br>
            <a:r>
              <a:rPr lang="pl-PL" sz="3600" b="1" dirty="0" smtClean="0">
                <a:latin typeface="Arial" charset="0"/>
              </a:rPr>
              <a:t>The student guides begin their talk…</a:t>
            </a:r>
            <a:r>
              <a:rPr lang="pl-PL" sz="1800" dirty="0" smtClean="0">
                <a:latin typeface="Arial" charset="0"/>
              </a:rPr>
              <a:t> </a:t>
            </a:r>
            <a:endParaRPr lang="pl-PL" sz="32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4"/>
          <p:cNvSpPr>
            <a:spLocks noGrp="1"/>
          </p:cNvSpPr>
          <p:nvPr>
            <p:ph type="title"/>
          </p:nvPr>
        </p:nvSpPr>
        <p:spPr>
          <a:xfrm>
            <a:off x="457200" y="274638"/>
            <a:ext cx="8229600" cy="4233862"/>
          </a:xfrm>
        </p:spPr>
        <p:txBody>
          <a:bodyPr/>
          <a:lstStyle/>
          <a:p>
            <a:pPr eaLnBrk="1" hangingPunct="1"/>
            <a:endParaRPr lang="en-US"/>
          </a:p>
        </p:txBody>
      </p:sp>
      <p:pic>
        <p:nvPicPr>
          <p:cNvPr id="64514" name="Picture 5" descr="1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850" y="188913"/>
            <a:ext cx="8496300" cy="64801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p:cNvSpPr>
          <p:nvPr>
            <p:ph type="title"/>
          </p:nvPr>
        </p:nvSpPr>
        <p:spPr/>
        <p:txBody>
          <a:bodyPr/>
          <a:lstStyle/>
          <a:p>
            <a:pPr eaLnBrk="1" hangingPunct="1"/>
            <a:endParaRPr lang="en-US"/>
          </a:p>
        </p:txBody>
      </p:sp>
      <p:sp>
        <p:nvSpPr>
          <p:cNvPr id="65538" name="Rectangle 3"/>
          <p:cNvSpPr>
            <a:spLocks noGrp="1"/>
          </p:cNvSpPr>
          <p:nvPr>
            <p:ph type="body" idx="1"/>
          </p:nvPr>
        </p:nvSpPr>
        <p:spPr/>
        <p:txBody>
          <a:bodyPr/>
          <a:lstStyle/>
          <a:p>
            <a:pPr eaLnBrk="1" hangingPunct="1"/>
            <a:endParaRPr lang="en-US"/>
          </a:p>
        </p:txBody>
      </p:sp>
      <p:pic>
        <p:nvPicPr>
          <p:cNvPr id="65539" name="Picture 4" descr="DSC0241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288" y="260350"/>
            <a:ext cx="8424862" cy="63373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p:cNvSpPr>
          <p:nvPr>
            <p:ph type="title"/>
          </p:nvPr>
        </p:nvSpPr>
        <p:spPr/>
        <p:txBody>
          <a:bodyPr/>
          <a:lstStyle/>
          <a:p>
            <a:pPr eaLnBrk="1" hangingPunct="1"/>
            <a:r>
              <a:rPr lang="pl-PL" sz="3200" dirty="0" smtClean="0">
                <a:latin typeface="Arial" charset="0"/>
              </a:rPr>
              <a:t>Before the exhibition arrived at our school</a:t>
            </a:r>
            <a:endParaRPr lang="pl-PL" sz="3200" dirty="0">
              <a:latin typeface="Arial" charset="0"/>
            </a:endParaRPr>
          </a:p>
        </p:txBody>
      </p:sp>
      <p:sp>
        <p:nvSpPr>
          <p:cNvPr id="22530" name="Rectangle 3"/>
          <p:cNvSpPr>
            <a:spLocks noGrp="1"/>
          </p:cNvSpPr>
          <p:nvPr>
            <p:ph type="body" idx="1"/>
          </p:nvPr>
        </p:nvSpPr>
        <p:spPr/>
        <p:txBody>
          <a:bodyPr/>
          <a:lstStyle/>
          <a:p>
            <a:pPr eaLnBrk="1" hangingPunct="1">
              <a:lnSpc>
                <a:spcPct val="90000"/>
              </a:lnSpc>
              <a:buFont typeface="Arial" charset="0"/>
              <a:buNone/>
            </a:pPr>
            <a:endParaRPr lang="pl-PL" sz="2000" b="1" dirty="0" smtClean="0">
              <a:latin typeface="Arial" charset="0"/>
            </a:endParaRPr>
          </a:p>
          <a:p>
            <a:pPr eaLnBrk="1" hangingPunct="1">
              <a:lnSpc>
                <a:spcPct val="90000"/>
              </a:lnSpc>
              <a:buFont typeface="Arial" charset="0"/>
              <a:buNone/>
            </a:pPr>
            <a:r>
              <a:rPr lang="pl-PL" sz="2000" b="1" i="1" u="sng" dirty="0" smtClean="0">
                <a:latin typeface="Arial" charset="0"/>
              </a:rPr>
              <a:t>September</a:t>
            </a:r>
            <a:r>
              <a:rPr lang="pl-PL" sz="2000" b="1" dirty="0" smtClean="0">
                <a:latin typeface="Arial" charset="0"/>
              </a:rPr>
              <a:t> – discussions with the two organizers: </a:t>
            </a:r>
          </a:p>
          <a:p>
            <a:pPr algn="ctr" eaLnBrk="1" hangingPunct="1">
              <a:lnSpc>
                <a:spcPct val="90000"/>
              </a:lnSpc>
              <a:buFont typeface="Arial" charset="0"/>
              <a:buNone/>
            </a:pPr>
            <a:r>
              <a:rPr lang="pl-PL" sz="2000" b="1" dirty="0" smtClean="0">
                <a:latin typeface="Arial" charset="0"/>
              </a:rPr>
              <a:t>WHAT are we going to do? HOW are we doing to do it? </a:t>
            </a:r>
          </a:p>
          <a:p>
            <a:pPr algn="ctr" eaLnBrk="1" hangingPunct="1">
              <a:lnSpc>
                <a:spcPct val="90000"/>
              </a:lnSpc>
              <a:buFont typeface="Arial" charset="0"/>
              <a:buNone/>
            </a:pPr>
            <a:r>
              <a:rPr lang="pl-PL" sz="2000" b="1" dirty="0" smtClean="0">
                <a:latin typeface="Arial" charset="0"/>
              </a:rPr>
              <a:t>Brainstorming: thinking, thinking, and more thinking! </a:t>
            </a:r>
          </a:p>
          <a:p>
            <a:pPr algn="ctr" eaLnBrk="1" hangingPunct="1">
              <a:lnSpc>
                <a:spcPct val="90000"/>
              </a:lnSpc>
              <a:buFont typeface="Arial" charset="0"/>
              <a:buNone/>
            </a:pPr>
            <a:r>
              <a:rPr lang="pl-PL" sz="2000" b="1" dirty="0" smtClean="0">
                <a:latin typeface="Arial" charset="0"/>
              </a:rPr>
              <a:t>... And so a </a:t>
            </a:r>
            <a:r>
              <a:rPr lang="pl-PL" sz="2000" b="1" dirty="0" err="1" smtClean="0">
                <a:latin typeface="Arial" charset="0"/>
              </a:rPr>
              <a:t>scenario</a:t>
            </a:r>
            <a:r>
              <a:rPr lang="pl-PL" sz="2000" b="1" dirty="0" smtClean="0">
                <a:latin typeface="Arial" charset="0"/>
              </a:rPr>
              <a:t> took shape!</a:t>
            </a:r>
          </a:p>
          <a:p>
            <a:pPr eaLnBrk="1" hangingPunct="1">
              <a:lnSpc>
                <a:spcPct val="90000"/>
              </a:lnSpc>
              <a:buFont typeface="Arial" charset="0"/>
              <a:buNone/>
            </a:pPr>
            <a:r>
              <a:rPr lang="pl-PL" sz="2000" b="1" dirty="0">
                <a:latin typeface="Arial" charset="0"/>
              </a:rPr>
              <a:t>                  </a:t>
            </a:r>
            <a:r>
              <a:rPr lang="pl-PL" sz="2000" b="1" dirty="0" smtClean="0">
                <a:latin typeface="Arial" charset="0"/>
              </a:rPr>
              <a:t> </a:t>
            </a:r>
          </a:p>
          <a:p>
            <a:pPr eaLnBrk="1" hangingPunct="1">
              <a:lnSpc>
                <a:spcPct val="90000"/>
              </a:lnSpc>
              <a:buFont typeface="Arial" charset="0"/>
              <a:buNone/>
            </a:pPr>
            <a:r>
              <a:rPr lang="pl-PL" sz="2000" b="1" i="1" u="sng" dirty="0" smtClean="0">
                <a:latin typeface="Arial" charset="0"/>
              </a:rPr>
              <a:t>October</a:t>
            </a:r>
            <a:r>
              <a:rPr lang="pl-PL" sz="2000" b="1" dirty="0" smtClean="0">
                <a:latin typeface="Arial" charset="0"/>
              </a:rPr>
              <a:t> </a:t>
            </a:r>
            <a:r>
              <a:rPr lang="pl-PL" sz="2000" b="1" dirty="0">
                <a:latin typeface="Arial" charset="0"/>
              </a:rPr>
              <a:t>–</a:t>
            </a:r>
            <a:r>
              <a:rPr lang="pl-PL" sz="2000" b="1" dirty="0" smtClean="0">
                <a:latin typeface="Arial" charset="0"/>
              </a:rPr>
              <a:t> the first announcement is sent to the students:</a:t>
            </a:r>
          </a:p>
          <a:p>
            <a:pPr algn="ctr" eaLnBrk="1" hangingPunct="1">
              <a:lnSpc>
                <a:spcPct val="90000"/>
              </a:lnSpc>
              <a:buFont typeface="Arial" charset="0"/>
              <a:buNone/>
            </a:pPr>
            <a:r>
              <a:rPr lang="pl-PL" sz="2000" b="1" i="1" dirty="0" smtClean="0">
                <a:latin typeface="Arial" charset="0"/>
              </a:rPr>
              <a:t>Our school will host the exhibition </a:t>
            </a:r>
            <a:r>
              <a:rPr lang="pl-PL" sz="2000" b="1" dirty="0" smtClean="0">
                <a:latin typeface="Arial" charset="0"/>
              </a:rPr>
              <a:t>Jewish Witnesses to a Polish Century</a:t>
            </a:r>
            <a:r>
              <a:rPr lang="pl-PL" sz="2000" b="1" i="1" dirty="0" smtClean="0">
                <a:latin typeface="Arial" charset="0"/>
              </a:rPr>
              <a:t> – what is it all about? Look it up online! </a:t>
            </a:r>
          </a:p>
          <a:p>
            <a:pPr algn="ctr" eaLnBrk="1" hangingPunct="1">
              <a:lnSpc>
                <a:spcPct val="90000"/>
              </a:lnSpc>
              <a:buFont typeface="Arial" charset="0"/>
              <a:buNone/>
            </a:pPr>
            <a:r>
              <a:rPr lang="pl-PL" sz="2000" b="1" i="1" dirty="0" smtClean="0">
                <a:latin typeface="Arial" charset="0"/>
              </a:rPr>
              <a:t>If you are interested in Jewish culture or would like to find out more about this topic, come to the first organizational meeting. We’re looking for people with interesting ideas, emcees, exhibition guides, tech and multimedia experts.</a:t>
            </a:r>
          </a:p>
          <a:p>
            <a:pPr algn="ctr" eaLnBrk="1" hangingPunct="1">
              <a:lnSpc>
                <a:spcPct val="90000"/>
              </a:lnSpc>
              <a:buFont typeface="Arial" charset="0"/>
              <a:buNone/>
            </a:pPr>
            <a:r>
              <a:rPr lang="pl-PL" sz="2000" b="1" i="1" dirty="0" smtClean="0">
                <a:latin typeface="Arial" charset="0"/>
              </a:rPr>
              <a:t>The meeting will take place at the following time and place:</a:t>
            </a:r>
          </a:p>
          <a:p>
            <a:pPr eaLnBrk="1" hangingPunct="1">
              <a:lnSpc>
                <a:spcPct val="90000"/>
              </a:lnSpc>
              <a:buFont typeface="Arial" charset="0"/>
              <a:buNone/>
            </a:pPr>
            <a:r>
              <a:rPr lang="pl-PL" sz="2000" b="1" i="1" dirty="0" smtClean="0">
                <a:latin typeface="Arial" charset="0"/>
              </a:rPr>
              <a:t>	</a:t>
            </a:r>
            <a:endParaRPr lang="pl-PL" sz="2000" b="1" i="1"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p:cNvSpPr>
          <p:nvPr>
            <p:ph type="title"/>
          </p:nvPr>
        </p:nvSpPr>
        <p:spPr/>
        <p:txBody>
          <a:bodyPr/>
          <a:lstStyle/>
          <a:p>
            <a:pPr eaLnBrk="1" hangingPunct="1"/>
            <a:endParaRPr lang="en-US"/>
          </a:p>
        </p:txBody>
      </p:sp>
      <p:sp>
        <p:nvSpPr>
          <p:cNvPr id="66562" name="Rectangle 3"/>
          <p:cNvSpPr>
            <a:spLocks noGrp="1"/>
          </p:cNvSpPr>
          <p:nvPr>
            <p:ph type="body" idx="1"/>
          </p:nvPr>
        </p:nvSpPr>
        <p:spPr/>
        <p:txBody>
          <a:bodyPr/>
          <a:lstStyle/>
          <a:p>
            <a:pPr eaLnBrk="1" hangingPunct="1"/>
            <a:endParaRPr lang="en-US"/>
          </a:p>
        </p:txBody>
      </p:sp>
      <p:pic>
        <p:nvPicPr>
          <p:cNvPr id="66563" name="Picture 4" descr="DSC0504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850" y="260350"/>
            <a:ext cx="8569325" cy="63373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p:cNvSpPr>
          <p:nvPr>
            <p:ph type="title"/>
          </p:nvPr>
        </p:nvSpPr>
        <p:spPr/>
        <p:txBody>
          <a:bodyPr/>
          <a:lstStyle/>
          <a:p>
            <a:pPr eaLnBrk="1" hangingPunct="1"/>
            <a:r>
              <a:rPr lang="pl-PL"/>
              <a:t>Dodać tytuł</a:t>
            </a:r>
          </a:p>
        </p:txBody>
      </p:sp>
      <p:sp>
        <p:nvSpPr>
          <p:cNvPr id="68610" name="Rectangle 3"/>
          <p:cNvSpPr>
            <a:spLocks noGrp="1"/>
          </p:cNvSpPr>
          <p:nvPr>
            <p:ph type="body" idx="1"/>
          </p:nvPr>
        </p:nvSpPr>
        <p:spPr/>
        <p:txBody>
          <a:bodyPr/>
          <a:lstStyle/>
          <a:p>
            <a:pPr eaLnBrk="1" hangingPunct="1"/>
            <a:endParaRPr lang="en-US"/>
          </a:p>
        </p:txBody>
      </p:sp>
      <p:pic>
        <p:nvPicPr>
          <p:cNvPr id="68611" name="Picture 4" descr="DSC0243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0825" y="260350"/>
            <a:ext cx="8642350" cy="63373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p:cNvSpPr>
          <p:nvPr>
            <p:ph type="title"/>
          </p:nvPr>
        </p:nvSpPr>
        <p:spPr/>
        <p:txBody>
          <a:bodyPr/>
          <a:lstStyle/>
          <a:p>
            <a:pPr eaLnBrk="1" hangingPunct="1"/>
            <a:endParaRPr lang="en-US"/>
          </a:p>
        </p:txBody>
      </p:sp>
      <p:sp>
        <p:nvSpPr>
          <p:cNvPr id="69634" name="Rectangle 3"/>
          <p:cNvSpPr>
            <a:spLocks noGrp="1"/>
          </p:cNvSpPr>
          <p:nvPr>
            <p:ph type="body" idx="1"/>
          </p:nvPr>
        </p:nvSpPr>
        <p:spPr/>
        <p:txBody>
          <a:bodyPr/>
          <a:lstStyle/>
          <a:p>
            <a:pPr eaLnBrk="1" hangingPunct="1"/>
            <a:endParaRPr lang="en-US"/>
          </a:p>
        </p:txBody>
      </p:sp>
      <p:pic>
        <p:nvPicPr>
          <p:cNvPr id="69635" name="Picture 4" descr="DSC0503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388" y="188913"/>
            <a:ext cx="8785225" cy="64801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 descr="DSC0504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388" y="188913"/>
            <a:ext cx="8785225" cy="64801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p:cNvSpPr>
          <p:nvPr>
            <p:ph type="title"/>
          </p:nvPr>
        </p:nvSpPr>
        <p:spPr>
          <a:xfrm>
            <a:off x="457200" y="-381000"/>
            <a:ext cx="8229600" cy="1798638"/>
          </a:xfrm>
        </p:spPr>
        <p:txBody>
          <a:bodyPr/>
          <a:lstStyle/>
          <a:p>
            <a:pPr eaLnBrk="1" hangingPunct="1"/>
            <a:r>
              <a:rPr lang="pl-PL" sz="3200" b="1" dirty="0" smtClean="0">
                <a:latin typeface="Arial" charset="0"/>
              </a:rPr>
              <a:t>Then, participants have a chance to look at the exhibition on their own.</a:t>
            </a:r>
            <a:br>
              <a:rPr lang="pl-PL" sz="3200" b="1" dirty="0" smtClean="0">
                <a:latin typeface="Arial" charset="0"/>
              </a:rPr>
            </a:br>
            <a:r>
              <a:rPr lang="pl-PL" sz="1600" b="1" dirty="0" smtClean="0">
                <a:latin typeface="Arial" charset="0"/>
              </a:rPr>
              <a:t>(Jewish music plays in the background)</a:t>
            </a:r>
            <a:endParaRPr lang="pl-PL" sz="2000" b="1" dirty="0">
              <a:latin typeface="Arial" charset="0"/>
            </a:endParaRPr>
          </a:p>
        </p:txBody>
      </p:sp>
      <p:sp>
        <p:nvSpPr>
          <p:cNvPr id="67586" name="Rectangle 3"/>
          <p:cNvSpPr>
            <a:spLocks noGrp="1"/>
          </p:cNvSpPr>
          <p:nvPr>
            <p:ph type="body" idx="1"/>
          </p:nvPr>
        </p:nvSpPr>
        <p:spPr/>
        <p:txBody>
          <a:bodyPr/>
          <a:lstStyle/>
          <a:p>
            <a:pPr eaLnBrk="1" hangingPunct="1"/>
            <a:endParaRPr lang="en-US"/>
          </a:p>
        </p:txBody>
      </p:sp>
      <p:pic>
        <p:nvPicPr>
          <p:cNvPr id="67587" name="Picture 4" descr="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313" y="1219200"/>
            <a:ext cx="8207375" cy="5486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p:cNvSpPr>
          <p:nvPr>
            <p:ph type="title"/>
          </p:nvPr>
        </p:nvSpPr>
        <p:spPr/>
        <p:txBody>
          <a:bodyPr/>
          <a:lstStyle/>
          <a:p>
            <a:pPr eaLnBrk="1" hangingPunct="1"/>
            <a:r>
              <a:rPr lang="pl-PL" sz="3200" b="1" dirty="0" smtClean="0">
                <a:latin typeface="Arial" charset="0"/>
              </a:rPr>
              <a:t>Some of the photographs are quite fun and make people laugh...</a:t>
            </a:r>
            <a:endParaRPr lang="pl-PL" sz="3200" b="1" dirty="0">
              <a:latin typeface="Arial" charset="0"/>
            </a:endParaRPr>
          </a:p>
        </p:txBody>
      </p:sp>
      <p:sp>
        <p:nvSpPr>
          <p:cNvPr id="71682" name="Rectangle 3"/>
          <p:cNvSpPr>
            <a:spLocks noGrp="1"/>
          </p:cNvSpPr>
          <p:nvPr>
            <p:ph type="body" idx="1"/>
          </p:nvPr>
        </p:nvSpPr>
        <p:spPr/>
        <p:txBody>
          <a:bodyPr/>
          <a:lstStyle/>
          <a:p>
            <a:pPr eaLnBrk="1" hangingPunct="1"/>
            <a:endParaRPr lang="en-US"/>
          </a:p>
        </p:txBody>
      </p:sp>
      <p:pic>
        <p:nvPicPr>
          <p:cNvPr id="71683" name="Picture 4" descr="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288" y="1341438"/>
            <a:ext cx="8280400" cy="52562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p:cNvSpPr>
          <p:nvPr>
            <p:ph type="title"/>
          </p:nvPr>
        </p:nvSpPr>
        <p:spPr/>
        <p:txBody>
          <a:bodyPr/>
          <a:lstStyle/>
          <a:p>
            <a:pPr eaLnBrk="1" hangingPunct="1"/>
            <a:r>
              <a:rPr lang="pl-PL" sz="3200" b="1" dirty="0" smtClean="0">
                <a:latin typeface="Arial" charset="0"/>
              </a:rPr>
              <a:t>... others attract more serious interest...</a:t>
            </a:r>
            <a:endParaRPr lang="pl-PL" sz="3200" b="1" dirty="0">
              <a:latin typeface="Arial" charset="0"/>
            </a:endParaRPr>
          </a:p>
        </p:txBody>
      </p:sp>
      <p:sp>
        <p:nvSpPr>
          <p:cNvPr id="72706" name="Rectangle 3"/>
          <p:cNvSpPr>
            <a:spLocks noGrp="1"/>
          </p:cNvSpPr>
          <p:nvPr>
            <p:ph type="body" idx="1"/>
          </p:nvPr>
        </p:nvSpPr>
        <p:spPr/>
        <p:txBody>
          <a:bodyPr/>
          <a:lstStyle/>
          <a:p>
            <a:pPr eaLnBrk="1" hangingPunct="1"/>
            <a:endParaRPr lang="en-US"/>
          </a:p>
        </p:txBody>
      </p:sp>
      <p:pic>
        <p:nvPicPr>
          <p:cNvPr id="72708" name="Picture 5" descr="DSC0495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313" y="1268413"/>
            <a:ext cx="8359775" cy="53292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p:cNvSpPr>
          <p:nvPr>
            <p:ph type="title"/>
          </p:nvPr>
        </p:nvSpPr>
        <p:spPr/>
        <p:txBody>
          <a:bodyPr/>
          <a:lstStyle/>
          <a:p>
            <a:pPr eaLnBrk="1" hangingPunct="1"/>
            <a:r>
              <a:rPr lang="pl-PL" sz="3200" b="1" dirty="0">
                <a:latin typeface="Arial" charset="0"/>
              </a:rPr>
              <a:t>…</a:t>
            </a:r>
            <a:r>
              <a:rPr lang="pl-PL" sz="3200" b="1" dirty="0" smtClean="0">
                <a:latin typeface="Arial" charset="0"/>
              </a:rPr>
              <a:t> and encourage reflection…</a:t>
            </a:r>
            <a:r>
              <a:rPr lang="pl-PL" sz="3200" b="1" dirty="0">
                <a:latin typeface="Arial" charset="0"/>
              </a:rPr>
              <a:t>,</a:t>
            </a:r>
          </a:p>
        </p:txBody>
      </p:sp>
      <p:sp>
        <p:nvSpPr>
          <p:cNvPr id="73730" name="Rectangle 3"/>
          <p:cNvSpPr>
            <a:spLocks noGrp="1"/>
          </p:cNvSpPr>
          <p:nvPr>
            <p:ph type="body" idx="1"/>
          </p:nvPr>
        </p:nvSpPr>
        <p:spPr/>
        <p:txBody>
          <a:bodyPr/>
          <a:lstStyle/>
          <a:p>
            <a:pPr eaLnBrk="1" hangingPunct="1"/>
            <a:endParaRPr lang="en-US"/>
          </a:p>
        </p:txBody>
      </p:sp>
      <p:pic>
        <p:nvPicPr>
          <p:cNvPr id="73731" name="Picture 4" descr="DSC0503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313" y="1412875"/>
            <a:ext cx="8280400" cy="51847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p:cNvSpPr>
          <p:nvPr>
            <p:ph type="title"/>
          </p:nvPr>
        </p:nvSpPr>
        <p:spPr/>
        <p:txBody>
          <a:bodyPr/>
          <a:lstStyle/>
          <a:p>
            <a:pPr eaLnBrk="1" hangingPunct="1"/>
            <a:r>
              <a:rPr lang="pl-PL" sz="2400" b="1" dirty="0" smtClean="0">
                <a:latin typeface="Arial" charset="0"/>
              </a:rPr>
              <a:t>... and some present such dramatic and horrific events that make viewers afraid to even come too close...</a:t>
            </a:r>
            <a:endParaRPr lang="pl-PL" sz="2400" b="1" dirty="0">
              <a:latin typeface="Arial" charset="0"/>
            </a:endParaRPr>
          </a:p>
        </p:txBody>
      </p:sp>
      <p:sp>
        <p:nvSpPr>
          <p:cNvPr id="74754" name="Rectangle 3"/>
          <p:cNvSpPr>
            <a:spLocks noGrp="1"/>
          </p:cNvSpPr>
          <p:nvPr>
            <p:ph type="body" idx="1"/>
          </p:nvPr>
        </p:nvSpPr>
        <p:spPr/>
        <p:txBody>
          <a:bodyPr/>
          <a:lstStyle/>
          <a:p>
            <a:pPr eaLnBrk="1" hangingPunct="1"/>
            <a:endParaRPr lang="en-US"/>
          </a:p>
        </p:txBody>
      </p:sp>
      <p:pic>
        <p:nvPicPr>
          <p:cNvPr id="74755" name="Picture 4" descr="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313" y="1412875"/>
            <a:ext cx="8207375" cy="51847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p:cNvSpPr>
          <p:nvPr>
            <p:ph type="title"/>
          </p:nvPr>
        </p:nvSpPr>
        <p:spPr>
          <a:xfrm>
            <a:off x="457200" y="152400"/>
            <a:ext cx="8229600" cy="1265238"/>
          </a:xfrm>
        </p:spPr>
        <p:txBody>
          <a:bodyPr/>
          <a:lstStyle/>
          <a:p>
            <a:pPr eaLnBrk="1" hangingPunct="1"/>
            <a:r>
              <a:rPr lang="pl-PL" sz="2400" b="1" dirty="0" smtClean="0">
                <a:latin typeface="Arial" charset="0"/>
              </a:rPr>
              <a:t>... some encourage characteristic reactions: the boys spend some time looking at the pictures of a pretty girl who is about their age... </a:t>
            </a:r>
            <a:endParaRPr lang="pl-PL" sz="2400" b="1" dirty="0">
              <a:latin typeface="Arial" charset="0"/>
            </a:endParaRPr>
          </a:p>
        </p:txBody>
      </p:sp>
      <p:sp>
        <p:nvSpPr>
          <p:cNvPr id="75778" name="Rectangle 3"/>
          <p:cNvSpPr>
            <a:spLocks noGrp="1"/>
          </p:cNvSpPr>
          <p:nvPr>
            <p:ph type="body" idx="1"/>
          </p:nvPr>
        </p:nvSpPr>
        <p:spPr/>
        <p:txBody>
          <a:bodyPr/>
          <a:lstStyle/>
          <a:p>
            <a:pPr eaLnBrk="1" hangingPunct="1"/>
            <a:endParaRPr lang="en-US"/>
          </a:p>
        </p:txBody>
      </p:sp>
      <p:pic>
        <p:nvPicPr>
          <p:cNvPr id="75779" name="Picture 4" descr="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313" y="1341438"/>
            <a:ext cx="8207375" cy="52562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p:cNvSpPr>
          <p:nvPr>
            <p:ph type="title"/>
          </p:nvPr>
        </p:nvSpPr>
        <p:spPr/>
        <p:txBody>
          <a:bodyPr/>
          <a:lstStyle/>
          <a:p>
            <a:r>
              <a:rPr lang="pl-PL" sz="3200" dirty="0" smtClean="0">
                <a:latin typeface="Arial" charset="0"/>
              </a:rPr>
              <a:t>The first meeting was attended by interested students from all classes</a:t>
            </a:r>
            <a:endParaRPr lang="pl-PL" sz="3200" dirty="0">
              <a:latin typeface="Arial" charset="0"/>
            </a:endParaRPr>
          </a:p>
        </p:txBody>
      </p:sp>
      <p:pic>
        <p:nvPicPr>
          <p:cNvPr id="23554" name="Picture 7" descr="20121026_091542"/>
          <p:cNvPicPr>
            <a:picLocks noGrp="1" noChangeAspect="1" noChangeArrowheads="1"/>
          </p:cNvPicPr>
          <p:nvPr>
            <p:ph type="body" idx="1"/>
          </p:nvPr>
        </p:nvPicPr>
        <p:blipFill>
          <a:blip r:embed="rId2" cstate="screen">
            <a:extLst>
              <a:ext uri="{28A0092B-C50C-407E-A947-70E740481C1C}">
                <a14:useLocalDpi xmlns:a14="http://schemas.microsoft.com/office/drawing/2010/main"/>
              </a:ext>
            </a:extLst>
          </a:blip>
          <a:srcRect/>
          <a:stretch>
            <a:fillRect/>
          </a:stretch>
        </p:blipFill>
        <p:spPr>
          <a:xfrm>
            <a:off x="755650" y="1700213"/>
            <a:ext cx="7488238" cy="4895850"/>
          </a:xfrm>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p:cNvSpPr>
          <p:nvPr>
            <p:ph type="title"/>
          </p:nvPr>
        </p:nvSpPr>
        <p:spPr/>
        <p:txBody>
          <a:bodyPr/>
          <a:lstStyle/>
          <a:p>
            <a:r>
              <a:rPr lang="pl-PL" sz="3200" b="1" dirty="0" smtClean="0">
                <a:latin typeface="Arial" charset="0"/>
              </a:rPr>
              <a:t>… they give commentary…</a:t>
            </a:r>
            <a:r>
              <a:rPr lang="pl-PL" sz="3200" b="1" dirty="0">
                <a:latin typeface="Arial" charset="0"/>
              </a:rPr>
              <a:t>, </a:t>
            </a:r>
          </a:p>
        </p:txBody>
      </p:sp>
      <p:sp>
        <p:nvSpPr>
          <p:cNvPr id="82946" name="Rectangle 3"/>
          <p:cNvSpPr>
            <a:spLocks noGrp="1"/>
          </p:cNvSpPr>
          <p:nvPr>
            <p:ph type="body" idx="1"/>
          </p:nvPr>
        </p:nvSpPr>
        <p:spPr/>
        <p:txBody>
          <a:bodyPr/>
          <a:lstStyle/>
          <a:p>
            <a:endParaRPr lang="en-US"/>
          </a:p>
        </p:txBody>
      </p:sp>
      <p:pic>
        <p:nvPicPr>
          <p:cNvPr id="82947" name="Picture 4" descr="DSC0498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288" y="1196975"/>
            <a:ext cx="8280400" cy="53276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p:cNvSpPr>
          <p:nvPr>
            <p:ph type="title"/>
          </p:nvPr>
        </p:nvSpPr>
        <p:spPr/>
        <p:txBody>
          <a:bodyPr/>
          <a:lstStyle/>
          <a:p>
            <a:r>
              <a:rPr lang="pl-PL" sz="2800" b="1" dirty="0" smtClean="0">
                <a:latin typeface="Arial" charset="0"/>
              </a:rPr>
              <a:t>... some photographs make viewers seek out their teachers with questions... </a:t>
            </a:r>
            <a:endParaRPr lang="pl-PL" sz="3200" b="1" dirty="0">
              <a:latin typeface="Arial" charset="0"/>
            </a:endParaRPr>
          </a:p>
        </p:txBody>
      </p:sp>
      <p:sp>
        <p:nvSpPr>
          <p:cNvPr id="81922" name="Rectangle 3"/>
          <p:cNvSpPr>
            <a:spLocks noGrp="1"/>
          </p:cNvSpPr>
          <p:nvPr>
            <p:ph type="body" idx="1"/>
          </p:nvPr>
        </p:nvSpPr>
        <p:spPr/>
        <p:txBody>
          <a:bodyPr/>
          <a:lstStyle/>
          <a:p>
            <a:endParaRPr lang="en-US"/>
          </a:p>
        </p:txBody>
      </p:sp>
      <p:pic>
        <p:nvPicPr>
          <p:cNvPr id="81923" name="Picture 4" descr="DSC0244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313" y="1268413"/>
            <a:ext cx="8207375" cy="53292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p:cNvSpPr>
          <p:nvPr>
            <p:ph type="title"/>
          </p:nvPr>
        </p:nvSpPr>
        <p:spPr/>
        <p:txBody>
          <a:bodyPr/>
          <a:lstStyle/>
          <a:p>
            <a:r>
              <a:rPr lang="pl-PL" sz="2800" b="1" dirty="0" smtClean="0">
                <a:latin typeface="Arial" charset="0"/>
              </a:rPr>
              <a:t>Some photographs help viewers get to know about the happy times...</a:t>
            </a:r>
            <a:endParaRPr lang="pl-PL" sz="2800" b="1" dirty="0">
              <a:latin typeface="Arial" charset="0"/>
            </a:endParaRPr>
          </a:p>
        </p:txBody>
      </p:sp>
      <p:sp>
        <p:nvSpPr>
          <p:cNvPr id="83970" name="Rectangle 3"/>
          <p:cNvSpPr>
            <a:spLocks noGrp="1"/>
          </p:cNvSpPr>
          <p:nvPr>
            <p:ph type="body" idx="1"/>
          </p:nvPr>
        </p:nvSpPr>
        <p:spPr/>
        <p:txBody>
          <a:bodyPr/>
          <a:lstStyle/>
          <a:p>
            <a:endParaRPr lang="en-US"/>
          </a:p>
        </p:txBody>
      </p:sp>
      <p:pic>
        <p:nvPicPr>
          <p:cNvPr id="83971" name="Picture 4" descr="DSC0498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313" y="1557338"/>
            <a:ext cx="8207375" cy="50403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p:cNvSpPr>
          <p:nvPr>
            <p:ph type="title"/>
          </p:nvPr>
        </p:nvSpPr>
        <p:spPr/>
        <p:txBody>
          <a:bodyPr/>
          <a:lstStyle/>
          <a:p>
            <a:r>
              <a:rPr lang="pl-PL" sz="3200" b="1" dirty="0" smtClean="0">
                <a:latin typeface="Arial" charset="0"/>
              </a:rPr>
              <a:t>... others make you stop and look at them for a long time... </a:t>
            </a:r>
            <a:endParaRPr lang="pl-PL" sz="3200" b="1" dirty="0">
              <a:latin typeface="Arial" charset="0"/>
            </a:endParaRPr>
          </a:p>
        </p:txBody>
      </p:sp>
      <p:sp>
        <p:nvSpPr>
          <p:cNvPr id="76802" name="Rectangle 3"/>
          <p:cNvSpPr>
            <a:spLocks noGrp="1"/>
          </p:cNvSpPr>
          <p:nvPr>
            <p:ph type="body" idx="1"/>
          </p:nvPr>
        </p:nvSpPr>
        <p:spPr/>
        <p:txBody>
          <a:bodyPr/>
          <a:lstStyle/>
          <a:p>
            <a:endParaRPr lang="en-US"/>
          </a:p>
        </p:txBody>
      </p:sp>
      <p:pic>
        <p:nvPicPr>
          <p:cNvPr id="76803" name="Picture 4" descr="DSC0240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288" y="1341438"/>
            <a:ext cx="8353425" cy="52562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p:cNvSpPr>
          <p:nvPr>
            <p:ph type="title"/>
          </p:nvPr>
        </p:nvSpPr>
        <p:spPr/>
        <p:txBody>
          <a:bodyPr/>
          <a:lstStyle/>
          <a:p>
            <a:r>
              <a:rPr lang="pl-PL" sz="3200" b="1" dirty="0" smtClean="0">
                <a:latin typeface="Arial" charset="0"/>
              </a:rPr>
              <a:t>The Centropa exhibition was supplemented by our own local history</a:t>
            </a:r>
            <a:endParaRPr lang="pl-PL" sz="3200" b="1" dirty="0">
              <a:latin typeface="Arial" charset="0"/>
            </a:endParaRPr>
          </a:p>
        </p:txBody>
      </p:sp>
      <p:sp>
        <p:nvSpPr>
          <p:cNvPr id="105475" name="Rectangle 3"/>
          <p:cNvSpPr>
            <a:spLocks noGrp="1"/>
          </p:cNvSpPr>
          <p:nvPr>
            <p:ph type="body" sz="half" idx="1"/>
          </p:nvPr>
        </p:nvSpPr>
        <p:spPr>
          <a:xfrm>
            <a:off x="228600" y="1600200"/>
            <a:ext cx="4038600" cy="4525963"/>
          </a:xfrm>
        </p:spPr>
        <p:txBody>
          <a:bodyPr/>
          <a:lstStyle/>
          <a:p>
            <a:pPr>
              <a:lnSpc>
                <a:spcPct val="90000"/>
              </a:lnSpc>
              <a:buFont typeface="Arial" charset="0"/>
              <a:buNone/>
            </a:pPr>
            <a:r>
              <a:rPr lang="pl-PL" sz="1600" b="1" dirty="0" smtClean="0">
                <a:latin typeface="Arial" charset="0"/>
              </a:rPr>
              <a:t>Localization:</a:t>
            </a:r>
          </a:p>
          <a:p>
            <a:pPr>
              <a:lnSpc>
                <a:spcPct val="90000"/>
              </a:lnSpc>
              <a:buFont typeface="Arial" charset="0"/>
              <a:buNone/>
            </a:pPr>
            <a:r>
              <a:rPr lang="pl-PL" sz="1600" b="1" dirty="0" smtClean="0">
                <a:latin typeface="Arial" charset="0"/>
              </a:rPr>
              <a:t>After the panel about the Holocaust. </a:t>
            </a:r>
          </a:p>
          <a:p>
            <a:pPr>
              <a:lnSpc>
                <a:spcPct val="90000"/>
              </a:lnSpc>
              <a:buFont typeface="Arial" charset="0"/>
              <a:buNone/>
            </a:pPr>
            <a:endParaRPr lang="pl-PL" sz="1600" b="1" dirty="0" smtClean="0">
              <a:latin typeface="Arial" charset="0"/>
            </a:endParaRPr>
          </a:p>
          <a:p>
            <a:pPr>
              <a:lnSpc>
                <a:spcPct val="90000"/>
              </a:lnSpc>
              <a:buFont typeface="Arial" charset="0"/>
              <a:buNone/>
            </a:pPr>
            <a:r>
              <a:rPr lang="pl-PL" sz="1600" b="1" dirty="0" smtClean="0">
                <a:latin typeface="Arial" charset="0"/>
              </a:rPr>
              <a:t>We gathered portraits of our former neighbors: most of these are generally unknown and have never been published before. They were presented in such a way so people could think, </a:t>
            </a:r>
            <a:r>
              <a:rPr lang="pl-PL" sz="1600" b="1" i="1" dirty="0" smtClean="0">
                <a:latin typeface="Arial" charset="0"/>
              </a:rPr>
              <a:t>we could have seen these people on the streets in our town. </a:t>
            </a:r>
            <a:endParaRPr lang="pl-PL" sz="1600" b="1" dirty="0" smtClean="0">
              <a:latin typeface="Arial" charset="0"/>
            </a:endParaRPr>
          </a:p>
          <a:p>
            <a:pPr>
              <a:lnSpc>
                <a:spcPct val="90000"/>
              </a:lnSpc>
              <a:buFont typeface="Arial" charset="0"/>
              <a:buNone/>
            </a:pPr>
            <a:endParaRPr lang="pl-PL" sz="1600" b="1" dirty="0" smtClean="0">
              <a:latin typeface="Arial" charset="0"/>
            </a:endParaRPr>
          </a:p>
          <a:p>
            <a:pPr>
              <a:lnSpc>
                <a:spcPct val="90000"/>
              </a:lnSpc>
              <a:buFont typeface="Arial" charset="0"/>
              <a:buNone/>
            </a:pPr>
            <a:r>
              <a:rPr lang="pl-PL" sz="1600" b="1" dirty="0" smtClean="0">
                <a:latin typeface="Arial" charset="0"/>
              </a:rPr>
              <a:t>Each photograph was accompanied by a caption with biographical information about the person pictured. In this way, the viewer is left with the knowledge that this was a real person. </a:t>
            </a:r>
          </a:p>
        </p:txBody>
      </p:sp>
      <p:pic>
        <p:nvPicPr>
          <p:cNvPr id="105476" name="Picture 4"/>
          <p:cNvPicPr>
            <a:picLocks noGrp="1" noChangeAspect="1" noChangeArrowheads="1"/>
          </p:cNvPicPr>
          <p:nvPr>
            <p:ph type="clipArt" sz="half" idx="2"/>
          </p:nvPr>
        </p:nvPicPr>
        <p:blipFill>
          <a:blip r:embed="rId2"/>
          <a:srcRect/>
          <a:stretch>
            <a:fillRect/>
          </a:stretch>
        </p:blipFill>
        <p:spPr>
          <a:xfrm>
            <a:off x="4495800" y="1447800"/>
            <a:ext cx="4267200" cy="4678363"/>
          </a:xfrm>
        </p:spPr>
      </p:pic>
      <p:sp>
        <p:nvSpPr>
          <p:cNvPr id="105477" name="Rectangle 5"/>
          <p:cNvSpPr>
            <a:spLocks noChangeArrowheads="1"/>
          </p:cNvSpPr>
          <p:nvPr/>
        </p:nvSpPr>
        <p:spPr bwMode="auto">
          <a:xfrm>
            <a:off x="4479925" y="3048000"/>
            <a:ext cx="184150" cy="762000"/>
          </a:xfrm>
          <a:prstGeom prst="rect">
            <a:avLst/>
          </a:prstGeom>
          <a:noFill/>
          <a:ln w="9525">
            <a:noFill/>
            <a:miter lim="800000"/>
            <a:headEnd/>
            <a:tailEnd/>
          </a:ln>
          <a:effectLst/>
        </p:spPr>
        <p:txBody>
          <a:bodyPr wrap="none">
            <a:prstTxWarp prst="textNoShape">
              <a:avLst/>
            </a:prstTxWarp>
            <a:spAutoFit/>
          </a:bodyPr>
          <a:lstStyle/>
          <a:p>
            <a:pPr eaLnBrk="0" hangingPunct="0"/>
            <a:endParaRPr lang="en-US" sz="4400">
              <a:latin typeface="Calibri" charset="0"/>
            </a:endParaRPr>
          </a:p>
        </p:txBody>
      </p:sp>
      <p:sp>
        <p:nvSpPr>
          <p:cNvPr id="105478" name="Rectangle 6"/>
          <p:cNvSpPr>
            <a:spLocks noChangeArrowheads="1"/>
          </p:cNvSpPr>
          <p:nvPr/>
        </p:nvSpPr>
        <p:spPr bwMode="auto">
          <a:xfrm>
            <a:off x="4479925" y="3048000"/>
            <a:ext cx="184150" cy="762000"/>
          </a:xfrm>
          <a:prstGeom prst="rect">
            <a:avLst/>
          </a:prstGeom>
          <a:noFill/>
          <a:ln w="9525">
            <a:noFill/>
            <a:miter lim="800000"/>
            <a:headEnd/>
            <a:tailEnd/>
          </a:ln>
          <a:effectLst/>
        </p:spPr>
        <p:txBody>
          <a:bodyPr wrap="none">
            <a:prstTxWarp prst="textNoShape">
              <a:avLst/>
            </a:prstTxWarp>
            <a:spAutoFit/>
          </a:bodyPr>
          <a:lstStyle/>
          <a:p>
            <a:pPr eaLnBrk="0" hangingPunct="0"/>
            <a:endParaRPr lang="en-US" sz="4400">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p:cNvSpPr>
          <p:nvPr>
            <p:ph type="title"/>
          </p:nvPr>
        </p:nvSpPr>
        <p:spPr>
          <a:xfrm>
            <a:off x="457200" y="152400"/>
            <a:ext cx="8229600" cy="1143000"/>
          </a:xfrm>
        </p:spPr>
        <p:txBody>
          <a:bodyPr/>
          <a:lstStyle/>
          <a:p>
            <a:r>
              <a:rPr lang="pl-PL" sz="3200" b="1">
                <a:latin typeface="Arial" charset="0"/>
              </a:rPr>
              <a:t>Wystawę Centropy „uzupełniliśmy” naszym lokalnym wątkiem:</a:t>
            </a:r>
          </a:p>
        </p:txBody>
      </p:sp>
      <p:sp>
        <p:nvSpPr>
          <p:cNvPr id="77826" name="Rectangle 3"/>
          <p:cNvSpPr>
            <a:spLocks noGrp="1"/>
          </p:cNvSpPr>
          <p:nvPr>
            <p:ph type="body" idx="1"/>
          </p:nvPr>
        </p:nvSpPr>
        <p:spPr/>
        <p:txBody>
          <a:bodyPr/>
          <a:lstStyle/>
          <a:p>
            <a:endParaRPr lang="en-US"/>
          </a:p>
        </p:txBody>
      </p:sp>
      <p:pic>
        <p:nvPicPr>
          <p:cNvPr id="77827" name="Picture 4" descr="1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313" y="152400"/>
            <a:ext cx="8207375" cy="65166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p:cNvSpPr>
          <p:nvPr>
            <p:ph type="title"/>
          </p:nvPr>
        </p:nvSpPr>
        <p:spPr/>
        <p:txBody>
          <a:bodyPr/>
          <a:lstStyle/>
          <a:p>
            <a:r>
              <a:rPr lang="pl-PL" sz="3200" b="1" dirty="0" smtClean="0">
                <a:latin typeface="Arial" charset="0"/>
              </a:rPr>
              <a:t>The guides read the following information: </a:t>
            </a:r>
            <a:endParaRPr lang="pl-PL" sz="3200" b="1" dirty="0">
              <a:latin typeface="Arial" charset="0"/>
            </a:endParaRPr>
          </a:p>
        </p:txBody>
      </p:sp>
      <p:sp>
        <p:nvSpPr>
          <p:cNvPr id="78851" name="Rectangle 4"/>
          <p:cNvSpPr>
            <a:spLocks noChangeArrowheads="1"/>
          </p:cNvSpPr>
          <p:nvPr/>
        </p:nvSpPr>
        <p:spPr bwMode="auto">
          <a:xfrm>
            <a:off x="457200" y="1802845"/>
            <a:ext cx="8135937" cy="4185761"/>
          </a:xfrm>
          <a:prstGeom prst="rect">
            <a:avLst/>
          </a:prstGeom>
          <a:noFill/>
          <a:ln w="9525">
            <a:noFill/>
            <a:miter lim="800000"/>
            <a:headEnd/>
            <a:tailEnd/>
          </a:ln>
        </p:spPr>
        <p:txBody>
          <a:bodyPr anchor="ctr">
            <a:prstTxWarp prst="textNoShape">
              <a:avLst/>
            </a:prstTxWarp>
            <a:spAutoFit/>
          </a:bodyPr>
          <a:lstStyle/>
          <a:p>
            <a:pPr algn="ctr"/>
            <a:endParaRPr lang="pl-PL" sz="1400" b="1" dirty="0" smtClean="0"/>
          </a:p>
          <a:p>
            <a:r>
              <a:rPr lang="pl-PL" sz="1400" b="1" dirty="0" smtClean="0"/>
              <a:t>	Before the outbreak of war, about 340 Jewish families lived in the Zabłocie district. The Jewish community there numbered between 1200-2000 people. 	</a:t>
            </a:r>
          </a:p>
          <a:p>
            <a:endParaRPr lang="pl-PL" sz="1400" b="1" dirty="0" smtClean="0"/>
          </a:p>
          <a:p>
            <a:r>
              <a:rPr lang="pl-PL" sz="1400" b="1" dirty="0" smtClean="0"/>
              <a:t>	The archives of Yad Vashem, the Holocaust Martyrs’ and Heroes’ Remembrance Authority located in Jerusalem, contain testimonies of nearly 800 Jewish inhabitants of Żywiec. Only a small number of them survived the war. </a:t>
            </a:r>
          </a:p>
          <a:p>
            <a:r>
              <a:rPr lang="pl-PL" sz="1400" b="1" dirty="0" smtClean="0"/>
              <a:t/>
            </a:r>
            <a:br>
              <a:rPr lang="pl-PL" sz="1400" b="1" dirty="0" smtClean="0"/>
            </a:br>
            <a:r>
              <a:rPr lang="pl-PL" sz="1400" b="1" dirty="0" smtClean="0"/>
              <a:t>	From December 1939, the Germans systematically expelled the Jews of Żywiec. Many of them were sent to the ghetto in Sucha Beskidzka, and then to Kraków. Others were in the ghettos in Lwów, Przemyśl, Wieliczka, Tarnów and other cities. </a:t>
            </a:r>
          </a:p>
          <a:p>
            <a:r>
              <a:rPr lang="pl-PL" sz="1400" b="1" dirty="0"/>
              <a:t> </a:t>
            </a:r>
            <a:r>
              <a:rPr lang="pl-PL" sz="1400" b="1" dirty="0" smtClean="0"/>
              <a:t>	</a:t>
            </a:r>
          </a:p>
          <a:p>
            <a:r>
              <a:rPr lang="pl-PL" sz="1400" b="1" dirty="0" smtClean="0"/>
              <a:t>	Little exact information about the dates and circumstances of their deaths exists. We know the details only for a very few. For example, documents from Yad Vashem state that it is certain that 66 Żywiec Jews perished in the Bełżec death camp, 59 died in Auschwitz. The rest lost their lives in many other places. </a:t>
            </a:r>
          </a:p>
          <a:p>
            <a:endParaRPr lang="pl-PL" sz="1400" b="1" dirty="0" smtClean="0"/>
          </a:p>
          <a:p>
            <a:r>
              <a:rPr lang="pl-PL" sz="1400" b="1" dirty="0" smtClean="0"/>
              <a:t>In 1945, 37 people of Jewish origin lived in Zabłocie; in 1946 there were 26; and in 1950, only 3. </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p:cNvSpPr>
            <a:spLocks noGrp="1"/>
          </p:cNvSpPr>
          <p:nvPr>
            <p:ph type="title"/>
          </p:nvPr>
        </p:nvSpPr>
        <p:spPr/>
        <p:txBody>
          <a:bodyPr/>
          <a:lstStyle/>
          <a:p>
            <a:r>
              <a:rPr lang="pl-PL" sz="3200" b="1" dirty="0" smtClean="0">
                <a:latin typeface="Arial" charset="0"/>
              </a:rPr>
              <a:t>An example page of testimony from Yad Vashem</a:t>
            </a:r>
            <a:endParaRPr lang="pl-PL" sz="3200" b="1" dirty="0">
              <a:latin typeface="Arial" charset="0"/>
            </a:endParaRPr>
          </a:p>
        </p:txBody>
      </p:sp>
      <p:sp>
        <p:nvSpPr>
          <p:cNvPr id="79874" name="Rectangle 5"/>
          <p:cNvSpPr>
            <a:spLocks noGrp="1"/>
          </p:cNvSpPr>
          <p:nvPr>
            <p:ph type="body" sz="half" idx="1"/>
          </p:nvPr>
        </p:nvSpPr>
        <p:spPr>
          <a:xfrm>
            <a:off x="457200" y="1371600"/>
            <a:ext cx="4038600" cy="4754563"/>
          </a:xfrm>
        </p:spPr>
        <p:txBody>
          <a:bodyPr/>
          <a:lstStyle/>
          <a:p>
            <a:pPr>
              <a:lnSpc>
                <a:spcPct val="80000"/>
              </a:lnSpc>
              <a:buFont typeface="Arial" charset="0"/>
              <a:buNone/>
            </a:pPr>
            <a:endParaRPr lang="pl-PL" sz="1400" b="1" dirty="0" smtClean="0">
              <a:latin typeface="Arial" charset="0"/>
            </a:endParaRPr>
          </a:p>
          <a:p>
            <a:pPr>
              <a:lnSpc>
                <a:spcPct val="80000"/>
              </a:lnSpc>
              <a:buFont typeface="Arial" charset="0"/>
              <a:buNone/>
            </a:pPr>
            <a:r>
              <a:rPr lang="pl-PL" sz="1400" b="1" dirty="0" smtClean="0">
                <a:latin typeface="Arial" charset="0"/>
              </a:rPr>
              <a:t>Remember to state the source: </a:t>
            </a:r>
          </a:p>
          <a:p>
            <a:pPr>
              <a:lnSpc>
                <a:spcPct val="80000"/>
              </a:lnSpc>
              <a:buFont typeface="Arial" charset="0"/>
              <a:buNone/>
            </a:pPr>
            <a:r>
              <a:rPr lang="pl-PL" sz="1400" b="1" dirty="0" smtClean="0">
                <a:latin typeface="Arial" charset="0"/>
              </a:rPr>
              <a:t>The archives of </a:t>
            </a:r>
            <a:r>
              <a:rPr lang="pl-PL" sz="1400" b="1" i="1" dirty="0" smtClean="0">
                <a:latin typeface="Arial" charset="0"/>
              </a:rPr>
              <a:t>Yad </a:t>
            </a:r>
            <a:r>
              <a:rPr lang="pl-PL" sz="1400" b="1" i="1" dirty="0">
                <a:latin typeface="Arial" charset="0"/>
              </a:rPr>
              <a:t>Vashem The Holocaust Martyrs' and Heroes' Remembrance Authority</a:t>
            </a:r>
            <a:r>
              <a:rPr lang="pl-PL" sz="1400" b="1" dirty="0">
                <a:latin typeface="Arial" charset="0"/>
              </a:rPr>
              <a:t> </a:t>
            </a:r>
            <a:endParaRPr lang="pl-PL" sz="1400" b="1" dirty="0" smtClean="0">
              <a:latin typeface="Arial" charset="0"/>
            </a:endParaRPr>
          </a:p>
          <a:p>
            <a:pPr algn="ctr">
              <a:lnSpc>
                <a:spcPct val="80000"/>
              </a:lnSpc>
              <a:buFont typeface="Arial" charset="0"/>
              <a:buNone/>
            </a:pPr>
            <a:endParaRPr lang="pl-PL" sz="1400" b="1" dirty="0" smtClean="0">
              <a:latin typeface="Arial" charset="0"/>
            </a:endParaRPr>
          </a:p>
          <a:p>
            <a:pPr>
              <a:lnSpc>
                <a:spcPct val="80000"/>
              </a:lnSpc>
              <a:buFont typeface="Arial" charset="0"/>
              <a:buNone/>
            </a:pPr>
            <a:r>
              <a:rPr lang="pl-PL" sz="1400" b="1" dirty="0" smtClean="0">
                <a:latin typeface="Arial" charset="0"/>
              </a:rPr>
              <a:t>Show example page of testimony. </a:t>
            </a:r>
          </a:p>
          <a:p>
            <a:pPr>
              <a:lnSpc>
                <a:spcPct val="80000"/>
              </a:lnSpc>
              <a:buFont typeface="Arial" charset="0"/>
              <a:buNone/>
            </a:pPr>
            <a:endParaRPr lang="pl-PL" sz="1400" b="1" dirty="0" smtClean="0">
              <a:latin typeface="Arial" charset="0"/>
            </a:endParaRPr>
          </a:p>
          <a:p>
            <a:pPr>
              <a:lnSpc>
                <a:spcPct val="80000"/>
              </a:lnSpc>
              <a:buFont typeface="Arial" charset="0"/>
              <a:buNone/>
            </a:pPr>
            <a:r>
              <a:rPr lang="pl-PL" sz="1400" b="1" dirty="0" smtClean="0">
                <a:latin typeface="Arial" charset="0"/>
              </a:rPr>
              <a:t>Read and comment on one biography that included a photograph: </a:t>
            </a:r>
          </a:p>
          <a:p>
            <a:pPr>
              <a:lnSpc>
                <a:spcPct val="80000"/>
              </a:lnSpc>
              <a:buFont typeface="Arial" charset="0"/>
              <a:buNone/>
            </a:pPr>
            <a:endParaRPr lang="pl-PL" sz="900" b="1" dirty="0" smtClean="0">
              <a:latin typeface="Arial" charset="0"/>
            </a:endParaRPr>
          </a:p>
          <a:p>
            <a:pPr>
              <a:lnSpc>
                <a:spcPct val="80000"/>
              </a:lnSpc>
              <a:buFont typeface="Arial" charset="0"/>
              <a:buNone/>
            </a:pPr>
            <a:r>
              <a:rPr lang="pl-PL" sz="1200" b="1" dirty="0" smtClean="0">
                <a:latin typeface="Arial" charset="0"/>
              </a:rPr>
              <a:t>RITTER, </a:t>
            </a:r>
            <a:r>
              <a:rPr lang="pl-PL" sz="1200" b="1" dirty="0">
                <a:latin typeface="Arial" charset="0"/>
              </a:rPr>
              <a:t>MALWINA</a:t>
            </a:r>
            <a:r>
              <a:rPr lang="pl-PL" sz="1200" dirty="0" smtClean="0">
                <a:latin typeface="Arial" charset="0"/>
              </a:rPr>
              <a:t> (also called MALKA</a:t>
            </a:r>
            <a:r>
              <a:rPr lang="pl-PL" sz="1200" dirty="0">
                <a:latin typeface="Arial" charset="0"/>
              </a:rPr>
              <a:t>, MALWI, </a:t>
            </a:r>
            <a:r>
              <a:rPr lang="pl-PL" sz="1200" dirty="0" smtClean="0">
                <a:latin typeface="Arial" charset="0"/>
              </a:rPr>
              <a:t>MALVINA), nee Balitzer. Daughter of Herman (Tzvi) and Józefina (nee Steiner/Stainer). Born in Żywiec, Poland, in 1900. Had Polish citizenship. Was married, her husband’s name was Maks (Mordechai/Maksimilian). Owned a shop. Lived in Żywiec-Zabłocie on Kolejowa Street. During the war, she was in Sędziszów. She was murdered along with her son Aleksander in the Bełżec death camp in 1941. </a:t>
            </a:r>
            <a:br>
              <a:rPr lang="pl-PL" sz="1200" dirty="0" smtClean="0">
                <a:latin typeface="Arial" charset="0"/>
              </a:rPr>
            </a:br>
            <a:endParaRPr lang="pl-PL" sz="1200" dirty="0" smtClean="0">
              <a:latin typeface="Arial" charset="0"/>
            </a:endParaRPr>
          </a:p>
          <a:p>
            <a:pPr>
              <a:lnSpc>
                <a:spcPct val="80000"/>
              </a:lnSpc>
              <a:buFont typeface="Arial" charset="0"/>
              <a:buNone/>
            </a:pPr>
            <a:r>
              <a:rPr lang="pl-PL" sz="1000" dirty="0">
                <a:latin typeface="Arial" charset="0"/>
              </a:rPr>
              <a:t>/3</a:t>
            </a:r>
            <a:r>
              <a:rPr lang="pl-PL" sz="1000" dirty="0" smtClean="0">
                <a:latin typeface="Arial" charset="0"/>
              </a:rPr>
              <a:t> testimonies: </a:t>
            </a:r>
            <a:r>
              <a:rPr lang="pl-PL" sz="1000" dirty="0">
                <a:latin typeface="Arial" charset="0"/>
              </a:rPr>
              <a:t>1</a:t>
            </a:r>
            <a:r>
              <a:rPr lang="pl-PL" sz="1000" dirty="0" smtClean="0">
                <a:latin typeface="Arial" charset="0"/>
              </a:rPr>
              <a:t> given by her brother 938091</a:t>
            </a:r>
            <a:r>
              <a:rPr lang="pl-PL" sz="1000" dirty="0">
                <a:latin typeface="Arial" charset="0"/>
              </a:rPr>
              <a:t>,</a:t>
            </a:r>
            <a:br>
              <a:rPr lang="pl-PL" sz="1000" dirty="0">
                <a:latin typeface="Arial" charset="0"/>
              </a:rPr>
            </a:br>
            <a:r>
              <a:rPr lang="pl-PL" sz="1000" dirty="0">
                <a:latin typeface="Arial" charset="0"/>
              </a:rPr>
              <a:t>       2</a:t>
            </a:r>
            <a:r>
              <a:rPr lang="pl-PL" sz="1000" dirty="0" smtClean="0">
                <a:latin typeface="Arial" charset="0"/>
              </a:rPr>
              <a:t> given by other relatives 454070</a:t>
            </a:r>
            <a:r>
              <a:rPr lang="pl-PL" sz="1000" dirty="0">
                <a:latin typeface="Arial" charset="0"/>
              </a:rPr>
              <a:t>, 8590976/</a:t>
            </a:r>
            <a:r>
              <a:rPr lang="pl-PL" sz="1200" dirty="0">
                <a:latin typeface="Arial" charset="0"/>
              </a:rPr>
              <a:t> </a:t>
            </a:r>
          </a:p>
        </p:txBody>
      </p:sp>
      <p:sp>
        <p:nvSpPr>
          <p:cNvPr id="79875" name="Rectangle 6"/>
          <p:cNvSpPr>
            <a:spLocks noGrp="1"/>
          </p:cNvSpPr>
          <p:nvPr>
            <p:ph type="body" sz="half" idx="2"/>
          </p:nvPr>
        </p:nvSpPr>
        <p:spPr/>
        <p:txBody>
          <a:bodyPr/>
          <a:lstStyle/>
          <a:p>
            <a:pPr>
              <a:lnSpc>
                <a:spcPct val="80000"/>
              </a:lnSpc>
              <a:buFont typeface="Arial" charset="0"/>
              <a:buNone/>
            </a:pPr>
            <a:r>
              <a:rPr lang="pl-PL" sz="1200" dirty="0">
                <a:latin typeface="Times New Roman" charset="0"/>
              </a:rPr>
              <a:t>  </a:t>
            </a:r>
            <a:r>
              <a:rPr lang="pl-PL" sz="1200" dirty="0" smtClean="0">
                <a:latin typeface="Times New Roman" charset="0"/>
              </a:rPr>
              <a:t> </a:t>
            </a:r>
            <a:r>
              <a:rPr lang="pl-PL" sz="1200" dirty="0" smtClean="0"/>
              <a:t>Exampl of a page of testimony from Yad Vashem’s Central Database of Shoah Victims’ Names</a:t>
            </a:r>
            <a:endParaRPr lang="pl-PL" sz="1200" dirty="0"/>
          </a:p>
        </p:txBody>
      </p:sp>
      <p:pic>
        <p:nvPicPr>
          <p:cNvPr id="79876" name="Picture 8" descr="16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87900" y="2060575"/>
            <a:ext cx="4103688" cy="46085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4"/>
          <p:cNvSpPr>
            <a:spLocks noGrp="1"/>
          </p:cNvSpPr>
          <p:nvPr>
            <p:ph type="title"/>
          </p:nvPr>
        </p:nvSpPr>
        <p:spPr/>
        <p:txBody>
          <a:bodyPr>
            <a:normAutofit fontScale="90000"/>
          </a:bodyPr>
          <a:lstStyle/>
          <a:p>
            <a:r>
              <a:rPr lang="pl-PL" sz="2800" b="1" dirty="0" smtClean="0">
                <a:latin typeface="Arial" charset="0"/>
              </a:rPr>
              <a:t>A few notes about our local Jewish history, which is mostly unknown by young people today</a:t>
            </a:r>
            <a:endParaRPr lang="pl-PL" sz="2800" b="1" dirty="0">
              <a:latin typeface="Arial" charset="0"/>
            </a:endParaRPr>
          </a:p>
        </p:txBody>
      </p:sp>
      <p:sp>
        <p:nvSpPr>
          <p:cNvPr id="80898" name="Rectangle 5"/>
          <p:cNvSpPr>
            <a:spLocks noGrp="1"/>
          </p:cNvSpPr>
          <p:nvPr>
            <p:ph sz="half" idx="1"/>
          </p:nvPr>
        </p:nvSpPr>
        <p:spPr/>
        <p:txBody>
          <a:bodyPr/>
          <a:lstStyle/>
          <a:p>
            <a:pPr>
              <a:buFontTx/>
              <a:buNone/>
            </a:pPr>
            <a:r>
              <a:rPr lang="pl-PL" sz="2000" b="1" u="sng" dirty="0" smtClean="0">
                <a:latin typeface="Times New Roman" charset="0"/>
              </a:rPr>
              <a:t>For example</a:t>
            </a:r>
            <a:r>
              <a:rPr lang="pl-PL" sz="2000" b="1" dirty="0" smtClean="0">
                <a:latin typeface="Times New Roman" charset="0"/>
              </a:rPr>
              <a:t>, some basic information that is in a sense almost universal for towns in Poland where Jews lived: </a:t>
            </a:r>
            <a:endParaRPr lang="pl-PL" sz="2000" b="1" u="sng" dirty="0" smtClean="0">
              <a:latin typeface="Times New Roman" charset="0"/>
            </a:endParaRPr>
          </a:p>
          <a:p>
            <a:pPr>
              <a:buFontTx/>
              <a:buChar char="-"/>
            </a:pPr>
            <a:r>
              <a:rPr lang="pl-PL" sz="1600" b="1" dirty="0" smtClean="0">
                <a:latin typeface="Arial" charset="0"/>
              </a:rPr>
              <a:t>Information about the synagogue, which was destroyed by the Nazis: its location and significance for the Jewish community. </a:t>
            </a:r>
          </a:p>
          <a:p>
            <a:pPr>
              <a:buFontTx/>
              <a:buChar char="-"/>
            </a:pPr>
            <a:r>
              <a:rPr lang="pl-PL" sz="1600" b="1" dirty="0" smtClean="0">
                <a:latin typeface="Arial" charset="0"/>
              </a:rPr>
              <a:t>Information about Jewish social organizations (religious community, schools, cultural house). </a:t>
            </a:r>
          </a:p>
          <a:p>
            <a:pPr>
              <a:buFontTx/>
              <a:buChar char="-"/>
            </a:pPr>
            <a:r>
              <a:rPr lang="pl-PL" sz="1600" b="1" dirty="0" smtClean="0">
                <a:latin typeface="Arial" charset="0"/>
              </a:rPr>
              <a:t>Information about the Jewish cemetery. </a:t>
            </a:r>
          </a:p>
          <a:p>
            <a:pPr>
              <a:buFontTx/>
              <a:buChar char="-"/>
            </a:pPr>
            <a:r>
              <a:rPr lang="pl-PL" sz="1600" b="1" dirty="0" smtClean="0">
                <a:latin typeface="Arial" charset="0"/>
              </a:rPr>
              <a:t>Information about the importance of Jews in the city’s economic development. </a:t>
            </a:r>
          </a:p>
        </p:txBody>
      </p:sp>
      <p:pic>
        <p:nvPicPr>
          <p:cNvPr id="80899" name="Picture 8" descr="skanowanie0116"/>
          <p:cNvPicPr>
            <a:picLocks noGrp="1" noChangeAspect="1" noChangeArrowheads="1"/>
          </p:cNvPicPr>
          <p:nvPr>
            <p:ph sz="quarter" idx="3"/>
          </p:nvPr>
        </p:nvPicPr>
        <p:blipFill>
          <a:blip r:embed="rId2" cstate="screen">
            <a:extLst>
              <a:ext uri="{28A0092B-C50C-407E-A947-70E740481C1C}">
                <a14:useLocalDpi xmlns:a14="http://schemas.microsoft.com/office/drawing/2010/main"/>
              </a:ext>
            </a:extLst>
          </a:blip>
          <a:srcRect/>
          <a:stretch>
            <a:fillRect/>
          </a:stretch>
        </p:blipFill>
        <p:spPr>
          <a:xfrm>
            <a:off x="5616575" y="3938588"/>
            <a:ext cx="2101850" cy="2187575"/>
          </a:xfrm>
        </p:spPr>
      </p:pic>
      <p:pic>
        <p:nvPicPr>
          <p:cNvPr id="80900" name="Picture 9" descr="skanowanie0062"/>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5073650" y="1600200"/>
            <a:ext cx="3186113" cy="2185988"/>
          </a:xfrm>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p:cNvSpPr>
          <p:nvPr>
            <p:ph type="title"/>
          </p:nvPr>
        </p:nvSpPr>
        <p:spPr/>
        <p:txBody>
          <a:bodyPr/>
          <a:lstStyle/>
          <a:p>
            <a:r>
              <a:rPr lang="pl-PL" sz="3200" b="1" dirty="0" smtClean="0">
                <a:latin typeface="Arial" charset="0"/>
              </a:rPr>
              <a:t>After the tour of the exhibition, we watched another film </a:t>
            </a:r>
            <a:endParaRPr lang="pl-PL" sz="3200" b="1" dirty="0">
              <a:latin typeface="Arial" charset="0"/>
            </a:endParaRPr>
          </a:p>
        </p:txBody>
      </p:sp>
      <p:sp>
        <p:nvSpPr>
          <p:cNvPr id="84994" name="Rectangle 3"/>
          <p:cNvSpPr>
            <a:spLocks noGrp="1"/>
          </p:cNvSpPr>
          <p:nvPr>
            <p:ph type="body" idx="1"/>
          </p:nvPr>
        </p:nvSpPr>
        <p:spPr/>
        <p:txBody>
          <a:bodyPr/>
          <a:lstStyle/>
          <a:p>
            <a:pPr>
              <a:buFont typeface="Arial" charset="0"/>
              <a:buNone/>
            </a:pPr>
            <a:endParaRPr lang="pl-PL" sz="2000" b="1" dirty="0" smtClean="0">
              <a:latin typeface="Arial" charset="0"/>
            </a:endParaRPr>
          </a:p>
          <a:p>
            <a:pPr>
              <a:buFont typeface="Arial" charset="0"/>
              <a:buNone/>
            </a:pPr>
            <a:r>
              <a:rPr lang="pl-PL" sz="2400" b="1" dirty="0" smtClean="0">
                <a:latin typeface="Arial" charset="0"/>
              </a:rPr>
              <a:t>Emcee:</a:t>
            </a:r>
          </a:p>
          <a:p>
            <a:pPr>
              <a:buFont typeface="Arial" charset="0"/>
              <a:buNone/>
            </a:pPr>
            <a:r>
              <a:rPr lang="pl-PL" sz="2000" b="1" dirty="0" smtClean="0">
                <a:latin typeface="Arial" charset="0"/>
              </a:rPr>
              <a:t>Please take a seat. </a:t>
            </a:r>
          </a:p>
          <a:p>
            <a:pPr>
              <a:buFont typeface="Arial" charset="0"/>
              <a:buNone/>
            </a:pPr>
            <a:r>
              <a:rPr lang="pl-PL" sz="2000" b="1" dirty="0" smtClean="0">
                <a:latin typeface="Arial" charset="0"/>
              </a:rPr>
              <a:t>We are now going to watch a film about one of the girls featured in the photographs in the exhibition. This [indicate photo] is Tośka Silberring. 	</a:t>
            </a:r>
          </a:p>
          <a:p>
            <a:pPr>
              <a:buFont typeface="Arial" charset="0"/>
              <a:buNone/>
            </a:pPr>
            <a:endParaRPr lang="pl-PL" sz="2000" b="1" dirty="0" smtClean="0">
              <a:latin typeface="Arial" charset="0"/>
            </a:endParaRPr>
          </a:p>
          <a:p>
            <a:pPr>
              <a:buFont typeface="Arial" charset="0"/>
              <a:buNone/>
            </a:pPr>
            <a:r>
              <a:rPr lang="pl-PL" sz="2000" b="1" dirty="0">
                <a:latin typeface="Arial" charset="0"/>
              </a:rPr>
              <a:t>Film:</a:t>
            </a:r>
          </a:p>
          <a:p>
            <a:pPr eaLnBrk="1" hangingPunct="1">
              <a:lnSpc>
                <a:spcPct val="80000"/>
              </a:lnSpc>
              <a:buFont typeface="Arial" charset="0"/>
              <a:buNone/>
            </a:pPr>
            <a:r>
              <a:rPr lang="pl-PL" sz="1600" b="1" dirty="0">
                <a:latin typeface="Arial" charset="0"/>
              </a:rPr>
              <a:t>centropastudent.org/?typ=sprache&amp;fLang=POL&amp;movID=50&amp;nID=275&amp;q=m</a:t>
            </a:r>
          </a:p>
          <a:p>
            <a:pPr>
              <a:buFont typeface="Arial" charset="0"/>
              <a:buNone/>
            </a:pPr>
            <a:endParaRPr lang="pl-PL" sz="1600" b="1" dirty="0">
              <a:latin typeface="Arial" charset="0"/>
            </a:endParaRPr>
          </a:p>
          <a:p>
            <a:pPr>
              <a:buFont typeface="Arial" charset="0"/>
              <a:buNone/>
            </a:pPr>
            <a:endParaRPr lang="pl-PL" sz="1600" b="1" dirty="0">
              <a:latin typeface="Arial" charset="0"/>
            </a:endParaRPr>
          </a:p>
          <a:p>
            <a:endParaRPr lang="pl-PL" sz="2000" b="1"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p:cNvSpPr>
          <p:nvPr>
            <p:ph type="title"/>
          </p:nvPr>
        </p:nvSpPr>
        <p:spPr/>
        <p:txBody>
          <a:bodyPr/>
          <a:lstStyle/>
          <a:p>
            <a:pPr eaLnBrk="1" hangingPunct="1"/>
            <a:r>
              <a:rPr lang="pl-PL" sz="3200" dirty="0" smtClean="0">
                <a:latin typeface="Arial" charset="0"/>
              </a:rPr>
              <a:t>First meeting with students – the plan</a:t>
            </a:r>
            <a:br>
              <a:rPr lang="pl-PL" sz="3200" dirty="0" smtClean="0">
                <a:latin typeface="Arial" charset="0"/>
              </a:rPr>
            </a:br>
            <a:endParaRPr lang="pl-PL" sz="3200" dirty="0">
              <a:latin typeface="Arial" charset="0"/>
            </a:endParaRPr>
          </a:p>
        </p:txBody>
      </p:sp>
      <p:sp>
        <p:nvSpPr>
          <p:cNvPr id="24578" name="Rectangle 3"/>
          <p:cNvSpPr>
            <a:spLocks noGrp="1"/>
          </p:cNvSpPr>
          <p:nvPr>
            <p:ph type="body" idx="1"/>
          </p:nvPr>
        </p:nvSpPr>
        <p:spPr>
          <a:xfrm>
            <a:off x="457200" y="1125538"/>
            <a:ext cx="8229600" cy="5000625"/>
          </a:xfrm>
        </p:spPr>
        <p:txBody>
          <a:bodyPr/>
          <a:lstStyle/>
          <a:p>
            <a:pPr marL="609600" indent="-609600" eaLnBrk="1" hangingPunct="1">
              <a:lnSpc>
                <a:spcPct val="80000"/>
              </a:lnSpc>
              <a:buFont typeface="Arial" charset="0"/>
              <a:buAutoNum type="arabicPeriod"/>
            </a:pPr>
            <a:r>
              <a:rPr lang="pl-PL" sz="2000" b="1" dirty="0" smtClean="0">
                <a:latin typeface="Arial" charset="0"/>
              </a:rPr>
              <a:t>Discussion: What do we know about Jewish culture?</a:t>
            </a:r>
          </a:p>
          <a:p>
            <a:pPr marL="609600" indent="-609600" eaLnBrk="1" hangingPunct="1">
              <a:lnSpc>
                <a:spcPct val="80000"/>
              </a:lnSpc>
              <a:buFontTx/>
              <a:buChar char="-"/>
            </a:pPr>
            <a:r>
              <a:rPr lang="pl-PL" sz="2000" b="1" dirty="0" smtClean="0">
                <a:latin typeface="Arial" charset="0"/>
              </a:rPr>
              <a:t>Checking our level of knowledge about the subject as well as that of our classmates who will see the exhibition. </a:t>
            </a:r>
          </a:p>
          <a:p>
            <a:pPr marL="609600" indent="-609600" eaLnBrk="1" hangingPunct="1">
              <a:lnSpc>
                <a:spcPct val="80000"/>
              </a:lnSpc>
              <a:buFontTx/>
              <a:buChar char="-"/>
            </a:pPr>
            <a:r>
              <a:rPr lang="pl-PL" sz="2000" b="1" dirty="0" smtClean="0">
                <a:latin typeface="Arial" charset="0"/>
              </a:rPr>
              <a:t>Answer: </a:t>
            </a:r>
            <a:r>
              <a:rPr lang="pl-PL" sz="2000" b="1" i="1" dirty="0" smtClean="0">
                <a:latin typeface="Arial" charset="0"/>
              </a:rPr>
              <a:t>little, not much, cursory knowledge. It depends on the person and what they know, so we should prepare basic information... </a:t>
            </a:r>
            <a:endParaRPr lang="pl-PL" sz="2000" b="1" dirty="0" smtClean="0">
              <a:latin typeface="Arial" charset="0"/>
            </a:endParaRPr>
          </a:p>
          <a:p>
            <a:pPr marL="609600" indent="-609600" eaLnBrk="1" hangingPunct="1">
              <a:lnSpc>
                <a:spcPct val="80000"/>
              </a:lnSpc>
              <a:buFont typeface="Arial" charset="0"/>
              <a:buNone/>
            </a:pPr>
            <a:r>
              <a:rPr lang="pl-PL" sz="2000" b="1" dirty="0">
                <a:latin typeface="Arial" charset="0"/>
              </a:rPr>
              <a:t>        </a:t>
            </a:r>
            <a:r>
              <a:rPr lang="pl-PL" sz="2000" b="1" dirty="0" smtClean="0">
                <a:latin typeface="Arial" charset="0"/>
              </a:rPr>
              <a:t> </a:t>
            </a:r>
            <a:endParaRPr lang="pl-PL" sz="2000" b="1" i="1" dirty="0" smtClean="0">
              <a:latin typeface="Arial" charset="0"/>
            </a:endParaRPr>
          </a:p>
          <a:p>
            <a:pPr marL="609600" indent="-609600" eaLnBrk="1" hangingPunct="1">
              <a:lnSpc>
                <a:spcPct val="80000"/>
              </a:lnSpc>
              <a:buFont typeface="Arial" charset="0"/>
              <a:buNone/>
            </a:pPr>
            <a:r>
              <a:rPr lang="pl-PL" sz="2000" b="1" i="1" dirty="0">
                <a:latin typeface="Arial" charset="0"/>
              </a:rPr>
              <a:t>2.</a:t>
            </a:r>
            <a:r>
              <a:rPr lang="pl-PL" sz="2000" b="1" i="1" dirty="0" smtClean="0">
                <a:latin typeface="Arial" charset="0"/>
              </a:rPr>
              <a:t> </a:t>
            </a:r>
            <a:r>
              <a:rPr lang="pl-PL" sz="2000" b="1" dirty="0" smtClean="0">
                <a:latin typeface="Arial" charset="0"/>
              </a:rPr>
              <a:t>What is Centropa and what does it do? Our teacher gave some basic information, exploring Centropa’s website: </a:t>
            </a:r>
          </a:p>
          <a:p>
            <a:pPr marL="609600" indent="-609600" algn="ctr" eaLnBrk="1" hangingPunct="1">
              <a:lnSpc>
                <a:spcPct val="80000"/>
              </a:lnSpc>
              <a:buFont typeface="Arial" charset="0"/>
              <a:buNone/>
            </a:pPr>
            <a:r>
              <a:rPr lang="pl-PL" sz="2000" b="1" dirty="0" smtClean="0">
                <a:latin typeface="Arial" charset="0"/>
              </a:rPr>
              <a:t>In English: </a:t>
            </a:r>
            <a:r>
              <a:rPr lang="pl-PL" sz="2000" b="1" dirty="0" smtClean="0">
                <a:latin typeface="Arial" charset="0"/>
                <a:hlinkClick r:id="rId2"/>
              </a:rPr>
              <a:t>www.centropa.org</a:t>
            </a:r>
            <a:endParaRPr lang="pl-PL" sz="2000" b="1" dirty="0" smtClean="0">
              <a:latin typeface="Arial" charset="0"/>
            </a:endParaRPr>
          </a:p>
          <a:p>
            <a:pPr marL="609600" indent="-609600" algn="ctr" eaLnBrk="1" hangingPunct="1">
              <a:lnSpc>
                <a:spcPct val="80000"/>
              </a:lnSpc>
              <a:buFont typeface="Arial" charset="0"/>
              <a:buNone/>
            </a:pPr>
            <a:r>
              <a:rPr lang="pl-PL" sz="2000" b="1" dirty="0" smtClean="0">
                <a:latin typeface="Arial" charset="0"/>
              </a:rPr>
              <a:t>In Polish: </a:t>
            </a:r>
            <a:r>
              <a:rPr lang="pl-PL" sz="2000" b="1" dirty="0" smtClean="0">
                <a:latin typeface="Arial" charset="0"/>
                <a:hlinkClick r:id="rId3"/>
              </a:rPr>
              <a:t>www.poland.centropa.org</a:t>
            </a:r>
            <a:endParaRPr lang="pl-PL" sz="2000" b="1" dirty="0" smtClean="0">
              <a:latin typeface="Arial" charset="0"/>
            </a:endParaRPr>
          </a:p>
          <a:p>
            <a:pPr marL="609600" indent="-609600" algn="ctr" eaLnBrk="1" hangingPunct="1">
              <a:lnSpc>
                <a:spcPct val="80000"/>
              </a:lnSpc>
              <a:buFont typeface="Arial" charset="0"/>
              <a:buNone/>
            </a:pPr>
            <a:endParaRPr lang="pl-PL" sz="2000" b="1" dirty="0" smtClean="0">
              <a:latin typeface="Arial" charset="0"/>
            </a:endParaRPr>
          </a:p>
          <a:p>
            <a:pPr marL="609600" indent="-609600" eaLnBrk="1" hangingPunct="1">
              <a:lnSpc>
                <a:spcPct val="80000"/>
              </a:lnSpc>
              <a:buFont typeface="Arial" charset="0"/>
              <a:buNone/>
            </a:pPr>
            <a:r>
              <a:rPr lang="pl-PL" sz="2000" b="1" dirty="0">
                <a:latin typeface="Arial" charset="0"/>
              </a:rPr>
              <a:t>3.</a:t>
            </a:r>
            <a:r>
              <a:rPr lang="pl-PL" sz="2000" b="1" dirty="0" smtClean="0">
                <a:latin typeface="Arial" charset="0"/>
              </a:rPr>
              <a:t> The exhibition – looking together at the files of the exhibiton online:</a:t>
            </a:r>
          </a:p>
          <a:p>
            <a:pPr marL="609600" indent="-609600" eaLnBrk="1" hangingPunct="1">
              <a:lnSpc>
                <a:spcPct val="80000"/>
              </a:lnSpc>
              <a:buFont typeface="Arial" charset="0"/>
              <a:buNone/>
            </a:pPr>
            <a:r>
              <a:rPr lang="pl-PL" sz="2000" b="1" dirty="0">
                <a:latin typeface="Arial" charset="0"/>
              </a:rPr>
              <a:t>                       </a:t>
            </a:r>
            <a:r>
              <a:rPr lang="pl-PL" sz="2000" b="1" dirty="0">
                <a:latin typeface="Arial" charset="0"/>
                <a:hlinkClick r:id="rId4"/>
              </a:rPr>
              <a:t>www.centropastudent.org/?nID=337</a:t>
            </a:r>
            <a:endParaRPr lang="pl-PL" sz="2000" b="1" dirty="0">
              <a:latin typeface="Arial" charset="0"/>
            </a:endParaRPr>
          </a:p>
          <a:p>
            <a:pPr marL="609600" indent="-609600" eaLnBrk="1" hangingPunct="1">
              <a:lnSpc>
                <a:spcPct val="80000"/>
              </a:lnSpc>
              <a:buFont typeface="Arial" charset="0"/>
              <a:buNone/>
            </a:pPr>
            <a:r>
              <a:rPr lang="pl-PL" sz="2000" b="1" dirty="0">
                <a:latin typeface="Arial" charset="0"/>
              </a:rPr>
              <a:t>   </a:t>
            </a:r>
            <a:r>
              <a:rPr lang="pl-PL" sz="2000" b="1" dirty="0" smtClean="0">
                <a:latin typeface="Arial" charset="0"/>
              </a:rPr>
              <a:t> Recommendations for the students:</a:t>
            </a:r>
          </a:p>
          <a:p>
            <a:pPr marL="609600" indent="-609600" eaLnBrk="1" hangingPunct="1">
              <a:lnSpc>
                <a:spcPct val="80000"/>
              </a:lnSpc>
              <a:buFont typeface="Arial" charset="0"/>
              <a:buNone/>
            </a:pPr>
            <a:r>
              <a:rPr lang="pl-PL" sz="2000" b="1" dirty="0">
                <a:latin typeface="Arial" charset="0"/>
              </a:rPr>
              <a:t>   </a:t>
            </a:r>
            <a:r>
              <a:rPr lang="pl-PL" sz="2000" b="1" dirty="0" smtClean="0">
                <a:latin typeface="Arial" charset="0"/>
              </a:rPr>
              <a:t> At home, take a look at the exhibition again and think about HOW we can show it. </a:t>
            </a:r>
          </a:p>
          <a:p>
            <a:pPr marL="609600" indent="-609600" eaLnBrk="1" hangingPunct="1">
              <a:lnSpc>
                <a:spcPct val="80000"/>
              </a:lnSpc>
              <a:buFont typeface="Arial" charset="0"/>
              <a:buNone/>
            </a:pPr>
            <a:endParaRPr lang="pl-PL" sz="2000" b="1" dirty="0" smtClean="0">
              <a:latin typeface="Arial" charset="0"/>
            </a:endParaRPr>
          </a:p>
          <a:p>
            <a:pPr marL="609600" indent="-609600" eaLnBrk="1" hangingPunct="1">
              <a:lnSpc>
                <a:spcPct val="80000"/>
              </a:lnSpc>
              <a:buFont typeface="Arial" charset="0"/>
              <a:buNone/>
            </a:pPr>
            <a:endParaRPr lang="pl-PL" sz="1600" b="1" dirty="0">
              <a:latin typeface="Arial" charset="0"/>
            </a:endParaRPr>
          </a:p>
          <a:p>
            <a:pPr marL="609600" indent="-609600" eaLnBrk="1" hangingPunct="1">
              <a:lnSpc>
                <a:spcPct val="80000"/>
              </a:lnSpc>
              <a:buFont typeface="Arial" charset="0"/>
              <a:buNone/>
            </a:pPr>
            <a:r>
              <a:rPr lang="pl-PL" sz="500" dirty="0">
                <a:latin typeface="Arial" charset="0"/>
              </a:rPr>
              <a:t> </a:t>
            </a:r>
          </a:p>
          <a:p>
            <a:pPr marL="609600" indent="-609600" eaLnBrk="1" hangingPunct="1">
              <a:lnSpc>
                <a:spcPct val="80000"/>
              </a:lnSpc>
              <a:buFont typeface="Arial" charset="0"/>
              <a:buNone/>
            </a:pPr>
            <a:endParaRPr lang="pl-PL" sz="500" dirty="0">
              <a:latin typeface="Arial" charset="0"/>
            </a:endParaRPr>
          </a:p>
          <a:p>
            <a:pPr marL="609600" indent="-609600" eaLnBrk="1" hangingPunct="1">
              <a:lnSpc>
                <a:spcPct val="80000"/>
              </a:lnSpc>
              <a:buFont typeface="Arial" charset="0"/>
              <a:buNone/>
            </a:pPr>
            <a:endParaRPr lang="pl-PL" sz="500" dirty="0">
              <a:latin typeface="Arial" charset="0"/>
            </a:endParaRPr>
          </a:p>
          <a:p>
            <a:pPr marL="609600" indent="-609600" eaLnBrk="1" hangingPunct="1">
              <a:lnSpc>
                <a:spcPct val="80000"/>
              </a:lnSpc>
              <a:buFont typeface="Arial" charset="0"/>
              <a:buAutoNum type="arabicPeriod"/>
            </a:pPr>
            <a:endParaRPr lang="pl-PL" sz="5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p:cNvSpPr>
          <p:nvPr>
            <p:ph type="title"/>
          </p:nvPr>
        </p:nvSpPr>
        <p:spPr>
          <a:xfrm>
            <a:off x="457200" y="76200"/>
            <a:ext cx="8229600" cy="1143000"/>
          </a:xfrm>
        </p:spPr>
        <p:txBody>
          <a:bodyPr>
            <a:normAutofit fontScale="90000"/>
          </a:bodyPr>
          <a:lstStyle/>
          <a:p>
            <a:r>
              <a:rPr lang="pl-PL" sz="2400" b="1" dirty="0" smtClean="0">
                <a:latin typeface="Arial" charset="0"/>
              </a:rPr>
              <a:t>Viewers learning about what happened to Tośka: </a:t>
            </a:r>
            <a:br>
              <a:rPr lang="pl-PL" sz="2400" b="1" dirty="0" smtClean="0">
                <a:latin typeface="Arial" charset="0"/>
              </a:rPr>
            </a:br>
            <a:r>
              <a:rPr lang="pl-PL" sz="2400" b="1" dirty="0" smtClean="0">
                <a:latin typeface="Arial" charset="0"/>
              </a:rPr>
              <a:t>at this moment, the screen shows her words about the death marches.  </a:t>
            </a:r>
            <a:endParaRPr lang="pl-PL" sz="2800" dirty="0">
              <a:latin typeface="Arial" charset="0"/>
            </a:endParaRPr>
          </a:p>
        </p:txBody>
      </p:sp>
      <p:sp>
        <p:nvSpPr>
          <p:cNvPr id="86018" name="Rectangle 3"/>
          <p:cNvSpPr>
            <a:spLocks noGrp="1"/>
          </p:cNvSpPr>
          <p:nvPr>
            <p:ph type="body" idx="1"/>
          </p:nvPr>
        </p:nvSpPr>
        <p:spPr/>
        <p:txBody>
          <a:bodyPr/>
          <a:lstStyle/>
          <a:p>
            <a:endParaRPr lang="en-US"/>
          </a:p>
        </p:txBody>
      </p:sp>
      <p:pic>
        <p:nvPicPr>
          <p:cNvPr id="86019" name="Picture 4" descr="DSC0503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288" y="1196975"/>
            <a:ext cx="8353425" cy="53863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p:cNvSpPr>
          <p:nvPr>
            <p:ph type="title"/>
          </p:nvPr>
        </p:nvSpPr>
        <p:spPr/>
        <p:txBody>
          <a:bodyPr/>
          <a:lstStyle/>
          <a:p>
            <a:endParaRPr lang="en-US"/>
          </a:p>
        </p:txBody>
      </p:sp>
      <p:sp>
        <p:nvSpPr>
          <p:cNvPr id="87042" name="Rectangle 3"/>
          <p:cNvSpPr>
            <a:spLocks noGrp="1"/>
          </p:cNvSpPr>
          <p:nvPr>
            <p:ph type="body" idx="1"/>
          </p:nvPr>
        </p:nvSpPr>
        <p:spPr/>
        <p:txBody>
          <a:bodyPr/>
          <a:lstStyle/>
          <a:p>
            <a:endParaRPr lang="en-US"/>
          </a:p>
        </p:txBody>
      </p:sp>
      <p:pic>
        <p:nvPicPr>
          <p:cNvPr id="87043" name="Picture 4" descr="DSC0503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313" y="228600"/>
            <a:ext cx="8229600" cy="64404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p:cNvSpPr>
          <p:nvPr>
            <p:ph type="ctrTitle"/>
          </p:nvPr>
        </p:nvSpPr>
        <p:spPr>
          <a:xfrm>
            <a:off x="611188" y="188913"/>
            <a:ext cx="7847012" cy="576262"/>
          </a:xfrm>
        </p:spPr>
        <p:txBody>
          <a:bodyPr/>
          <a:lstStyle/>
          <a:p>
            <a:r>
              <a:rPr lang="pl-PL" sz="3200" b="1" dirty="0" smtClean="0">
                <a:latin typeface="Arial" charset="0"/>
              </a:rPr>
              <a:t>After the film screening</a:t>
            </a:r>
            <a:endParaRPr lang="pl-PL" sz="3200" b="1" dirty="0">
              <a:latin typeface="Arial" charset="0"/>
            </a:endParaRPr>
          </a:p>
        </p:txBody>
      </p:sp>
      <p:sp>
        <p:nvSpPr>
          <p:cNvPr id="107523" name="Rectangle 3"/>
          <p:cNvSpPr>
            <a:spLocks noGrp="1"/>
          </p:cNvSpPr>
          <p:nvPr>
            <p:ph type="subTitle" idx="1"/>
          </p:nvPr>
        </p:nvSpPr>
        <p:spPr>
          <a:xfrm>
            <a:off x="611188" y="765175"/>
            <a:ext cx="7913687" cy="5616575"/>
          </a:xfrm>
        </p:spPr>
        <p:txBody>
          <a:bodyPr/>
          <a:lstStyle/>
          <a:p>
            <a:pPr marL="609600" indent="-609600">
              <a:lnSpc>
                <a:spcPct val="80000"/>
              </a:lnSpc>
            </a:pPr>
            <a:endParaRPr lang="pl-PL" sz="1400" b="1" dirty="0" smtClean="0">
              <a:solidFill>
                <a:schemeClr val="tx1"/>
              </a:solidFill>
              <a:latin typeface="Arial" charset="0"/>
            </a:endParaRPr>
          </a:p>
          <a:p>
            <a:pPr marL="609600" indent="-609600">
              <a:lnSpc>
                <a:spcPct val="80000"/>
              </a:lnSpc>
              <a:buAutoNum type="arabicPeriod"/>
            </a:pPr>
            <a:r>
              <a:rPr lang="pl-PL" sz="1400" b="1" dirty="0" smtClean="0">
                <a:solidFill>
                  <a:schemeClr val="tx1"/>
                </a:solidFill>
                <a:latin typeface="Arial" charset="0"/>
              </a:rPr>
              <a:t>The teacher leads an introductory commentary on the film, reminding students of the information gathered from Teofilia Silberring’s biography, available on Centropa’s website: h</a:t>
            </a:r>
            <a:r>
              <a:rPr lang="pl-PL" sz="1400" b="1" dirty="0" smtClean="0">
                <a:solidFill>
                  <a:schemeClr val="tx1"/>
                </a:solidFill>
                <a:latin typeface="Arial" charset="0"/>
                <a:hlinkClick r:id="rId3"/>
              </a:rPr>
              <a:t>ttp</a:t>
            </a:r>
            <a:r>
              <a:rPr lang="pl-PL" sz="1400" b="1" dirty="0">
                <a:solidFill>
                  <a:schemeClr val="tx1"/>
                </a:solidFill>
                <a:latin typeface="Arial" charset="0"/>
                <a:hlinkClick r:id="rId3"/>
              </a:rPr>
              <a:t>://upload.centropa.org/PL-seminar/Silberring-PL.pdf</a:t>
            </a:r>
            <a:endParaRPr lang="pl-PL" sz="1400" b="1" dirty="0">
              <a:solidFill>
                <a:schemeClr val="tx1"/>
              </a:solidFill>
              <a:latin typeface="Arial" charset="0"/>
            </a:endParaRPr>
          </a:p>
          <a:p>
            <a:pPr marL="609600" indent="-609600" algn="l">
              <a:lnSpc>
                <a:spcPct val="80000"/>
              </a:lnSpc>
            </a:pPr>
            <a:endParaRPr lang="pl-PL" sz="1400" b="1" dirty="0">
              <a:solidFill>
                <a:schemeClr val="tx1"/>
              </a:solidFill>
              <a:latin typeface="Arial" charset="0"/>
            </a:endParaRPr>
          </a:p>
          <a:p>
            <a:pPr marL="609600" indent="-609600" algn="l">
              <a:lnSpc>
                <a:spcPct val="80000"/>
              </a:lnSpc>
            </a:pPr>
            <a:r>
              <a:rPr lang="pl-PL" sz="1400" b="1" dirty="0" smtClean="0">
                <a:solidFill>
                  <a:schemeClr val="tx1"/>
                </a:solidFill>
                <a:latin typeface="Arial" charset="0"/>
              </a:rPr>
              <a:t>(ie: </a:t>
            </a:r>
            <a:r>
              <a:rPr lang="en-GB" sz="1400" b="1" dirty="0" smtClean="0">
                <a:solidFill>
                  <a:schemeClr val="tx1"/>
                </a:solidFill>
                <a:latin typeface="Arial" charset="0"/>
              </a:rPr>
              <a:t>“… They tried different vaccinations, which were meant for Germans fighting on the front, on us…” – after the German invasion of the USSR, a typhus epidemic broke out in the army. </a:t>
            </a:r>
            <a:endParaRPr lang="pl-PL" sz="1200" b="1" dirty="0" smtClean="0">
              <a:solidFill>
                <a:schemeClr val="tx1"/>
              </a:solidFill>
              <a:latin typeface="Arial" charset="0"/>
            </a:endParaRPr>
          </a:p>
          <a:p>
            <a:pPr marL="609600" indent="-609600" algn="l">
              <a:lnSpc>
                <a:spcPct val="80000"/>
              </a:lnSpc>
              <a:buFontTx/>
              <a:buChar char="-"/>
            </a:pPr>
            <a:r>
              <a:rPr lang="pl-PL" sz="1200" b="1" dirty="0" smtClean="0">
                <a:solidFill>
                  <a:schemeClr val="tx1"/>
                </a:solidFill>
                <a:latin typeface="Arial" charset="0"/>
              </a:rPr>
              <a:t>Information about the death marches: </a:t>
            </a:r>
          </a:p>
          <a:p>
            <a:pPr marL="609600" indent="-609600" algn="l">
              <a:lnSpc>
                <a:spcPct val="80000"/>
              </a:lnSpc>
            </a:pPr>
            <a:r>
              <a:rPr lang="en-GB" sz="1200" b="1" dirty="0" smtClean="0">
                <a:solidFill>
                  <a:schemeClr val="tx1"/>
                </a:solidFill>
                <a:latin typeface="Arial" charset="0"/>
              </a:rPr>
              <a:t>“And that was the worst, that road – they called them Death Marches because that’s how they went… I went by foot to </a:t>
            </a:r>
            <a:r>
              <a:rPr lang="en-GB" sz="1200" b="1" dirty="0" err="1" smtClean="0">
                <a:solidFill>
                  <a:schemeClr val="tx1"/>
                </a:solidFill>
                <a:latin typeface="Arial" charset="0"/>
              </a:rPr>
              <a:t>Lipska</a:t>
            </a:r>
            <a:r>
              <a:rPr lang="en-GB" sz="1200" b="1" dirty="0" smtClean="0">
                <a:solidFill>
                  <a:schemeClr val="tx1"/>
                </a:solidFill>
                <a:latin typeface="Arial" charset="0"/>
              </a:rPr>
              <a:t>. On foot! In such snow! It was winter then, it was in January, 23 January, if I remember. [The death marches from Auschwitz took place on 17-21 January 1945; a total of 56,000 prisoners were evacuated.) The snow was up to here [she gestures with her hand], 20 degrees below zero and me with only one shoe. They were clogs, made of wood – that was typical for Auschwitz. And when we walked, the sound they made, I never could stand it, those clogs. I’d never dreamed that you could walk and sleep at once. We were taught to alternate with our friends. We walked in fours, changing off, and those on the sides would try to sleep. I learnt to sleep and walk. Those who stopped for a moment, well… the road was strewn with corpses, red bursts of blood were all over the snow. It was horrible. They were shot for only… stopping for a second. We were rescued though, in the end all four of us survived…” </a:t>
            </a:r>
          </a:p>
          <a:p>
            <a:pPr marL="609600" indent="-609600" algn="l">
              <a:lnSpc>
                <a:spcPct val="80000"/>
              </a:lnSpc>
              <a:buFontTx/>
              <a:buChar char="-"/>
            </a:pPr>
            <a:r>
              <a:rPr lang="pl-PL" sz="1200" b="1" dirty="0" smtClean="0">
                <a:solidFill>
                  <a:schemeClr val="tx1"/>
                </a:solidFill>
                <a:latin typeface="Arial" charset="0"/>
              </a:rPr>
              <a:t>Information about being liberated from Ravensburk: </a:t>
            </a:r>
          </a:p>
          <a:p>
            <a:pPr marL="609600" indent="-609600" algn="l">
              <a:lnSpc>
                <a:spcPct val="80000"/>
              </a:lnSpc>
            </a:pPr>
            <a:r>
              <a:rPr lang="en-GB" sz="1200" b="1" dirty="0" smtClean="0">
                <a:solidFill>
                  <a:schemeClr val="tx1"/>
                </a:solidFill>
                <a:latin typeface="Arial" charset="0"/>
              </a:rPr>
              <a:t>“The Allies, they were shocked at how we looked, but they weren’t interested in coming closer. We were absolutely black with dirt. In the end, we weren’t living in barracks, only outside under some trees somewhere. My goodness, we were filthy! And what could you do for food? Well, we asked for food, and they had some kind of canned goods that they gave us. But, no one could eat. A lot of the girls died when they ate. We wanted to eat, but we were in no state to do so. It seemed to me that I could eat half the world, but at the same time, I’d take one bite and could eat no more. </a:t>
            </a:r>
          </a:p>
          <a:p>
            <a:pPr marL="609600" indent="-609600" algn="l">
              <a:lnSpc>
                <a:spcPct val="80000"/>
              </a:lnSpc>
            </a:pPr>
            <a:endParaRPr lang="pl-PL" sz="1200" b="1" i="1" dirty="0" smtClean="0">
              <a:solidFill>
                <a:schemeClr val="tx1"/>
              </a:solidFill>
              <a:latin typeface="Arial" charset="0"/>
            </a:endParaRPr>
          </a:p>
          <a:p>
            <a:pPr marL="609600" indent="-609600" algn="l">
              <a:lnSpc>
                <a:spcPct val="80000"/>
              </a:lnSpc>
            </a:pPr>
            <a:r>
              <a:rPr lang="pl-PL" sz="1400" b="1" dirty="0">
                <a:solidFill>
                  <a:schemeClr val="tx1"/>
                </a:solidFill>
                <a:latin typeface="Arial" charset="0"/>
              </a:rPr>
              <a:t>2.</a:t>
            </a:r>
            <a:r>
              <a:rPr lang="pl-PL" sz="1400" b="1" dirty="0" smtClean="0">
                <a:solidFill>
                  <a:schemeClr val="tx1"/>
                </a:solidFill>
                <a:latin typeface="Arial" charset="0"/>
              </a:rPr>
              <a:t> The teacher asks students to write responses (shown on the screen)</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9090" name="Picture 2" descr="image title"/>
          <p:cNvPicPr>
            <a:picLocks noChangeAspect="1" noChangeArrowheads="1"/>
          </p:cNvPicPr>
          <p:nvPr/>
        </p:nvPicPr>
        <p:blipFill>
          <a:blip r:embed="rId2"/>
          <a:srcRect/>
          <a:stretch>
            <a:fillRect/>
          </a:stretch>
        </p:blipFill>
        <p:spPr bwMode="auto">
          <a:xfrm>
            <a:off x="611188" y="0"/>
            <a:ext cx="7885112" cy="6818313"/>
          </a:xfrm>
          <a:prstGeom prst="rect">
            <a:avLst/>
          </a:prstGeom>
          <a:noFill/>
          <a:ln w="9525">
            <a:noFill/>
            <a:miter lim="800000"/>
            <a:headEnd/>
            <a:tailEnd/>
          </a:ln>
        </p:spPr>
      </p:pic>
      <p:sp>
        <p:nvSpPr>
          <p:cNvPr id="89091" name="Symbol zastępczy zawartości 2"/>
          <p:cNvSpPr>
            <a:spLocks noGrp="1"/>
          </p:cNvSpPr>
          <p:nvPr>
            <p:ph idx="1"/>
          </p:nvPr>
        </p:nvSpPr>
        <p:spPr>
          <a:xfrm>
            <a:off x="439738" y="260350"/>
            <a:ext cx="8229600" cy="6192838"/>
          </a:xfrm>
        </p:spPr>
        <p:txBody>
          <a:bodyPr/>
          <a:lstStyle/>
          <a:p>
            <a:pPr marL="0" indent="0" algn="ctr" eaLnBrk="1" hangingPunct="1">
              <a:lnSpc>
                <a:spcPct val="80000"/>
              </a:lnSpc>
              <a:buFont typeface="Arial" charset="0"/>
              <a:buNone/>
            </a:pPr>
            <a:r>
              <a:rPr lang="pl-PL" sz="3000" b="1" u="sng" dirty="0"/>
              <a:t> Odpowiedz na pytania:</a:t>
            </a:r>
          </a:p>
          <a:p>
            <a:pPr marL="0" indent="0" algn="ctr" eaLnBrk="1" hangingPunct="1">
              <a:lnSpc>
                <a:spcPct val="80000"/>
              </a:lnSpc>
              <a:buFont typeface="Arial" charset="0"/>
              <a:buNone/>
            </a:pPr>
            <a:r>
              <a:rPr lang="pl-PL" sz="3000" dirty="0"/>
              <a:t> </a:t>
            </a:r>
            <a:endParaRPr lang="pl-PL" sz="3000" dirty="0" smtClean="0"/>
          </a:p>
          <a:p>
            <a:pPr marL="0" indent="0" algn="ctr" eaLnBrk="1" hangingPunct="1">
              <a:lnSpc>
                <a:spcPct val="80000"/>
              </a:lnSpc>
              <a:buFont typeface="Arial" charset="0"/>
              <a:buNone/>
            </a:pPr>
            <a:r>
              <a:rPr lang="pl-PL" sz="3600" b="1" dirty="0" smtClean="0"/>
              <a:t>What did you get out of participating in today’s meeting? </a:t>
            </a:r>
          </a:p>
          <a:p>
            <a:pPr marL="0" indent="0" algn="ctr" eaLnBrk="1" hangingPunct="1">
              <a:lnSpc>
                <a:spcPct val="80000"/>
              </a:lnSpc>
              <a:buFont typeface="Arial" charset="0"/>
              <a:buNone/>
            </a:pPr>
            <a:endParaRPr lang="pl-PL" sz="3600" b="1" dirty="0" smtClean="0"/>
          </a:p>
          <a:p>
            <a:pPr marL="0" indent="0" algn="ctr" eaLnBrk="1" hangingPunct="1">
              <a:lnSpc>
                <a:spcPct val="80000"/>
              </a:lnSpc>
              <a:buFont typeface="Arial" charset="0"/>
              <a:buNone/>
            </a:pPr>
            <a:r>
              <a:rPr lang="pl-PL" sz="3600" b="1" dirty="0" smtClean="0"/>
              <a:t>Give some reflections on the following parts of the meeting: </a:t>
            </a:r>
          </a:p>
          <a:p>
            <a:pPr marL="0" indent="0" algn="ctr" eaLnBrk="1" hangingPunct="1">
              <a:lnSpc>
                <a:spcPct val="80000"/>
              </a:lnSpc>
              <a:buFontTx/>
              <a:buChar char="-"/>
            </a:pPr>
            <a:r>
              <a:rPr lang="pl-PL" sz="3600" b="1" dirty="0" smtClean="0"/>
              <a:t>The presentations</a:t>
            </a:r>
          </a:p>
          <a:p>
            <a:pPr marL="0" indent="0" algn="ctr" eaLnBrk="1" hangingPunct="1">
              <a:lnSpc>
                <a:spcPct val="80000"/>
              </a:lnSpc>
              <a:buFontTx/>
              <a:buChar char="-"/>
            </a:pPr>
            <a:r>
              <a:rPr lang="pl-PL" sz="3600" b="1" dirty="0" smtClean="0"/>
              <a:t> The exhibiton </a:t>
            </a:r>
          </a:p>
          <a:p>
            <a:pPr marL="0" indent="0" algn="ctr" eaLnBrk="1" hangingPunct="1">
              <a:lnSpc>
                <a:spcPct val="80000"/>
              </a:lnSpc>
              <a:buFontTx/>
              <a:buChar char="-"/>
            </a:pPr>
            <a:r>
              <a:rPr lang="pl-PL" sz="3600" b="1" dirty="0" smtClean="0"/>
              <a:t>The films </a:t>
            </a:r>
            <a:r>
              <a:rPr lang="pl-PL" sz="3000" b="1" dirty="0" smtClean="0"/>
              <a:t/>
            </a:r>
            <a:br>
              <a:rPr lang="pl-PL" sz="3000" b="1" dirty="0" smtClean="0"/>
            </a:br>
            <a:endParaRPr lang="pl-PL" sz="3000" b="1" dirty="0" smtClean="0"/>
          </a:p>
          <a:p>
            <a:pPr marL="0" indent="0" algn="r" eaLnBrk="1" hangingPunct="1">
              <a:lnSpc>
                <a:spcPct val="80000"/>
              </a:lnSpc>
              <a:buFont typeface="Arial" charset="0"/>
              <a:buNone/>
            </a:pPr>
            <a:r>
              <a:rPr lang="pl-PL" sz="2000" b="1" dirty="0" smtClean="0"/>
              <a:t>Thanks for your feedback! </a:t>
            </a:r>
          </a:p>
          <a:p>
            <a:pPr marL="0" indent="0" algn="r" eaLnBrk="1" hangingPunct="1">
              <a:lnSpc>
                <a:spcPct val="80000"/>
              </a:lnSpc>
              <a:buFont typeface="Arial" charset="0"/>
              <a:buNone/>
            </a:pPr>
            <a:endParaRPr lang="pl-PL" sz="2000" dirty="0" smtClean="0"/>
          </a:p>
          <a:p>
            <a:pPr marL="0" indent="0" algn="ctr" eaLnBrk="1" hangingPunct="1">
              <a:lnSpc>
                <a:spcPct val="80000"/>
              </a:lnSpc>
            </a:pPr>
            <a:endParaRPr lang="pl-PL" sz="3000" dirty="0"/>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p:cNvSpPr>
          <p:nvPr>
            <p:ph type="title"/>
          </p:nvPr>
        </p:nvSpPr>
        <p:spPr/>
        <p:txBody>
          <a:bodyPr/>
          <a:lstStyle/>
          <a:p>
            <a:r>
              <a:rPr lang="pl-PL" sz="3200" b="1" dirty="0" smtClean="0">
                <a:latin typeface="Arial" charset="0"/>
              </a:rPr>
              <a:t>Writing some responses</a:t>
            </a:r>
            <a:endParaRPr lang="pl-PL" sz="3200" b="1" dirty="0">
              <a:latin typeface="Arial" charset="0"/>
            </a:endParaRPr>
          </a:p>
        </p:txBody>
      </p:sp>
      <p:sp>
        <p:nvSpPr>
          <p:cNvPr id="90114" name="Rectangle 3"/>
          <p:cNvSpPr>
            <a:spLocks noGrp="1"/>
          </p:cNvSpPr>
          <p:nvPr>
            <p:ph type="body" idx="1"/>
          </p:nvPr>
        </p:nvSpPr>
        <p:spPr/>
        <p:txBody>
          <a:bodyPr/>
          <a:lstStyle/>
          <a:p>
            <a:endParaRPr lang="en-US"/>
          </a:p>
        </p:txBody>
      </p:sp>
      <p:pic>
        <p:nvPicPr>
          <p:cNvPr id="90115" name="Picture 4" descr="DSC0245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313" y="1219200"/>
            <a:ext cx="8207375" cy="54498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p:cNvSpPr>
          <p:nvPr>
            <p:ph type="title"/>
          </p:nvPr>
        </p:nvSpPr>
        <p:spPr/>
        <p:txBody>
          <a:bodyPr/>
          <a:lstStyle/>
          <a:p>
            <a:r>
              <a:rPr lang="pl-PL" sz="3200" dirty="0" smtClean="0">
                <a:latin typeface="Arial" charset="0"/>
              </a:rPr>
              <a:t>Some examples of student responses:</a:t>
            </a:r>
            <a:endParaRPr lang="pl-PL" sz="3200" dirty="0">
              <a:latin typeface="Arial" charset="0"/>
            </a:endParaRPr>
          </a:p>
        </p:txBody>
      </p:sp>
      <p:sp>
        <p:nvSpPr>
          <p:cNvPr id="91138" name="Rectangle 3"/>
          <p:cNvSpPr>
            <a:spLocks noGrp="1"/>
          </p:cNvSpPr>
          <p:nvPr>
            <p:ph type="body" idx="1"/>
          </p:nvPr>
        </p:nvSpPr>
        <p:spPr/>
        <p:txBody>
          <a:bodyPr/>
          <a:lstStyle/>
          <a:p>
            <a:endParaRPr lang="en-US"/>
          </a:p>
        </p:txBody>
      </p:sp>
      <p:pic>
        <p:nvPicPr>
          <p:cNvPr id="91139" name="Picture 4" descr="skanowanie01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313" y="1143000"/>
            <a:ext cx="8207375" cy="56165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p:cNvSpPr>
          <p:nvPr>
            <p:ph type="title"/>
          </p:nvPr>
        </p:nvSpPr>
        <p:spPr/>
        <p:txBody>
          <a:bodyPr/>
          <a:lstStyle/>
          <a:p>
            <a:r>
              <a:rPr lang="pl-PL" sz="4000" dirty="0" smtClean="0"/>
              <a:t>Some more examples of responses:</a:t>
            </a:r>
            <a:endParaRPr lang="pl-PL" sz="3200" b="1" dirty="0">
              <a:latin typeface="Arial" charset="0"/>
            </a:endParaRPr>
          </a:p>
        </p:txBody>
      </p:sp>
      <p:sp>
        <p:nvSpPr>
          <p:cNvPr id="92162" name="Rectangle 3"/>
          <p:cNvSpPr>
            <a:spLocks noGrp="1"/>
          </p:cNvSpPr>
          <p:nvPr>
            <p:ph type="body" idx="1"/>
          </p:nvPr>
        </p:nvSpPr>
        <p:spPr>
          <a:xfrm>
            <a:off x="457200" y="1196975"/>
            <a:ext cx="8229600" cy="5327650"/>
          </a:xfrm>
        </p:spPr>
        <p:txBody>
          <a:bodyPr/>
          <a:lstStyle/>
          <a:p>
            <a:pPr>
              <a:lnSpc>
                <a:spcPct val="80000"/>
              </a:lnSpc>
            </a:pPr>
            <a:endParaRPr lang="pl-PL" sz="1600" b="1" i="1" dirty="0"/>
          </a:p>
          <a:p>
            <a:pPr>
              <a:lnSpc>
                <a:spcPct val="80000"/>
              </a:lnSpc>
            </a:pPr>
            <a:endParaRPr lang="pl-PL" sz="1600" b="1" i="1" dirty="0" smtClean="0"/>
          </a:p>
          <a:p>
            <a:pPr>
              <a:lnSpc>
                <a:spcPct val="80000"/>
              </a:lnSpc>
            </a:pPr>
            <a:r>
              <a:rPr lang="pl-PL" sz="1600" b="1" i="1" dirty="0" smtClean="0"/>
              <a:t>This exhibition personalized the fates of people during the war for me. As one of the guides said, history feeds off statistics – but statistics don’t have faces. (class 2h)</a:t>
            </a:r>
          </a:p>
          <a:p>
            <a:pPr>
              <a:lnSpc>
                <a:spcPct val="80000"/>
              </a:lnSpc>
            </a:pPr>
            <a:r>
              <a:rPr lang="pl-PL" sz="1600" b="1" i="1" dirty="0" smtClean="0"/>
              <a:t>The exhibition was very professionally prepared, as were the students who tried to tell us more about Jewish culture, life and work. For me, it was really moving. Thank you. (class 2a)</a:t>
            </a:r>
          </a:p>
          <a:p>
            <a:pPr>
              <a:lnSpc>
                <a:spcPct val="80000"/>
              </a:lnSpc>
            </a:pPr>
            <a:r>
              <a:rPr lang="pl-PL" sz="1600" b="1" i="1" dirty="0" smtClean="0"/>
              <a:t>Up to now, I didn’t know a lot about Jewish history and culture. Thanks to the presentation on customs, I learnt some very interesting things about Jewish life and traditions. The exhibition showed me what the different spheres of Jewish life looked like. Finally, the films were really moving – they gave me chills more than once. (class 1b)</a:t>
            </a:r>
          </a:p>
          <a:p>
            <a:pPr>
              <a:lnSpc>
                <a:spcPct val="80000"/>
              </a:lnSpc>
            </a:pPr>
            <a:r>
              <a:rPr lang="pl-PL" sz="1600" b="1" i="1" dirty="0" smtClean="0"/>
              <a:t>The lecture gave me a lot to think about. Jewish life has been made more clear for me. (class 3b)</a:t>
            </a:r>
          </a:p>
          <a:p>
            <a:pPr>
              <a:lnSpc>
                <a:spcPct val="80000"/>
              </a:lnSpc>
            </a:pPr>
            <a:r>
              <a:rPr lang="pl-PL" sz="1600" b="1" i="1" dirty="0" smtClean="0"/>
              <a:t>(...) The photographs presented in the exhibition really helped me understand that Jews are just people like us, just with a different religion, culture, tradition and customs. They have the same lives as us. (class 2c)</a:t>
            </a:r>
          </a:p>
          <a:p>
            <a:pPr>
              <a:lnSpc>
                <a:spcPct val="80000"/>
              </a:lnSpc>
            </a:pPr>
            <a:r>
              <a:rPr lang="pl-PL" sz="1600" b="1" i="1" dirty="0" smtClean="0"/>
              <a:t>(...) Definitely the most interesting history lecture that has ever taken place in this school. (class 1j)</a:t>
            </a:r>
          </a:p>
          <a:p>
            <a:pPr>
              <a:lnSpc>
                <a:spcPct val="80000"/>
              </a:lnSpc>
            </a:pPr>
            <a:r>
              <a:rPr lang="pl-PL" sz="1600" b="1" i="1" dirty="0" smtClean="0"/>
              <a:t>It was really worth it to participate in this lecture and see the exhibition because I learned a lot of things that I frankly had no idea about. I really liked it and I’m glad that I was able to see something like this at our school. It really was worth it. Congrats to the organizers for their hard work and – most of all – coming up with the idea of doing something like this. (class 1h)</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4"/>
          <p:cNvSpPr>
            <a:spLocks noGrp="1"/>
          </p:cNvSpPr>
          <p:nvPr>
            <p:ph type="title"/>
          </p:nvPr>
        </p:nvSpPr>
        <p:spPr/>
        <p:txBody>
          <a:bodyPr/>
          <a:lstStyle/>
          <a:p>
            <a:r>
              <a:rPr lang="pl-PL" sz="3200" b="1" dirty="0" smtClean="0">
                <a:latin typeface="Arial" charset="0"/>
              </a:rPr>
              <a:t>Proposals for concluding the lecture</a:t>
            </a:r>
            <a:endParaRPr lang="pl-PL" sz="3200" b="1" dirty="0">
              <a:latin typeface="Arial" charset="0"/>
            </a:endParaRPr>
          </a:p>
        </p:txBody>
      </p:sp>
      <p:sp>
        <p:nvSpPr>
          <p:cNvPr id="93186" name="Rectangle 5"/>
          <p:cNvSpPr>
            <a:spLocks noGrp="1"/>
          </p:cNvSpPr>
          <p:nvPr>
            <p:ph sz="half" idx="1"/>
          </p:nvPr>
        </p:nvSpPr>
        <p:spPr>
          <a:xfrm>
            <a:off x="457200" y="1412875"/>
            <a:ext cx="4038600" cy="4713288"/>
          </a:xfrm>
        </p:spPr>
        <p:txBody>
          <a:bodyPr/>
          <a:lstStyle/>
          <a:p>
            <a:pPr>
              <a:buFont typeface="Arial" charset="0"/>
              <a:buNone/>
            </a:pPr>
            <a:r>
              <a:rPr lang="pl-PL" sz="1400" b="1" i="1" dirty="0" smtClean="0">
                <a:latin typeface="Arial" charset="0"/>
              </a:rPr>
              <a:t>We would really like for you to give further reflections on the history, culture and fate of Jews. </a:t>
            </a:r>
          </a:p>
          <a:p>
            <a:pPr>
              <a:buFont typeface="Arial" charset="0"/>
              <a:buNone/>
            </a:pPr>
            <a:r>
              <a:rPr lang="pl-PL" sz="1400" b="1" i="1" dirty="0" smtClean="0">
                <a:latin typeface="Arial" charset="0"/>
              </a:rPr>
              <a:t>When leaving the auditorium, you may take some more stories by Jewish authors. </a:t>
            </a:r>
          </a:p>
          <a:p>
            <a:pPr>
              <a:buFont typeface="Arial" charset="0"/>
              <a:buNone/>
            </a:pPr>
            <a:endParaRPr lang="pl-PL" sz="1400" b="1" i="1" dirty="0" smtClean="0">
              <a:latin typeface="Arial" charset="0"/>
            </a:endParaRPr>
          </a:p>
          <a:p>
            <a:pPr>
              <a:buFont typeface="Arial" charset="0"/>
              <a:buNone/>
            </a:pPr>
            <a:r>
              <a:rPr lang="pl-PL" sz="1400" b="1" dirty="0" smtClean="0">
                <a:latin typeface="Arial" charset="0"/>
              </a:rPr>
              <a:t>A table with photocopied texts was located near the exit. </a:t>
            </a:r>
          </a:p>
          <a:p>
            <a:pPr>
              <a:buFont typeface="Arial" charset="0"/>
              <a:buNone/>
            </a:pPr>
            <a:endParaRPr lang="pl-PL" sz="1400" b="1" dirty="0" smtClean="0">
              <a:latin typeface="Arial" charset="0"/>
            </a:endParaRPr>
          </a:p>
          <a:p>
            <a:pPr>
              <a:buFont typeface="Arial" charset="0"/>
              <a:buNone/>
            </a:pPr>
            <a:r>
              <a:rPr lang="pl-PL" sz="1400" b="1" dirty="0" smtClean="0">
                <a:latin typeface="Arial" charset="0"/>
              </a:rPr>
              <a:t>We chose two authors (of Polish origin) and their works:</a:t>
            </a:r>
          </a:p>
          <a:p>
            <a:pPr>
              <a:buFontTx/>
              <a:buChar char="-"/>
            </a:pPr>
            <a:r>
              <a:rPr lang="pl-PL" sz="1400" b="1" dirty="0" smtClean="0">
                <a:latin typeface="Arial" charset="0"/>
              </a:rPr>
              <a:t>Ida Fink: </a:t>
            </a:r>
            <a:r>
              <a:rPr lang="en-GB" sz="1400" b="1" dirty="0" smtClean="0">
                <a:latin typeface="Arial" charset="0"/>
              </a:rPr>
              <a:t>“A Trace”, “The Key Game”, “The Black Beast”. (From her short story collection, </a:t>
            </a:r>
            <a:r>
              <a:rPr lang="en-GB" sz="1400" b="1" i="1" dirty="0" smtClean="0">
                <a:latin typeface="Arial" charset="0"/>
              </a:rPr>
              <a:t>Spring 1941</a:t>
            </a:r>
            <a:r>
              <a:rPr lang="en-GB" sz="1400" b="1" dirty="0" smtClean="0">
                <a:latin typeface="Arial" charset="0"/>
              </a:rPr>
              <a:t>)</a:t>
            </a:r>
          </a:p>
          <a:p>
            <a:pPr>
              <a:buFontTx/>
              <a:buChar char="-"/>
            </a:pPr>
            <a:r>
              <a:rPr lang="en-GB" sz="1400" b="1" dirty="0" err="1" smtClean="0">
                <a:latin typeface="Arial" charset="0"/>
              </a:rPr>
              <a:t>Irit</a:t>
            </a:r>
            <a:r>
              <a:rPr lang="en-GB" sz="1400" b="1" dirty="0" smtClean="0">
                <a:latin typeface="Arial" charset="0"/>
              </a:rPr>
              <a:t> </a:t>
            </a:r>
            <a:r>
              <a:rPr lang="en-GB" sz="1400" b="1" dirty="0" err="1" smtClean="0">
                <a:latin typeface="Arial" charset="0"/>
              </a:rPr>
              <a:t>Amiel</a:t>
            </a:r>
            <a:r>
              <a:rPr lang="en-GB" sz="1400" b="1" dirty="0" smtClean="0">
                <a:latin typeface="Arial" charset="0"/>
              </a:rPr>
              <a:t>: “A Page from a Journal”, “The Girl of One’s Choice”, “Bidding Farewell to My Dead Class”. (From her short story collection </a:t>
            </a:r>
            <a:r>
              <a:rPr lang="en-GB" sz="1400" b="1" i="1" dirty="0" smtClean="0">
                <a:latin typeface="Arial" charset="0"/>
              </a:rPr>
              <a:t>Scorched</a:t>
            </a:r>
            <a:r>
              <a:rPr lang="en-GB" sz="1400" b="1" dirty="0" smtClean="0">
                <a:latin typeface="Arial" charset="0"/>
              </a:rPr>
              <a:t>)</a:t>
            </a:r>
            <a:endParaRPr lang="pl-PL" sz="1400" b="1" dirty="0" smtClean="0">
              <a:latin typeface="Arial" charset="0"/>
            </a:endParaRPr>
          </a:p>
          <a:p>
            <a:pPr>
              <a:buFontTx/>
              <a:buNone/>
            </a:pPr>
            <a:r>
              <a:rPr lang="pl-PL" sz="1200" dirty="0" smtClean="0">
                <a:latin typeface="Arial" charset="0"/>
              </a:rPr>
              <a:t>       [Many participants took the packets and we hope they will read them...]</a:t>
            </a:r>
            <a:endParaRPr lang="pl-PL" sz="1200" dirty="0">
              <a:latin typeface="Arial" charset="0"/>
            </a:endParaRPr>
          </a:p>
          <a:p>
            <a:endParaRPr lang="pl-PL" sz="1200" dirty="0"/>
          </a:p>
        </p:txBody>
      </p:sp>
      <p:pic>
        <p:nvPicPr>
          <p:cNvPr id="93187" name="Picture 8" descr="DSC04969"/>
          <p:cNvPicPr>
            <a:picLocks noGrp="1" noChangeAspect="1" noChangeArrowheads="1"/>
          </p:cNvPicPr>
          <p:nvPr>
            <p:ph sz="quarter" idx="2"/>
          </p:nvPr>
        </p:nvPicPr>
        <p:blipFill>
          <a:blip r:embed="rId2" cstate="screen">
            <a:extLst>
              <a:ext uri="{28A0092B-C50C-407E-A947-70E740481C1C}">
                <a14:useLocalDpi xmlns:a14="http://schemas.microsoft.com/office/drawing/2010/main"/>
              </a:ext>
            </a:extLst>
          </a:blip>
          <a:srcRect/>
          <a:stretch>
            <a:fillRect/>
          </a:stretch>
        </p:blipFill>
        <p:spPr>
          <a:xfrm>
            <a:off x="4500563" y="1341438"/>
            <a:ext cx="4176712" cy="2520950"/>
          </a:xfrm>
        </p:spPr>
      </p:pic>
      <p:pic>
        <p:nvPicPr>
          <p:cNvPr id="93188" name="Picture 9" descr="DSC04970"/>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4500563" y="4076700"/>
            <a:ext cx="4176712" cy="2592388"/>
          </a:xfrm>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p:cNvSpPr>
          <p:nvPr>
            <p:ph type="ctrTitle"/>
          </p:nvPr>
        </p:nvSpPr>
        <p:spPr>
          <a:xfrm>
            <a:off x="685800" y="188913"/>
            <a:ext cx="7773988" cy="1152525"/>
          </a:xfrm>
        </p:spPr>
        <p:txBody>
          <a:bodyPr/>
          <a:lstStyle/>
          <a:p>
            <a:r>
              <a:rPr lang="en-GB" sz="3600" b="1" dirty="0" smtClean="0">
                <a:latin typeface="Arial" charset="0"/>
              </a:rPr>
              <a:t>Another kind of “work” with the </a:t>
            </a:r>
            <a:r>
              <a:rPr lang="en-GB" sz="3600" b="1" dirty="0" err="1" smtClean="0">
                <a:latin typeface="Arial" charset="0"/>
              </a:rPr>
              <a:t>Centropa</a:t>
            </a:r>
            <a:r>
              <a:rPr lang="en-GB" sz="3600" b="1" dirty="0" smtClean="0">
                <a:latin typeface="Arial" charset="0"/>
              </a:rPr>
              <a:t> exhibition:</a:t>
            </a:r>
            <a:endParaRPr lang="en-GB" sz="3600" b="1" dirty="0">
              <a:latin typeface="Arial" charset="0"/>
            </a:endParaRPr>
          </a:p>
        </p:txBody>
      </p:sp>
      <p:sp>
        <p:nvSpPr>
          <p:cNvPr id="106499" name="Rectangle 3"/>
          <p:cNvSpPr>
            <a:spLocks noGrp="1"/>
          </p:cNvSpPr>
          <p:nvPr>
            <p:ph type="subTitle" idx="1"/>
          </p:nvPr>
        </p:nvSpPr>
        <p:spPr>
          <a:xfrm>
            <a:off x="323850" y="1412875"/>
            <a:ext cx="8351838" cy="4968875"/>
          </a:xfrm>
        </p:spPr>
        <p:txBody>
          <a:bodyPr/>
          <a:lstStyle/>
          <a:p>
            <a:endParaRPr lang="en-GB" sz="1000" dirty="0" smtClean="0">
              <a:solidFill>
                <a:schemeClr val="tx1"/>
              </a:solidFill>
              <a:latin typeface="Arial" charset="0"/>
            </a:endParaRPr>
          </a:p>
          <a:p>
            <a:r>
              <a:rPr lang="en-GB" sz="2800" b="1" dirty="0" smtClean="0">
                <a:solidFill>
                  <a:schemeClr val="tx1"/>
                </a:solidFill>
                <a:latin typeface="Arial" charset="0"/>
              </a:rPr>
              <a:t>Workshops for teachers from local schools (secondary schools and high schools) with small groups of their students as well as for workers at the city museum and library. </a:t>
            </a:r>
          </a:p>
          <a:p>
            <a:pPr algn="l"/>
            <a:endParaRPr lang="en-GB" sz="1800" b="1" dirty="0" smtClean="0">
              <a:solidFill>
                <a:schemeClr val="tx1"/>
              </a:solidFill>
              <a:latin typeface="Arial" charset="0"/>
            </a:endParaRPr>
          </a:p>
          <a:p>
            <a:pPr algn="l"/>
            <a:r>
              <a:rPr lang="en-GB" sz="1800" b="1" dirty="0" smtClean="0">
                <a:solidFill>
                  <a:schemeClr val="tx1"/>
                </a:solidFill>
                <a:latin typeface="Arial" charset="0"/>
              </a:rPr>
              <a:t>We broadened the programme somewhat for this group. </a:t>
            </a:r>
          </a:p>
          <a:p>
            <a:pPr algn="l"/>
            <a:endParaRPr lang="en-GB" sz="1800" b="1" dirty="0" smtClean="0">
              <a:solidFill>
                <a:schemeClr val="tx1"/>
              </a:solidFill>
              <a:latin typeface="Arial" charset="0"/>
            </a:endParaRPr>
          </a:p>
          <a:p>
            <a:pPr algn="l"/>
            <a:r>
              <a:rPr lang="en-GB" sz="1800" b="1" dirty="0" smtClean="0">
                <a:solidFill>
                  <a:schemeClr val="tx1"/>
                </a:solidFill>
                <a:latin typeface="Arial" charset="0"/>
              </a:rPr>
              <a:t>The goal of this workshop was to both introduce teachers to the work of </a:t>
            </a:r>
            <a:r>
              <a:rPr lang="en-GB" sz="1800" b="1" dirty="0" err="1" smtClean="0">
                <a:solidFill>
                  <a:schemeClr val="tx1"/>
                </a:solidFill>
                <a:latin typeface="Arial" charset="0"/>
              </a:rPr>
              <a:t>Centropa</a:t>
            </a:r>
            <a:r>
              <a:rPr lang="en-GB" sz="1800" b="1" dirty="0" smtClean="0">
                <a:solidFill>
                  <a:schemeClr val="tx1"/>
                </a:solidFill>
                <a:latin typeface="Arial" charset="0"/>
              </a:rPr>
              <a:t> and create lecture materials! </a:t>
            </a:r>
          </a:p>
          <a:p>
            <a:endParaRPr lang="en-GB" sz="2800" b="1" u="sng" dirty="0" smtClean="0">
              <a:solidFill>
                <a:schemeClr val="tx1"/>
              </a:solidFill>
              <a:latin typeface="Arial" charset="0"/>
            </a:endParaRPr>
          </a:p>
          <a:p>
            <a:endParaRPr lang="en-GB" sz="1600" b="1" dirty="0">
              <a:solidFill>
                <a:schemeClr val="tx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p:cNvSpPr>
          <p:nvPr>
            <p:ph type="title"/>
          </p:nvPr>
        </p:nvSpPr>
        <p:spPr>
          <a:xfrm>
            <a:off x="457200" y="274638"/>
            <a:ext cx="8229600" cy="1066800"/>
          </a:xfrm>
        </p:spPr>
        <p:txBody>
          <a:bodyPr/>
          <a:lstStyle/>
          <a:p>
            <a:r>
              <a:rPr lang="pl-PL" sz="3200" dirty="0" smtClean="0">
                <a:latin typeface="Arial" charset="0"/>
              </a:rPr>
              <a:t>A form letter about the meeting sent to participants by the organizers </a:t>
            </a:r>
            <a:endParaRPr lang="pl-PL" sz="3200" dirty="0">
              <a:latin typeface="Arial" charset="0"/>
            </a:endParaRPr>
          </a:p>
        </p:txBody>
      </p:sp>
      <p:sp>
        <p:nvSpPr>
          <p:cNvPr id="108547" name="Rectangle 3"/>
          <p:cNvSpPr>
            <a:spLocks noGrp="1"/>
          </p:cNvSpPr>
          <p:nvPr>
            <p:ph type="body" idx="1"/>
          </p:nvPr>
        </p:nvSpPr>
        <p:spPr>
          <a:xfrm>
            <a:off x="468313" y="1341438"/>
            <a:ext cx="8280400" cy="5183187"/>
          </a:xfrm>
        </p:spPr>
        <p:txBody>
          <a:bodyPr/>
          <a:lstStyle/>
          <a:p>
            <a:pPr algn="ctr">
              <a:lnSpc>
                <a:spcPct val="80000"/>
              </a:lnSpc>
              <a:buFont typeface="Arial" charset="0"/>
              <a:buNone/>
            </a:pPr>
            <a:r>
              <a:rPr lang="en-US" sz="1000" b="1" dirty="0" smtClean="0"/>
              <a:t>Dear Sir/Madam </a:t>
            </a:r>
          </a:p>
          <a:p>
            <a:pPr algn="ctr">
              <a:lnSpc>
                <a:spcPct val="80000"/>
              </a:lnSpc>
              <a:buFont typeface="Arial" charset="0"/>
              <a:buNone/>
            </a:pPr>
            <a:r>
              <a:rPr lang="en-US" sz="1000" b="1" dirty="0" smtClean="0"/>
              <a:t>Director ……………….</a:t>
            </a:r>
          </a:p>
          <a:p>
            <a:pPr algn="ctr">
              <a:lnSpc>
                <a:spcPct val="80000"/>
              </a:lnSpc>
              <a:buFont typeface="Arial" charset="0"/>
              <a:buNone/>
            </a:pPr>
            <a:r>
              <a:rPr lang="en-US" sz="1000" b="1" dirty="0" smtClean="0"/>
              <a:t>and teachers of history, social studies and Polish</a:t>
            </a:r>
          </a:p>
          <a:p>
            <a:pPr algn="ctr">
              <a:lnSpc>
                <a:spcPct val="80000"/>
              </a:lnSpc>
              <a:buFont typeface="Arial" charset="0"/>
              <a:buNone/>
            </a:pPr>
            <a:endParaRPr lang="en-US" sz="1000" b="1" dirty="0" smtClean="0"/>
          </a:p>
          <a:p>
            <a:pPr>
              <a:lnSpc>
                <a:spcPct val="80000"/>
              </a:lnSpc>
              <a:buFont typeface="Arial" charset="0"/>
              <a:buNone/>
            </a:pPr>
            <a:r>
              <a:rPr lang="en-US" sz="1000" b="1" dirty="0" smtClean="0"/>
              <a:t>	We are pleased to invite teachers of history, social studies and Polish as well as their students to an unusual lecture: a two-hour workshop devoted to Jewish culture. It will take place on .......... (Friday) 2012 at .......... In the auditorium of M. </a:t>
            </a:r>
            <a:r>
              <a:rPr lang="en-US" sz="1000" b="1" dirty="0" err="1" smtClean="0"/>
              <a:t>Kopernik</a:t>
            </a:r>
            <a:r>
              <a:rPr lang="en-US" sz="1000" b="1" dirty="0" smtClean="0"/>
              <a:t> High School (High School Nr 1) in </a:t>
            </a:r>
            <a:r>
              <a:rPr lang="en-US" sz="1000" b="1" dirty="0" err="1" smtClean="0"/>
              <a:t>Żywiec</a:t>
            </a:r>
            <a:r>
              <a:rPr lang="en-US" sz="1000" b="1" dirty="0" smtClean="0"/>
              <a:t>.</a:t>
            </a:r>
          </a:p>
          <a:p>
            <a:pPr>
              <a:lnSpc>
                <a:spcPct val="80000"/>
              </a:lnSpc>
              <a:buFont typeface="Arial" charset="0"/>
              <a:buNone/>
            </a:pPr>
            <a:endParaRPr lang="en-US" sz="1000" b="1" dirty="0" smtClean="0"/>
          </a:p>
          <a:p>
            <a:pPr>
              <a:lnSpc>
                <a:spcPct val="80000"/>
              </a:lnSpc>
              <a:buFont typeface="Arial" charset="0"/>
              <a:buNone/>
            </a:pPr>
            <a:r>
              <a:rPr lang="en-US" sz="1000" b="1" dirty="0" smtClean="0"/>
              <a:t>	The main goal of this meeting is to see the exhibition </a:t>
            </a:r>
            <a:r>
              <a:rPr lang="en-US" sz="1000" b="1" i="1" dirty="0" smtClean="0"/>
              <a:t>Jewish Witnesses to a Polish Century</a:t>
            </a:r>
            <a:r>
              <a:rPr lang="en-US" sz="1000" b="1" dirty="0" smtClean="0"/>
              <a:t>, which is being hosted in the school, organized by CENTROPA (Central European Center for Research and Documentation, headquartered in Vienna with branches in Washington and Budapest). </a:t>
            </a:r>
            <a:r>
              <a:rPr lang="en-US" sz="1000" b="1" dirty="0" err="1" smtClean="0"/>
              <a:t>Centropa’s</a:t>
            </a:r>
            <a:r>
              <a:rPr lang="en-US" sz="1000" b="1" dirty="0" smtClean="0"/>
              <a:t> mission is to document and popularize Jewish heritage and culture in Europe. The co-organizer of the exhibition in Poland is the Galicia Jewish Museum in Kraków. The exhibition has been made possible thanks to the support of the US State Department’s Bureau of Democracy, Human Rights and Labor as well as the Taube Foundation for Jewish Life and Culture.  </a:t>
            </a:r>
          </a:p>
          <a:p>
            <a:pPr>
              <a:lnSpc>
                <a:spcPct val="80000"/>
              </a:lnSpc>
              <a:buFont typeface="Arial" charset="0"/>
              <a:buNone/>
            </a:pPr>
            <a:r>
              <a:rPr lang="en-US" sz="1000" b="1" dirty="0" smtClean="0"/>
              <a:t>		</a:t>
            </a:r>
          </a:p>
          <a:p>
            <a:pPr>
              <a:lnSpc>
                <a:spcPct val="80000"/>
              </a:lnSpc>
              <a:buFont typeface="Arial" charset="0"/>
              <a:buNone/>
            </a:pPr>
            <a:r>
              <a:rPr lang="en-US" sz="1000" b="1" dirty="0" smtClean="0"/>
              <a:t>Program of the workshop: </a:t>
            </a:r>
          </a:p>
          <a:p>
            <a:pPr>
              <a:lnSpc>
                <a:spcPct val="80000"/>
              </a:lnSpc>
              <a:buFontTx/>
              <a:buChar char="-"/>
            </a:pPr>
            <a:r>
              <a:rPr lang="en-US" sz="1000" dirty="0" smtClean="0"/>
              <a:t>A different history lesson: introduction to the meeting. </a:t>
            </a:r>
          </a:p>
          <a:p>
            <a:pPr>
              <a:lnSpc>
                <a:spcPct val="80000"/>
              </a:lnSpc>
              <a:buFontTx/>
              <a:buChar char="-"/>
            </a:pPr>
            <a:r>
              <a:rPr lang="en-US" sz="1000" dirty="0" smtClean="0"/>
              <a:t>“Jewish Customs” – lecture and multimedia presentation. </a:t>
            </a:r>
          </a:p>
          <a:p>
            <a:pPr>
              <a:lnSpc>
                <a:spcPct val="80000"/>
              </a:lnSpc>
              <a:buFontTx/>
              <a:buChar char="-"/>
            </a:pPr>
            <a:r>
              <a:rPr lang="en-US" sz="1000" dirty="0" smtClean="0"/>
              <a:t>History of the Jewish presence in Poland – information that will aid in viewing the exhibition. </a:t>
            </a:r>
          </a:p>
          <a:p>
            <a:pPr>
              <a:lnSpc>
                <a:spcPct val="80000"/>
              </a:lnSpc>
              <a:buFontTx/>
              <a:buChar char="-"/>
            </a:pPr>
            <a:r>
              <a:rPr lang="en-US" sz="1000" dirty="0" smtClean="0"/>
              <a:t>Every photograph “speaks” – a sample account: biographical information, memoirs and commentary on photographs – film about one of the people featured in the exhibition (screening of the first film). </a:t>
            </a:r>
          </a:p>
          <a:p>
            <a:pPr>
              <a:lnSpc>
                <a:spcPct val="80000"/>
              </a:lnSpc>
              <a:buFontTx/>
              <a:buChar char="-"/>
            </a:pPr>
            <a:r>
              <a:rPr lang="en-US" sz="1000" dirty="0" smtClean="0"/>
              <a:t>Photographs from Kraków – digital story about how the exhibition was created. An example of </a:t>
            </a:r>
            <a:r>
              <a:rPr lang="en-US" sz="1000" dirty="0" err="1" smtClean="0"/>
              <a:t>CENTROPA’s</a:t>
            </a:r>
            <a:r>
              <a:rPr lang="en-US" sz="1000" dirty="0" smtClean="0"/>
              <a:t> work. </a:t>
            </a:r>
          </a:p>
          <a:p>
            <a:pPr>
              <a:lnSpc>
                <a:spcPct val="80000"/>
              </a:lnSpc>
              <a:buFontTx/>
              <a:buChar char="-"/>
            </a:pPr>
            <a:r>
              <a:rPr lang="en-US" sz="1000" b="1" dirty="0" smtClean="0"/>
              <a:t>Viewing the exhibition </a:t>
            </a:r>
            <a:r>
              <a:rPr lang="en-US" sz="1000" b="1" i="1" dirty="0" smtClean="0"/>
              <a:t>Jewish Witnesses to a Polish Century</a:t>
            </a:r>
            <a:r>
              <a:rPr lang="en-US" sz="1000" dirty="0" smtClean="0"/>
              <a:t>: the exhibition is enhanced by a presentation of photographs of our Jewish neighbors from </a:t>
            </a:r>
            <a:r>
              <a:rPr lang="en-US" sz="1000" dirty="0" err="1" smtClean="0"/>
              <a:t>Zabłocie</a:t>
            </a:r>
            <a:r>
              <a:rPr lang="en-US" sz="1000" dirty="0" smtClean="0"/>
              <a:t> – victims of the Holocaust. The photographs, which come from the archives of </a:t>
            </a:r>
            <a:r>
              <a:rPr lang="en-US" sz="1000" dirty="0" err="1" smtClean="0"/>
              <a:t>Yad</a:t>
            </a:r>
            <a:r>
              <a:rPr lang="en-US" sz="1000" dirty="0" smtClean="0"/>
              <a:t> </a:t>
            </a:r>
            <a:r>
              <a:rPr lang="en-US" sz="1000" dirty="0" err="1" smtClean="0"/>
              <a:t>Vashem</a:t>
            </a:r>
            <a:r>
              <a:rPr lang="en-US" sz="1000" dirty="0" smtClean="0"/>
              <a:t> in Jerusalem, have never been presented in this way before. </a:t>
            </a:r>
          </a:p>
          <a:p>
            <a:pPr>
              <a:lnSpc>
                <a:spcPct val="80000"/>
              </a:lnSpc>
              <a:buFontTx/>
              <a:buChar char="-"/>
            </a:pPr>
            <a:r>
              <a:rPr lang="en-US" sz="1000" dirty="0" smtClean="0"/>
              <a:t>The incredible story of </a:t>
            </a:r>
            <a:r>
              <a:rPr lang="en-US" sz="1000" dirty="0" err="1" smtClean="0"/>
              <a:t>Tośka</a:t>
            </a:r>
            <a:r>
              <a:rPr lang="en-US" sz="1000" dirty="0" smtClean="0"/>
              <a:t> </a:t>
            </a:r>
            <a:r>
              <a:rPr lang="en-US" sz="1000" dirty="0" err="1" smtClean="0"/>
              <a:t>Silberring</a:t>
            </a:r>
            <a:r>
              <a:rPr lang="en-US" sz="1000" dirty="0" smtClean="0"/>
              <a:t>, who is featured in the exhibition. (screening of the second film)</a:t>
            </a:r>
          </a:p>
          <a:p>
            <a:pPr>
              <a:lnSpc>
                <a:spcPct val="80000"/>
              </a:lnSpc>
              <a:buFontTx/>
              <a:buChar char="-"/>
            </a:pPr>
            <a:r>
              <a:rPr lang="en-US" sz="1000" dirty="0" smtClean="0"/>
              <a:t>Wrap-up: final reflections and discussion with participants. </a:t>
            </a:r>
          </a:p>
          <a:p>
            <a:pPr>
              <a:lnSpc>
                <a:spcPct val="80000"/>
              </a:lnSpc>
              <a:buNone/>
            </a:pPr>
            <a:r>
              <a:rPr lang="en-US" sz="1000" dirty="0" smtClean="0"/>
              <a:t>/Led by students from the school and their teachers, the initiators of the meeting, Aleksandra Bury and </a:t>
            </a:r>
            <a:r>
              <a:rPr lang="en-US" sz="1000" dirty="0" err="1" smtClean="0"/>
              <a:t>Ewa</a:t>
            </a:r>
            <a:r>
              <a:rPr lang="en-US" sz="1000" dirty="0" smtClean="0"/>
              <a:t> </a:t>
            </a:r>
            <a:r>
              <a:rPr lang="en-US" sz="1000" dirty="0" err="1" smtClean="0"/>
              <a:t>Góra</a:t>
            </a:r>
            <a:r>
              <a:rPr lang="en-US" sz="1000" dirty="0" smtClean="0"/>
              <a:t>/ </a:t>
            </a:r>
          </a:p>
          <a:p>
            <a:pPr>
              <a:lnSpc>
                <a:spcPct val="80000"/>
              </a:lnSpc>
              <a:buFont typeface="Arial" charset="0"/>
              <a:buNone/>
            </a:pPr>
            <a:endParaRPr lang="en-US" sz="1000" b="1" dirty="0" smtClean="0"/>
          </a:p>
          <a:p>
            <a:pPr>
              <a:lnSpc>
                <a:spcPct val="80000"/>
              </a:lnSpc>
              <a:buFont typeface="Arial" charset="0"/>
              <a:buNone/>
            </a:pPr>
            <a:r>
              <a:rPr lang="en-US" sz="1000" b="1" dirty="0" smtClean="0"/>
              <a:t>Due to the limited amount of space, a maximum of 5 people from each school may attend. RSVP to the school’s secretary by 28.11.2012 at 33 861 21 13. </a:t>
            </a:r>
          </a:p>
          <a:p>
            <a:pPr>
              <a:lnSpc>
                <a:spcPct val="80000"/>
              </a:lnSpc>
              <a:buFont typeface="Arial" charset="0"/>
              <a:buNone/>
            </a:pPr>
            <a:endParaRPr lang="en-US" sz="1000" b="1" dirty="0" smtClean="0"/>
          </a:p>
          <a:p>
            <a:pPr algn="ctr">
              <a:lnSpc>
                <a:spcPct val="80000"/>
              </a:lnSpc>
              <a:buFont typeface="Arial" charset="0"/>
              <a:buNone/>
            </a:pPr>
            <a:r>
              <a:rPr lang="en-US" sz="1000" b="1" dirty="0" smtClean="0"/>
              <a:t>We hope to see you soon!</a:t>
            </a:r>
            <a:endParaRPr lang="en-US" sz="1000" dirty="0" smtClean="0"/>
          </a:p>
          <a:p>
            <a:pPr algn="r">
              <a:lnSpc>
                <a:spcPct val="80000"/>
              </a:lnSpc>
              <a:buFont typeface="Arial" charset="0"/>
              <a:buNone/>
            </a:pPr>
            <a:r>
              <a:rPr lang="en-US" sz="1000" dirty="0" smtClean="0"/>
              <a:t>The organizers of the exhibition </a:t>
            </a:r>
            <a:endParaRPr lang="en-US" sz="1000"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p:cNvSpPr>
          <p:nvPr/>
        </p:nvSpPr>
        <p:spPr bwMode="auto">
          <a:xfrm>
            <a:off x="457200" y="115888"/>
            <a:ext cx="8229600" cy="67421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80000"/>
              </a:lnSpc>
              <a:spcBef>
                <a:spcPct val="20000"/>
              </a:spcBef>
              <a:spcAft>
                <a:spcPct val="0"/>
              </a:spcAft>
              <a:buClrTx/>
              <a:buSzTx/>
              <a:buFont typeface="Arial" charset="0"/>
              <a:buNone/>
              <a:tabLst/>
              <a:defRPr/>
            </a:pPr>
            <a:endParaRPr kumimoji="0" lang="pl-PL" sz="1000" b="1" i="0" u="none" strike="noStrike" kern="1200" cap="none" spc="0" normalizeH="0" baseline="0" noProof="0" dirty="0" smtClean="0">
              <a:ln>
                <a:noFill/>
              </a:ln>
              <a:solidFill>
                <a:schemeClr val="tx1"/>
              </a:solidFill>
              <a:effectLst/>
              <a:uLnTx/>
              <a:uFillTx/>
              <a:latin typeface="Arial" charset="0"/>
              <a:ea typeface="+mn-ea"/>
              <a:cs typeface="+mn-cs"/>
            </a:endParaRPr>
          </a:p>
          <a:p>
            <a:pPr marL="609600" marR="0" lvl="0" indent="-609600" algn="l" defTabSz="914400" rtl="0" eaLnBrk="1" fontAlgn="base" latinLnBrk="0" hangingPunct="1">
              <a:lnSpc>
                <a:spcPct val="80000"/>
              </a:lnSpc>
              <a:spcBef>
                <a:spcPct val="20000"/>
              </a:spcBef>
              <a:spcAft>
                <a:spcPct val="0"/>
              </a:spcAft>
              <a:buClrTx/>
              <a:buSzTx/>
              <a:buFont typeface="Arial" charset="0"/>
              <a:buNone/>
              <a:tabLst/>
              <a:defRPr/>
            </a:pPr>
            <a:endParaRPr kumimoji="0" lang="pl-PL" sz="1600" b="1" i="0" u="none" strike="noStrike" kern="1200" cap="none" spc="0" normalizeH="0" baseline="0" noProof="0" dirty="0" smtClean="0">
              <a:ln>
                <a:noFill/>
              </a:ln>
              <a:solidFill>
                <a:schemeClr val="tx1"/>
              </a:solidFill>
              <a:effectLst/>
              <a:uLnTx/>
              <a:uFillTx/>
              <a:latin typeface="Arial" charset="0"/>
              <a:ea typeface="+mn-ea"/>
              <a:cs typeface="+mn-cs"/>
            </a:endParaRPr>
          </a:p>
          <a:p>
            <a:pPr marL="609600" marR="0" lvl="0" indent="-609600" algn="l" defTabSz="914400" rtl="0" eaLnBrk="1" fontAlgn="base" latinLnBrk="0" hangingPunct="1">
              <a:lnSpc>
                <a:spcPct val="80000"/>
              </a:lnSpc>
              <a:spcBef>
                <a:spcPct val="20000"/>
              </a:spcBef>
              <a:spcAft>
                <a:spcPct val="0"/>
              </a:spcAft>
              <a:buClrTx/>
              <a:buSzTx/>
              <a:buFont typeface="Arial" charset="0"/>
              <a:buNone/>
              <a:tabLst/>
              <a:defRPr/>
            </a:pPr>
            <a:r>
              <a:rPr kumimoji="0" lang="pl-PL" sz="1800" b="1" i="0" u="none" strike="noStrike" kern="1200" cap="none" spc="0" normalizeH="0" baseline="0" noProof="0" dirty="0" smtClean="0">
                <a:ln>
                  <a:noFill/>
                </a:ln>
                <a:solidFill>
                  <a:schemeClr val="tx1"/>
                </a:solidFill>
                <a:effectLst/>
                <a:uLnTx/>
                <a:uFillTx/>
                <a:latin typeface="Arial" charset="0"/>
                <a:ea typeface="+mn-ea"/>
                <a:cs typeface="+mn-cs"/>
              </a:rPr>
              <a:t>4. Centropa</a:t>
            </a:r>
            <a:r>
              <a:rPr kumimoji="0" lang="pl-PL" sz="1800" b="1" i="0" u="none" strike="noStrike" kern="1200" cap="none" spc="0" normalizeH="0" noProof="0" dirty="0" smtClean="0">
                <a:ln>
                  <a:noFill/>
                </a:ln>
                <a:solidFill>
                  <a:schemeClr val="tx1"/>
                </a:solidFill>
                <a:effectLst/>
                <a:uLnTx/>
                <a:uFillTx/>
                <a:latin typeface="Arial" charset="0"/>
                <a:ea typeface="+mn-ea"/>
                <a:cs typeface="+mn-cs"/>
              </a:rPr>
              <a:t> films that we can use in the exhibition:</a:t>
            </a:r>
            <a:endParaRPr kumimoji="0" lang="pl-PL" sz="1800" b="1" i="0" u="none" strike="noStrike" kern="1200" cap="none" spc="0" normalizeH="0" baseline="0" noProof="0" dirty="0" smtClean="0">
              <a:ln>
                <a:noFill/>
              </a:ln>
              <a:solidFill>
                <a:schemeClr val="tx1"/>
              </a:solidFill>
              <a:effectLst/>
              <a:uLnTx/>
              <a:uFillTx/>
              <a:latin typeface="Arial" charset="0"/>
              <a:ea typeface="+mn-ea"/>
              <a:cs typeface="+mn-cs"/>
            </a:endParaRPr>
          </a:p>
          <a:p>
            <a:pPr marL="609600" marR="0" lvl="0" indent="-609600" algn="l" defTabSz="914400" rtl="0" eaLnBrk="1" fontAlgn="base" latinLnBrk="0" hangingPunct="1">
              <a:lnSpc>
                <a:spcPct val="80000"/>
              </a:lnSpc>
              <a:spcBef>
                <a:spcPct val="20000"/>
              </a:spcBef>
              <a:spcAft>
                <a:spcPct val="0"/>
              </a:spcAft>
              <a:buClrTx/>
              <a:buSzTx/>
              <a:buFont typeface="Arial" charset="0"/>
              <a:buNone/>
              <a:tabLst/>
              <a:defRPr/>
            </a:pPr>
            <a:r>
              <a:rPr kumimoji="0" lang="pl-PL" sz="1400" b="1" i="0" u="none" strike="noStrike" kern="1200" cap="none" spc="0" normalizeH="0" baseline="0" noProof="0" dirty="0" smtClean="0">
                <a:ln>
                  <a:noFill/>
                </a:ln>
                <a:solidFill>
                  <a:schemeClr val="tx1"/>
                </a:solidFill>
                <a:effectLst/>
                <a:uLnTx/>
                <a:uFillTx/>
                <a:latin typeface="Arial" charset="0"/>
                <a:ea typeface="+mn-ea"/>
                <a:cs typeface="+mn-cs"/>
              </a:rPr>
              <a:t>a)       Mieczysław Weinryb (abt 7 min)</a:t>
            </a:r>
          </a:p>
          <a:p>
            <a:pPr marL="609600" marR="0" lvl="0" indent="-609600" algn="l" defTabSz="914400" rtl="0" eaLnBrk="1" fontAlgn="base" latinLnBrk="0" hangingPunct="1">
              <a:lnSpc>
                <a:spcPct val="80000"/>
              </a:lnSpc>
              <a:spcBef>
                <a:spcPct val="20000"/>
              </a:spcBef>
              <a:spcAft>
                <a:spcPct val="0"/>
              </a:spcAft>
              <a:buClrTx/>
              <a:buSzTx/>
              <a:buFont typeface="Arial" charset="0"/>
              <a:buNone/>
              <a:tabLst/>
              <a:defRPr/>
            </a:pPr>
            <a:r>
              <a:rPr kumimoji="0" lang="pl-PL" sz="1400" b="1" i="0" u="none" strike="noStrike" kern="1200" cap="none" spc="0" normalizeH="0" baseline="0" noProof="0" dirty="0" smtClean="0">
                <a:ln>
                  <a:noFill/>
                </a:ln>
                <a:solidFill>
                  <a:schemeClr val="tx1"/>
                </a:solidFill>
                <a:effectLst/>
                <a:uLnTx/>
                <a:uFillTx/>
                <a:latin typeface="Arial" charset="0"/>
                <a:ea typeface="+mn-ea"/>
                <a:cs typeface="+mn-cs"/>
              </a:rPr>
              <a:t>           centropastudent.org/?typ=sprache&amp;fLang=POL&amp;movID=30&amp;nID=275&amp;q=m</a:t>
            </a:r>
          </a:p>
          <a:p>
            <a:pPr marL="609600" marR="0" lvl="0" indent="-609600" algn="l" defTabSz="914400" rtl="0" eaLnBrk="1" fontAlgn="base" latinLnBrk="0" hangingPunct="1">
              <a:lnSpc>
                <a:spcPct val="80000"/>
              </a:lnSpc>
              <a:spcBef>
                <a:spcPct val="20000"/>
              </a:spcBef>
              <a:spcAft>
                <a:spcPct val="0"/>
              </a:spcAft>
              <a:buClrTx/>
              <a:buSzTx/>
              <a:buFont typeface="Arial" charset="0"/>
              <a:buNone/>
              <a:tabLst/>
              <a:defRPr/>
            </a:pPr>
            <a:endParaRPr kumimoji="0" lang="pl-PL" sz="1400" b="1" i="0" u="none" strike="noStrike" kern="1200" cap="none" spc="0" normalizeH="0" baseline="0" noProof="0" dirty="0" smtClean="0">
              <a:ln>
                <a:noFill/>
              </a:ln>
              <a:solidFill>
                <a:schemeClr val="tx1"/>
              </a:solidFill>
              <a:effectLst/>
              <a:uLnTx/>
              <a:uFillTx/>
              <a:latin typeface="Arial" charset="0"/>
              <a:ea typeface="+mn-ea"/>
              <a:cs typeface="+mn-cs"/>
            </a:endParaRPr>
          </a:p>
          <a:p>
            <a:pPr marL="609600" marR="0" lvl="0" indent="-609600" algn="l" defTabSz="914400" rtl="0" eaLnBrk="1" fontAlgn="base" latinLnBrk="0" hangingPunct="1">
              <a:lnSpc>
                <a:spcPct val="80000"/>
              </a:lnSpc>
              <a:spcBef>
                <a:spcPct val="20000"/>
              </a:spcBef>
              <a:spcAft>
                <a:spcPct val="0"/>
              </a:spcAft>
              <a:buClrTx/>
              <a:buSzTx/>
              <a:buFont typeface="Arial" charset="0"/>
              <a:buAutoNum type="alphaLcParenR" startAt="2"/>
              <a:tabLst/>
              <a:defRPr/>
            </a:pPr>
            <a:r>
              <a:rPr kumimoji="0" lang="pl-PL" sz="1400" b="1" i="0" u="none" strike="noStrike" kern="1200" cap="none" spc="0" normalizeH="0" baseline="0" noProof="0" dirty="0" smtClean="0">
                <a:ln>
                  <a:noFill/>
                </a:ln>
                <a:solidFill>
                  <a:schemeClr val="tx1"/>
                </a:solidFill>
                <a:effectLst/>
                <a:uLnTx/>
                <a:uFillTx/>
                <a:latin typeface="Arial" charset="0"/>
                <a:ea typeface="+mn-ea"/>
                <a:cs typeface="+mn-cs"/>
              </a:rPr>
              <a:t>Haya-Lea Detinko (abt 18 min)            centropastudent.org/?typ=sprache&amp;fLang=POL&amp;movID=42&amp;nID=275&amp;q=m</a:t>
            </a:r>
          </a:p>
          <a:p>
            <a:pPr marL="609600" marR="0" lvl="0" indent="-609600" algn="l" defTabSz="914400" rtl="0" eaLnBrk="1" fontAlgn="base" latinLnBrk="0" hangingPunct="1">
              <a:lnSpc>
                <a:spcPct val="80000"/>
              </a:lnSpc>
              <a:spcBef>
                <a:spcPct val="20000"/>
              </a:spcBef>
              <a:spcAft>
                <a:spcPct val="0"/>
              </a:spcAft>
              <a:buClrTx/>
              <a:buSzTx/>
              <a:buFont typeface="Arial" charset="0"/>
              <a:buAutoNum type="alphaLcParenR" startAt="2"/>
              <a:tabLst/>
              <a:defRPr/>
            </a:pPr>
            <a:endParaRPr kumimoji="0" lang="pl-PL" sz="1400" b="1" i="0" u="none" strike="noStrike" kern="1200" cap="none" spc="0" normalizeH="0" baseline="0" noProof="0" dirty="0" smtClean="0">
              <a:ln>
                <a:noFill/>
              </a:ln>
              <a:solidFill>
                <a:schemeClr val="tx1"/>
              </a:solidFill>
              <a:effectLst/>
              <a:uLnTx/>
              <a:uFillTx/>
              <a:latin typeface="Arial" charset="0"/>
              <a:ea typeface="+mn-ea"/>
              <a:cs typeface="+mn-cs"/>
            </a:endParaRPr>
          </a:p>
          <a:p>
            <a:pPr marL="609600" marR="0" lvl="0" indent="-609600" algn="l" defTabSz="914400" rtl="0" eaLnBrk="1" fontAlgn="base" latinLnBrk="0" hangingPunct="1">
              <a:lnSpc>
                <a:spcPct val="80000"/>
              </a:lnSpc>
              <a:spcBef>
                <a:spcPct val="20000"/>
              </a:spcBef>
              <a:spcAft>
                <a:spcPct val="0"/>
              </a:spcAft>
              <a:buClrTx/>
              <a:buSzTx/>
              <a:buFont typeface="Arial" charset="0"/>
              <a:buNone/>
              <a:tabLst/>
              <a:defRPr/>
            </a:pPr>
            <a:r>
              <a:rPr kumimoji="0" lang="pl-PL" sz="1400" b="1" i="0" u="none" strike="noStrike" kern="1200" cap="none" spc="0" normalizeH="0" baseline="0" noProof="0" dirty="0" smtClean="0">
                <a:ln>
                  <a:noFill/>
                </a:ln>
                <a:solidFill>
                  <a:schemeClr val="tx1"/>
                </a:solidFill>
                <a:effectLst/>
                <a:uLnTx/>
                <a:uFillTx/>
                <a:latin typeface="Arial" charset="0"/>
                <a:ea typeface="+mn-ea"/>
                <a:cs typeface="+mn-cs"/>
              </a:rPr>
              <a:t>c)       Teofila Silberring (abt 19 min)</a:t>
            </a:r>
          </a:p>
          <a:p>
            <a:pPr marL="609600" marR="0" lvl="0" indent="-609600" algn="l" defTabSz="914400" rtl="0" eaLnBrk="1" fontAlgn="base" latinLnBrk="0" hangingPunct="1">
              <a:lnSpc>
                <a:spcPct val="80000"/>
              </a:lnSpc>
              <a:spcBef>
                <a:spcPct val="20000"/>
              </a:spcBef>
              <a:spcAft>
                <a:spcPct val="0"/>
              </a:spcAft>
              <a:buClrTx/>
              <a:buSzTx/>
              <a:buFont typeface="Arial" charset="0"/>
              <a:buNone/>
              <a:tabLst/>
              <a:defRPr/>
            </a:pPr>
            <a:r>
              <a:rPr kumimoji="0" lang="pl-PL" sz="1400" b="1" i="0" u="none" strike="noStrike" kern="1200" cap="none" spc="0" normalizeH="0" baseline="0" noProof="0" dirty="0" smtClean="0">
                <a:ln>
                  <a:noFill/>
                </a:ln>
                <a:solidFill>
                  <a:schemeClr val="tx1"/>
                </a:solidFill>
                <a:effectLst/>
                <a:uLnTx/>
                <a:uFillTx/>
                <a:latin typeface="Arial" charset="0"/>
                <a:ea typeface="+mn-ea"/>
                <a:cs typeface="+mn-cs"/>
              </a:rPr>
              <a:t>           centropastudent.org/?typ=sprache&amp;fLang=POL&amp;movID=50&amp;nID=275&amp;q=m</a:t>
            </a:r>
          </a:p>
          <a:p>
            <a:pPr marL="609600" marR="0" lvl="0" indent="-609600" algn="l" defTabSz="914400" rtl="0" eaLnBrk="1" fontAlgn="base" latinLnBrk="0" hangingPunct="1">
              <a:lnSpc>
                <a:spcPct val="80000"/>
              </a:lnSpc>
              <a:spcBef>
                <a:spcPct val="20000"/>
              </a:spcBef>
              <a:spcAft>
                <a:spcPct val="0"/>
              </a:spcAft>
              <a:buClrTx/>
              <a:buSzTx/>
              <a:buFont typeface="Arial" charset="0"/>
              <a:buNone/>
              <a:tabLst/>
              <a:defRPr/>
            </a:pPr>
            <a:endParaRPr kumimoji="0" lang="pl-PL" sz="1400" b="1" i="0" u="none" strike="noStrike" kern="1200" cap="none" spc="0" normalizeH="0" baseline="0" noProof="0" dirty="0" smtClean="0">
              <a:ln>
                <a:noFill/>
              </a:ln>
              <a:solidFill>
                <a:schemeClr val="tx1"/>
              </a:solidFill>
              <a:effectLst/>
              <a:uLnTx/>
              <a:uFillTx/>
              <a:latin typeface="Arial" charset="0"/>
              <a:ea typeface="+mn-ea"/>
              <a:cs typeface="+mn-cs"/>
            </a:endParaRPr>
          </a:p>
          <a:p>
            <a:pPr marL="609600" marR="0" lvl="0" indent="-609600" algn="l" defTabSz="914400" rtl="0" eaLnBrk="1" fontAlgn="base" latinLnBrk="0" hangingPunct="1">
              <a:lnSpc>
                <a:spcPct val="80000"/>
              </a:lnSpc>
              <a:spcBef>
                <a:spcPct val="20000"/>
              </a:spcBef>
              <a:spcAft>
                <a:spcPct val="0"/>
              </a:spcAft>
              <a:buClrTx/>
              <a:buSzTx/>
              <a:buFont typeface="Arial" charset="0"/>
              <a:buNone/>
              <a:tabLst/>
              <a:defRPr/>
            </a:pPr>
            <a:r>
              <a:rPr kumimoji="0" lang="pl-PL" sz="1800" b="1" i="0" u="none" strike="noStrike" kern="1200" cap="none" spc="0" normalizeH="0" baseline="0" noProof="0" dirty="0" smtClean="0">
                <a:ln>
                  <a:noFill/>
                </a:ln>
                <a:solidFill>
                  <a:schemeClr val="tx1"/>
                </a:solidFill>
                <a:effectLst/>
                <a:uLnTx/>
                <a:uFillTx/>
                <a:latin typeface="Arial" charset="0"/>
                <a:ea typeface="+mn-ea"/>
                <a:cs typeface="+mn-cs"/>
              </a:rPr>
              <a:t>5. Enrich</a:t>
            </a:r>
            <a:r>
              <a:rPr kumimoji="0" lang="pl-PL" sz="1800" b="1" i="0" u="none" strike="noStrike" kern="1200" cap="none" spc="0" normalizeH="0" noProof="0" dirty="0" smtClean="0">
                <a:ln>
                  <a:noFill/>
                </a:ln>
                <a:solidFill>
                  <a:schemeClr val="tx1"/>
                </a:solidFill>
                <a:effectLst/>
                <a:uLnTx/>
                <a:uFillTx/>
                <a:latin typeface="Arial" charset="0"/>
                <a:ea typeface="+mn-ea"/>
                <a:cs typeface="+mn-cs"/>
              </a:rPr>
              <a:t> your knowledge of Jewish culture. </a:t>
            </a:r>
            <a:endParaRPr kumimoji="0" lang="pl-PL" sz="1800" b="1" i="0" u="none" strike="noStrike" kern="1200" cap="none" spc="0" normalizeH="0" baseline="0" noProof="0" dirty="0" smtClean="0">
              <a:ln>
                <a:noFill/>
              </a:ln>
              <a:solidFill>
                <a:schemeClr val="tx1"/>
              </a:solidFill>
              <a:effectLst/>
              <a:uLnTx/>
              <a:uFillTx/>
              <a:latin typeface="Arial" charset="0"/>
              <a:ea typeface="+mn-ea"/>
              <a:cs typeface="+mn-cs"/>
            </a:endParaRPr>
          </a:p>
          <a:p>
            <a:pPr marL="609600" marR="0" lvl="0" indent="-609600" algn="l" defTabSz="914400" rtl="0" eaLnBrk="1" fontAlgn="base" latinLnBrk="0" hangingPunct="1">
              <a:lnSpc>
                <a:spcPct val="80000"/>
              </a:lnSpc>
              <a:spcBef>
                <a:spcPct val="20000"/>
              </a:spcBef>
              <a:spcAft>
                <a:spcPct val="0"/>
              </a:spcAft>
              <a:buClrTx/>
              <a:buSzTx/>
              <a:buFont typeface="Arial" charset="0"/>
              <a:buNone/>
              <a:tabLst/>
              <a:defRPr/>
            </a:pPr>
            <a:r>
              <a:rPr kumimoji="0" lang="pl-PL" sz="1800" b="1" i="0" u="none" strike="noStrike" kern="1200" cap="none" spc="0" normalizeH="0" baseline="0" noProof="0" dirty="0" smtClean="0">
                <a:ln>
                  <a:noFill/>
                </a:ln>
                <a:solidFill>
                  <a:schemeClr val="tx1"/>
                </a:solidFill>
                <a:effectLst/>
                <a:uLnTx/>
                <a:uFillTx/>
                <a:latin typeface="Arial" charset="0"/>
                <a:ea typeface="+mn-ea"/>
                <a:cs typeface="+mn-cs"/>
              </a:rPr>
              <a:t>   Acquaint yourself with the</a:t>
            </a:r>
            <a:r>
              <a:rPr kumimoji="0" lang="pl-PL" sz="1800" b="1" i="0" u="none" strike="noStrike" kern="1200" cap="none" spc="0" normalizeH="0" noProof="0" dirty="0" smtClean="0">
                <a:ln>
                  <a:noFill/>
                </a:ln>
                <a:solidFill>
                  <a:schemeClr val="tx1"/>
                </a:solidFill>
                <a:effectLst/>
                <a:uLnTx/>
                <a:uFillTx/>
                <a:latin typeface="Arial" charset="0"/>
                <a:ea typeface="+mn-ea"/>
                <a:cs typeface="+mn-cs"/>
              </a:rPr>
              <a:t> multimedia presentations (ie: </a:t>
            </a:r>
            <a:r>
              <a:rPr kumimoji="0" lang="pl-PL" sz="1800" b="1" i="1" u="none" strike="noStrike" kern="1200" cap="none" spc="0" normalizeH="0" noProof="0" dirty="0" smtClean="0">
                <a:ln>
                  <a:noFill/>
                </a:ln>
                <a:solidFill>
                  <a:schemeClr val="tx1"/>
                </a:solidFill>
                <a:effectLst/>
                <a:uLnTx/>
                <a:uFillTx/>
                <a:latin typeface="Arial" charset="0"/>
                <a:ea typeface="+mn-ea"/>
                <a:cs typeface="+mn-cs"/>
              </a:rPr>
              <a:t>The Jewish Calendar</a:t>
            </a:r>
            <a:r>
              <a:rPr kumimoji="0" lang="pl-PL" sz="1800" b="1" u="none" strike="noStrike" kern="1200" cap="none" spc="0" normalizeH="0" noProof="0" dirty="0" smtClean="0">
                <a:ln>
                  <a:noFill/>
                </a:ln>
                <a:solidFill>
                  <a:schemeClr val="tx1"/>
                </a:solidFill>
                <a:effectLst/>
                <a:uLnTx/>
                <a:uFillTx/>
                <a:latin typeface="Arial" charset="0"/>
                <a:ea typeface="+mn-ea"/>
                <a:cs typeface="+mn-cs"/>
              </a:rPr>
              <a:t>, </a:t>
            </a:r>
            <a:r>
              <a:rPr kumimoji="0" lang="pl-PL" sz="1800" b="1" i="1" u="none" strike="noStrike" kern="1200" cap="none" spc="0" normalizeH="0" noProof="0" dirty="0" smtClean="0">
                <a:ln>
                  <a:noFill/>
                </a:ln>
                <a:solidFill>
                  <a:schemeClr val="tx1"/>
                </a:solidFill>
                <a:effectLst/>
                <a:uLnTx/>
                <a:uFillTx/>
                <a:latin typeface="Arial" charset="0"/>
                <a:ea typeface="+mn-ea"/>
                <a:cs typeface="+mn-cs"/>
              </a:rPr>
              <a:t>Jewish Customs</a:t>
            </a:r>
            <a:r>
              <a:rPr kumimoji="0" lang="pl-PL" sz="1800" b="1" u="none" strike="noStrike" kern="1200" cap="none" spc="0" normalizeH="0" noProof="0" dirty="0" smtClean="0">
                <a:ln>
                  <a:noFill/>
                </a:ln>
                <a:solidFill>
                  <a:schemeClr val="tx1"/>
                </a:solidFill>
                <a:effectLst/>
                <a:uLnTx/>
                <a:uFillTx/>
                <a:latin typeface="Arial" charset="0"/>
                <a:ea typeface="+mn-ea"/>
                <a:cs typeface="+mn-cs"/>
              </a:rPr>
              <a:t>, </a:t>
            </a:r>
            <a:r>
              <a:rPr kumimoji="0" lang="pl-PL" sz="1800" b="1" i="1" u="none" strike="noStrike" kern="1200" cap="none" spc="0" normalizeH="0" noProof="0" dirty="0" smtClean="0">
                <a:ln>
                  <a:noFill/>
                </a:ln>
                <a:solidFill>
                  <a:schemeClr val="tx1"/>
                </a:solidFill>
                <a:effectLst/>
                <a:uLnTx/>
                <a:uFillTx/>
                <a:latin typeface="Arial" charset="0"/>
                <a:ea typeface="+mn-ea"/>
                <a:cs typeface="+mn-cs"/>
              </a:rPr>
              <a:t>Synagogues</a:t>
            </a:r>
            <a:r>
              <a:rPr kumimoji="0" lang="pl-PL" sz="1800" b="1" u="none" strike="noStrike" kern="1200" cap="none" spc="0" normalizeH="0" noProof="0" dirty="0" smtClean="0">
                <a:ln>
                  <a:noFill/>
                </a:ln>
                <a:solidFill>
                  <a:schemeClr val="tx1"/>
                </a:solidFill>
                <a:effectLst/>
                <a:uLnTx/>
                <a:uFillTx/>
                <a:latin typeface="Arial" charset="0"/>
                <a:ea typeface="+mn-ea"/>
                <a:cs typeface="+mn-cs"/>
              </a:rPr>
              <a:t>, </a:t>
            </a:r>
            <a:r>
              <a:rPr kumimoji="0" lang="pl-PL" sz="1800" b="1" i="1" u="none" strike="noStrike" kern="1200" cap="none" spc="0" normalizeH="0" noProof="0" dirty="0" smtClean="0">
                <a:ln>
                  <a:noFill/>
                </a:ln>
                <a:solidFill>
                  <a:schemeClr val="tx1"/>
                </a:solidFill>
                <a:effectLst/>
                <a:uLnTx/>
                <a:uFillTx/>
                <a:latin typeface="Arial" charset="0"/>
                <a:ea typeface="+mn-ea"/>
                <a:cs typeface="+mn-cs"/>
              </a:rPr>
              <a:t>What was a Sztetl</a:t>
            </a:r>
            <a:r>
              <a:rPr kumimoji="0" lang="pl-PL" sz="1800" b="1" u="none" strike="noStrike" kern="1200" cap="none" spc="0" normalizeH="0" noProof="0" dirty="0" smtClean="0">
                <a:ln>
                  <a:noFill/>
                </a:ln>
                <a:solidFill>
                  <a:schemeClr val="tx1"/>
                </a:solidFill>
                <a:effectLst/>
                <a:uLnTx/>
                <a:uFillTx/>
                <a:latin typeface="Arial" charset="0"/>
                <a:ea typeface="+mn-ea"/>
                <a:cs typeface="+mn-cs"/>
              </a:rPr>
              <a:t>) made by the VIRTUAL SZTETL Project: </a:t>
            </a:r>
            <a:endParaRPr kumimoji="0" lang="pl-PL" sz="1800" b="1" i="0" u="none" strike="noStrike" kern="1200" cap="none" spc="0" normalizeH="0" baseline="0" noProof="0" dirty="0" smtClean="0">
              <a:ln>
                <a:noFill/>
              </a:ln>
              <a:solidFill>
                <a:schemeClr val="tx1"/>
              </a:solidFill>
              <a:effectLst/>
              <a:uLnTx/>
              <a:uFillTx/>
              <a:latin typeface="Arial" charset="0"/>
              <a:ea typeface="+mn-ea"/>
              <a:cs typeface="+mn-cs"/>
            </a:endParaRPr>
          </a:p>
          <a:p>
            <a:pPr marL="609600" marR="0" lvl="0" indent="-609600" algn="l" defTabSz="914400" rtl="0" eaLnBrk="1" fontAlgn="base" latinLnBrk="0" hangingPunct="1">
              <a:lnSpc>
                <a:spcPct val="80000"/>
              </a:lnSpc>
              <a:spcBef>
                <a:spcPct val="20000"/>
              </a:spcBef>
              <a:spcAft>
                <a:spcPct val="0"/>
              </a:spcAft>
              <a:buClrTx/>
              <a:buSzTx/>
              <a:buFont typeface="Arial" charset="0"/>
              <a:buNone/>
              <a:tabLst/>
              <a:defRPr/>
            </a:pPr>
            <a:r>
              <a:rPr kumimoji="0" lang="pl-PL" sz="1800" b="1" i="0" u="none" strike="noStrike" kern="1200" cap="none" spc="0" normalizeH="0" baseline="0" noProof="0" dirty="0" smtClean="0">
                <a:ln>
                  <a:noFill/>
                </a:ln>
                <a:solidFill>
                  <a:schemeClr val="tx1"/>
                </a:solidFill>
                <a:effectLst/>
                <a:uLnTx/>
                <a:uFillTx/>
                <a:latin typeface="Arial" charset="0"/>
                <a:ea typeface="+mn-ea"/>
                <a:cs typeface="+mn-cs"/>
              </a:rPr>
              <a:t>           </a:t>
            </a:r>
            <a:r>
              <a:rPr kumimoji="0" lang="pl-PL" sz="1800" b="1" i="0" u="none" strike="noStrike" kern="1200" cap="none" spc="0" normalizeH="0" baseline="0" noProof="0" dirty="0" smtClean="0">
                <a:ln>
                  <a:noFill/>
                </a:ln>
                <a:solidFill>
                  <a:schemeClr val="tx1"/>
                </a:solidFill>
                <a:effectLst/>
                <a:uLnTx/>
                <a:uFillTx/>
                <a:latin typeface="Arial" charset="0"/>
                <a:ea typeface="+mn-ea"/>
                <a:cs typeface="+mn-cs"/>
                <a:hlinkClick r:id="rId2"/>
              </a:rPr>
              <a:t>www.sztetl.org.pl/pl/cms/prezentacje-multimedialne</a:t>
            </a:r>
            <a:endParaRPr kumimoji="0" lang="pl-PL" sz="1800" b="1" i="0" u="none" strike="noStrike" kern="1200" cap="none" spc="0" normalizeH="0" baseline="0" noProof="0" dirty="0" smtClean="0">
              <a:ln>
                <a:noFill/>
              </a:ln>
              <a:solidFill>
                <a:schemeClr val="tx1"/>
              </a:solidFill>
              <a:effectLst/>
              <a:uLnTx/>
              <a:uFillTx/>
              <a:latin typeface="Arial" charset="0"/>
              <a:ea typeface="+mn-ea"/>
              <a:cs typeface="+mn-cs"/>
            </a:endParaRPr>
          </a:p>
          <a:p>
            <a:pPr marL="609600" marR="0" lvl="0" indent="-609600" algn="l" defTabSz="914400" rtl="0" eaLnBrk="1" fontAlgn="base" latinLnBrk="0" hangingPunct="1">
              <a:lnSpc>
                <a:spcPct val="80000"/>
              </a:lnSpc>
              <a:spcBef>
                <a:spcPct val="20000"/>
              </a:spcBef>
              <a:spcAft>
                <a:spcPct val="0"/>
              </a:spcAft>
              <a:buClrTx/>
              <a:buSzTx/>
              <a:buFont typeface="Arial" charset="0"/>
              <a:buNone/>
              <a:tabLst/>
              <a:defRPr/>
            </a:pPr>
            <a:endParaRPr kumimoji="0" lang="pl-PL" sz="1800" b="1" i="0" u="none" strike="noStrike" kern="1200" cap="none" spc="0" normalizeH="0" baseline="0" noProof="0" dirty="0" smtClean="0">
              <a:ln>
                <a:noFill/>
              </a:ln>
              <a:solidFill>
                <a:schemeClr val="tx1"/>
              </a:solidFill>
              <a:effectLst/>
              <a:uLnTx/>
              <a:uFillTx/>
              <a:latin typeface="Arial" charset="0"/>
              <a:ea typeface="+mn-ea"/>
              <a:cs typeface="+mn-cs"/>
            </a:endParaRPr>
          </a:p>
          <a:p>
            <a:pPr marL="609600" marR="0" lvl="0" indent="-609600" algn="l" defTabSz="914400" rtl="0" eaLnBrk="1" fontAlgn="base" latinLnBrk="0" hangingPunct="1">
              <a:lnSpc>
                <a:spcPct val="80000"/>
              </a:lnSpc>
              <a:spcBef>
                <a:spcPct val="20000"/>
              </a:spcBef>
              <a:spcAft>
                <a:spcPct val="0"/>
              </a:spcAft>
              <a:buClrTx/>
              <a:buSzTx/>
              <a:buFont typeface="Arial" charset="0"/>
              <a:buNone/>
              <a:tabLst/>
              <a:defRPr/>
            </a:pPr>
            <a:r>
              <a:rPr kumimoji="0" lang="pl-PL" sz="1800" b="1" i="0" u="none" strike="noStrike" kern="1200" cap="none" spc="0" normalizeH="0" baseline="0" noProof="0" dirty="0" smtClean="0">
                <a:ln>
                  <a:noFill/>
                </a:ln>
                <a:solidFill>
                  <a:schemeClr val="tx1"/>
                </a:solidFill>
                <a:effectLst/>
                <a:uLnTx/>
                <a:uFillTx/>
                <a:latin typeface="Arial" charset="0"/>
                <a:ea typeface="+mn-ea"/>
                <a:cs typeface="+mn-cs"/>
              </a:rPr>
              <a:t>         Think about: if and how this material can</a:t>
            </a:r>
            <a:r>
              <a:rPr kumimoji="0" lang="pl-PL" sz="1800" b="1" i="0" u="none" strike="noStrike" kern="1200" cap="none" spc="0" normalizeH="0" noProof="0" dirty="0" smtClean="0">
                <a:ln>
                  <a:noFill/>
                </a:ln>
                <a:solidFill>
                  <a:schemeClr val="tx1"/>
                </a:solidFill>
                <a:effectLst/>
                <a:uLnTx/>
                <a:uFillTx/>
                <a:latin typeface="Arial" charset="0"/>
                <a:ea typeface="+mn-ea"/>
                <a:cs typeface="+mn-cs"/>
              </a:rPr>
              <a:t> be used during the exhibition. </a:t>
            </a:r>
          </a:p>
          <a:p>
            <a:pPr marL="609600" marR="0" lvl="0" indent="-609600" algn="l" defTabSz="914400" rtl="0" eaLnBrk="1" fontAlgn="base" latinLnBrk="0" hangingPunct="1">
              <a:lnSpc>
                <a:spcPct val="80000"/>
              </a:lnSpc>
              <a:spcBef>
                <a:spcPct val="20000"/>
              </a:spcBef>
              <a:spcAft>
                <a:spcPct val="0"/>
              </a:spcAft>
              <a:buClrTx/>
              <a:buSzTx/>
              <a:buFont typeface="Arial" charset="0"/>
              <a:buNone/>
              <a:tabLst/>
              <a:defRPr/>
            </a:pPr>
            <a:endParaRPr kumimoji="0" lang="pl-PL" sz="1800" b="1" i="0" u="none" strike="noStrike" kern="1200" cap="none" spc="0" normalizeH="0" baseline="0" noProof="0" dirty="0" smtClean="0">
              <a:ln>
                <a:noFill/>
              </a:ln>
              <a:solidFill>
                <a:schemeClr val="tx1"/>
              </a:solidFill>
              <a:effectLst/>
              <a:uLnTx/>
              <a:uFillTx/>
              <a:latin typeface="Arial" charset="0"/>
              <a:ea typeface="+mn-ea"/>
              <a:cs typeface="+mn-cs"/>
            </a:endParaRPr>
          </a:p>
          <a:p>
            <a:pPr marL="609600" marR="0" lvl="0" indent="-609600" algn="l" defTabSz="914400" rtl="0" eaLnBrk="1" fontAlgn="base" latinLnBrk="0" hangingPunct="1">
              <a:lnSpc>
                <a:spcPct val="80000"/>
              </a:lnSpc>
              <a:spcBef>
                <a:spcPct val="20000"/>
              </a:spcBef>
              <a:spcAft>
                <a:spcPct val="0"/>
              </a:spcAft>
              <a:buClrTx/>
              <a:buSzTx/>
              <a:buFont typeface="Arial" charset="0"/>
              <a:buNone/>
              <a:tabLst/>
              <a:defRPr/>
            </a:pPr>
            <a:r>
              <a:rPr kumimoji="0" lang="pl-PL" sz="1800" b="1" i="0" u="none" strike="noStrike" kern="1200" cap="none" spc="0" normalizeH="0" baseline="0" noProof="0" dirty="0" smtClean="0">
                <a:ln>
                  <a:noFill/>
                </a:ln>
                <a:solidFill>
                  <a:schemeClr val="tx1"/>
                </a:solidFill>
                <a:effectLst/>
                <a:uLnTx/>
                <a:uFillTx/>
                <a:latin typeface="Arial" charset="0"/>
                <a:ea typeface="+mn-ea"/>
                <a:cs typeface="+mn-cs"/>
              </a:rPr>
              <a:t>6. Organizational activities</a:t>
            </a:r>
          </a:p>
          <a:p>
            <a:pPr marL="609600" marR="0" lvl="0" indent="-609600" algn="l" defTabSz="914400" rtl="0" eaLnBrk="1" fontAlgn="base" latinLnBrk="0" hangingPunct="1">
              <a:lnSpc>
                <a:spcPct val="80000"/>
              </a:lnSpc>
              <a:spcBef>
                <a:spcPct val="20000"/>
              </a:spcBef>
              <a:spcAft>
                <a:spcPct val="0"/>
              </a:spcAft>
              <a:buClrTx/>
              <a:buSzTx/>
              <a:buFont typeface="Arial" charset="0"/>
              <a:buAutoNum type="alphaLcParenR"/>
              <a:tabLst/>
              <a:defRPr/>
            </a:pPr>
            <a:r>
              <a:rPr kumimoji="0" lang="pl-PL" sz="1800" b="1" i="0" u="none" strike="noStrike" kern="1200" cap="none" spc="0" normalizeH="0" baseline="0" noProof="0" dirty="0" smtClean="0">
                <a:ln>
                  <a:noFill/>
                </a:ln>
                <a:solidFill>
                  <a:schemeClr val="tx1"/>
                </a:solidFill>
                <a:effectLst/>
                <a:uLnTx/>
                <a:uFillTx/>
                <a:latin typeface="Arial" charset="0"/>
                <a:ea typeface="+mn-ea"/>
                <a:cs typeface="+mn-cs"/>
              </a:rPr>
              <a:t>Compiling a list of email addresses of the students and teachers on the</a:t>
            </a:r>
            <a:r>
              <a:rPr kumimoji="0" lang="pl-PL" sz="1800" b="1" i="0" u="none" strike="noStrike" kern="1200" cap="none" spc="0" normalizeH="0" noProof="0" dirty="0" smtClean="0">
                <a:ln>
                  <a:noFill/>
                </a:ln>
                <a:solidFill>
                  <a:schemeClr val="tx1"/>
                </a:solidFill>
                <a:effectLst/>
                <a:uLnTx/>
                <a:uFillTx/>
                <a:latin typeface="Arial" charset="0"/>
                <a:ea typeface="+mn-ea"/>
                <a:cs typeface="+mn-cs"/>
              </a:rPr>
              <a:t> organizing committee. </a:t>
            </a:r>
            <a:endParaRPr kumimoji="0" lang="pl-PL" sz="1800" b="1" i="0" u="none" strike="noStrike" kern="1200" cap="none" spc="0" normalizeH="0" baseline="0" noProof="0" dirty="0" smtClean="0">
              <a:ln>
                <a:noFill/>
              </a:ln>
              <a:solidFill>
                <a:schemeClr val="tx1"/>
              </a:solidFill>
              <a:effectLst/>
              <a:uLnTx/>
              <a:uFillTx/>
              <a:latin typeface="Arial" charset="0"/>
              <a:ea typeface="+mn-ea"/>
              <a:cs typeface="+mn-cs"/>
            </a:endParaRPr>
          </a:p>
          <a:p>
            <a:pPr marL="609600" marR="0" lvl="0" indent="-609600" algn="l" defTabSz="914400" rtl="0" eaLnBrk="1" fontAlgn="base" latinLnBrk="0" hangingPunct="1">
              <a:lnSpc>
                <a:spcPct val="80000"/>
              </a:lnSpc>
              <a:spcBef>
                <a:spcPct val="20000"/>
              </a:spcBef>
              <a:spcAft>
                <a:spcPct val="0"/>
              </a:spcAft>
              <a:buClrTx/>
              <a:buSzTx/>
              <a:buFont typeface="Arial" charset="0"/>
              <a:buAutoNum type="alphaLcParenR" startAt="2"/>
              <a:tabLst/>
              <a:defRPr/>
            </a:pPr>
            <a:r>
              <a:rPr kumimoji="0" lang="pl-PL" sz="1800" b="1" i="0" u="none" strike="noStrike" kern="1200" cap="none" spc="0" normalizeH="0" baseline="0" noProof="0" dirty="0" smtClean="0">
                <a:ln>
                  <a:noFill/>
                </a:ln>
                <a:solidFill>
                  <a:schemeClr val="tx1"/>
                </a:solidFill>
                <a:effectLst/>
                <a:uLnTx/>
                <a:uFillTx/>
                <a:latin typeface="Arial" charset="0"/>
                <a:ea typeface="+mn-ea"/>
                <a:cs typeface="+mn-cs"/>
              </a:rPr>
              <a:t>Choosing people responsible</a:t>
            </a:r>
            <a:r>
              <a:rPr kumimoji="0" lang="pl-PL" sz="1800" b="1" i="0" u="none" strike="noStrike" kern="1200" cap="none" spc="0" normalizeH="0" noProof="0" dirty="0" smtClean="0">
                <a:ln>
                  <a:noFill/>
                </a:ln>
                <a:solidFill>
                  <a:schemeClr val="tx1"/>
                </a:solidFill>
                <a:effectLst/>
                <a:uLnTx/>
                <a:uFillTx/>
                <a:latin typeface="Arial" charset="0"/>
                <a:ea typeface="+mn-ea"/>
                <a:cs typeface="+mn-cs"/>
              </a:rPr>
              <a:t> for organizing contact among the students. </a:t>
            </a:r>
            <a:endParaRPr kumimoji="0" lang="pl-PL" sz="1800" b="1" i="0" u="none" strike="noStrike" kern="1200" cap="none" spc="0" normalizeH="0" baseline="0" noProof="0" dirty="0" smtClean="0">
              <a:ln>
                <a:noFill/>
              </a:ln>
              <a:solidFill>
                <a:schemeClr val="tx1"/>
              </a:solidFill>
              <a:effectLst/>
              <a:uLnTx/>
              <a:uFillTx/>
              <a:latin typeface="Arial" charset="0"/>
              <a:ea typeface="+mn-ea"/>
              <a:cs typeface="+mn-cs"/>
            </a:endParaRPr>
          </a:p>
          <a:p>
            <a:pPr marL="609600" marR="0" lvl="0" indent="-609600" algn="l" defTabSz="914400" rtl="0" eaLnBrk="1" fontAlgn="base" latinLnBrk="0" hangingPunct="1">
              <a:lnSpc>
                <a:spcPct val="80000"/>
              </a:lnSpc>
              <a:spcBef>
                <a:spcPct val="20000"/>
              </a:spcBef>
              <a:spcAft>
                <a:spcPct val="0"/>
              </a:spcAft>
              <a:buClrTx/>
              <a:buSzTx/>
              <a:buFont typeface="Arial" charset="0"/>
              <a:buAutoNum type="alphaLcParenR" startAt="2"/>
              <a:tabLst/>
              <a:defRPr/>
            </a:pPr>
            <a:r>
              <a:rPr kumimoji="0" lang="pl-PL" sz="1800" b="1" i="0" u="none" strike="noStrike" kern="1200" cap="none" spc="0" normalizeH="0" baseline="0" noProof="0" dirty="0" smtClean="0">
                <a:ln>
                  <a:noFill/>
                </a:ln>
                <a:solidFill>
                  <a:schemeClr val="tx1"/>
                </a:solidFill>
                <a:effectLst/>
                <a:uLnTx/>
                <a:uFillTx/>
                <a:latin typeface="Arial" charset="0"/>
                <a:ea typeface="+mn-ea"/>
                <a:cs typeface="+mn-cs"/>
              </a:rPr>
              <a:t>Other pressing issues, answering students’ questions</a:t>
            </a:r>
          </a:p>
          <a:p>
            <a:pPr marL="609600" marR="0" lvl="0" indent="-609600" algn="l" defTabSz="914400" rtl="0" eaLnBrk="1" fontAlgn="base" latinLnBrk="0" hangingPunct="1">
              <a:lnSpc>
                <a:spcPct val="80000"/>
              </a:lnSpc>
              <a:spcBef>
                <a:spcPct val="20000"/>
              </a:spcBef>
              <a:spcAft>
                <a:spcPct val="0"/>
              </a:spcAft>
              <a:buClrTx/>
              <a:buSzTx/>
              <a:buFont typeface="Arial" charset="0"/>
              <a:buNone/>
              <a:tabLst/>
              <a:defRPr/>
            </a:pPr>
            <a:endParaRPr kumimoji="0" lang="pl-PL" sz="1800" b="1" i="0" u="none" strike="noStrike" kern="1200" cap="none" spc="0" normalizeH="0" baseline="0" noProof="0" dirty="0" smtClean="0">
              <a:ln>
                <a:noFill/>
              </a:ln>
              <a:solidFill>
                <a:schemeClr val="tx1"/>
              </a:solidFill>
              <a:effectLst/>
              <a:uLnTx/>
              <a:uFillTx/>
              <a:latin typeface="Arial" charset="0"/>
              <a:ea typeface="+mn-ea"/>
              <a:cs typeface="+mn-cs"/>
            </a:endParaRPr>
          </a:p>
          <a:p>
            <a:pPr marL="609600" marR="0" lvl="0" indent="-609600" algn="l" defTabSz="914400" rtl="0" eaLnBrk="1" fontAlgn="base" latinLnBrk="0" hangingPunct="1">
              <a:lnSpc>
                <a:spcPct val="80000"/>
              </a:lnSpc>
              <a:spcBef>
                <a:spcPct val="20000"/>
              </a:spcBef>
              <a:spcAft>
                <a:spcPct val="0"/>
              </a:spcAft>
              <a:buClrTx/>
              <a:buSzTx/>
              <a:buFont typeface="Arial" charset="0"/>
              <a:buNone/>
              <a:tabLst/>
              <a:defRPr/>
            </a:pPr>
            <a:r>
              <a:rPr kumimoji="0" lang="pl-PL" sz="1400" b="0" i="0" u="none" strike="noStrike" kern="1200" cap="none" spc="0" normalizeH="0" baseline="0" noProof="0" dirty="0" smtClean="0">
                <a:ln>
                  <a:noFill/>
                </a:ln>
                <a:solidFill>
                  <a:schemeClr val="tx1"/>
                </a:solidFill>
                <a:effectLst/>
                <a:uLnTx/>
                <a:uFillTx/>
                <a:latin typeface="Arial" charset="0"/>
                <a:ea typeface="+mn-ea"/>
                <a:cs typeface="+mn-cs"/>
              </a:rPr>
              <a:t> </a:t>
            </a:r>
            <a:endParaRPr kumimoji="0" lang="pl-PL" sz="1400" b="0" i="0" u="none" strike="noStrike" kern="1200" cap="none" spc="0" normalizeH="0" baseline="0" noProof="0" dirty="0">
              <a:ln>
                <a:noFill/>
              </a:ln>
              <a:solidFill>
                <a:schemeClr val="tx1"/>
              </a:solidFill>
              <a:effectLst/>
              <a:uLnTx/>
              <a:uFillTx/>
              <a:latin typeface="Arial"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p:cNvSpPr>
          <p:nvPr>
            <p:ph type="title"/>
          </p:nvPr>
        </p:nvSpPr>
        <p:spPr>
          <a:xfrm>
            <a:off x="457200" y="274638"/>
            <a:ext cx="8229600" cy="706437"/>
          </a:xfrm>
        </p:spPr>
        <p:txBody>
          <a:bodyPr/>
          <a:lstStyle/>
          <a:p>
            <a:r>
              <a:rPr lang="pl-PL" sz="3200" dirty="0" smtClean="0">
                <a:latin typeface="Arial" charset="0"/>
              </a:rPr>
              <a:t>A Short Introductory Address and Plan</a:t>
            </a:r>
            <a:endParaRPr lang="pl-PL" sz="3200" dirty="0">
              <a:latin typeface="Arial" charset="0"/>
            </a:endParaRPr>
          </a:p>
        </p:txBody>
      </p:sp>
      <p:sp>
        <p:nvSpPr>
          <p:cNvPr id="109571" name="Rectangle 3"/>
          <p:cNvSpPr>
            <a:spLocks noGrp="1"/>
          </p:cNvSpPr>
          <p:nvPr>
            <p:ph type="body" idx="1"/>
          </p:nvPr>
        </p:nvSpPr>
        <p:spPr>
          <a:xfrm>
            <a:off x="468313" y="1125538"/>
            <a:ext cx="8218487" cy="5399087"/>
          </a:xfrm>
        </p:spPr>
        <p:txBody>
          <a:bodyPr>
            <a:normAutofit fontScale="92500"/>
          </a:bodyPr>
          <a:lstStyle/>
          <a:p>
            <a:pPr marL="0" indent="0">
              <a:lnSpc>
                <a:spcPct val="80000"/>
              </a:lnSpc>
              <a:spcBef>
                <a:spcPts val="0"/>
              </a:spcBef>
              <a:buFont typeface="Arial" charset="0"/>
              <a:buNone/>
            </a:pPr>
            <a:r>
              <a:rPr lang="pl-PL" sz="800" dirty="0" smtClean="0"/>
              <a:t>Hello, </a:t>
            </a:r>
          </a:p>
          <a:p>
            <a:pPr marL="0" indent="0">
              <a:lnSpc>
                <a:spcPct val="80000"/>
              </a:lnSpc>
              <a:spcBef>
                <a:spcPts val="0"/>
              </a:spcBef>
              <a:buFont typeface="Arial" charset="0"/>
              <a:buNone/>
            </a:pPr>
            <a:r>
              <a:rPr lang="pl-PL" sz="800" dirty="0" smtClean="0"/>
              <a:t>On behalf of our host, Director Halina Badora, and the organizers of this event – Aleksandra Bura of Polish Studies, Ewa Góra of History and their team of student co-organizers – I would like to welcome all of our guests. </a:t>
            </a:r>
          </a:p>
          <a:p>
            <a:pPr marL="0" indent="0">
              <a:lnSpc>
                <a:spcPct val="80000"/>
              </a:lnSpc>
              <a:spcBef>
                <a:spcPts val="0"/>
              </a:spcBef>
              <a:buFont typeface="Arial" charset="0"/>
              <a:buNone/>
            </a:pPr>
            <a:r>
              <a:rPr lang="pl-PL" sz="800" dirty="0" smtClean="0"/>
              <a:t>I would particularly like to extend a warm welcome to the Director of the School System, Ms ......, all of the teachers and students from the area who are here today, as well as the staff of the City Museum and the Żywiec Public Library. </a:t>
            </a:r>
          </a:p>
          <a:p>
            <a:pPr marL="0" indent="0">
              <a:lnSpc>
                <a:spcPct val="80000"/>
              </a:lnSpc>
              <a:spcBef>
                <a:spcPts val="0"/>
              </a:spcBef>
              <a:buFont typeface="Arial" charset="0"/>
              <a:buNone/>
            </a:pPr>
            <a:r>
              <a:rPr lang="pl-PL" sz="800" dirty="0" smtClean="0"/>
              <a:t>Ladies and gentlemen, the program for our meeting has been put up on the screen. </a:t>
            </a:r>
          </a:p>
          <a:p>
            <a:pPr marL="0" indent="0">
              <a:lnSpc>
                <a:spcPct val="80000"/>
              </a:lnSpc>
              <a:spcBef>
                <a:spcPts val="0"/>
              </a:spcBef>
              <a:buFont typeface="Arial" charset="0"/>
              <a:buNone/>
            </a:pPr>
            <a:r>
              <a:rPr lang="pl-PL" sz="800" dirty="0" smtClean="0"/>
              <a:t>For the last two weeks, our school has hosted the exhibition </a:t>
            </a:r>
            <a:r>
              <a:rPr lang="pl-PL" sz="800" i="1" dirty="0" smtClean="0"/>
              <a:t>Jewish Witnesses to a Polish Century</a:t>
            </a:r>
            <a:r>
              <a:rPr lang="pl-PL" sz="800" dirty="0" smtClean="0"/>
              <a:t>. The exhibition was prepared by the Centropa organization. The exhibition’s stay here inspired us to conduct history classes that are quite different from our everyday lessons – classes on Jewish topics with the Centropa exhibition as the central point. </a:t>
            </a:r>
          </a:p>
          <a:p>
            <a:pPr marL="0" indent="0">
              <a:lnSpc>
                <a:spcPct val="80000"/>
              </a:lnSpc>
              <a:spcBef>
                <a:spcPts val="0"/>
              </a:spcBef>
              <a:buFont typeface="Arial" charset="0"/>
              <a:buNone/>
            </a:pPr>
            <a:endParaRPr lang="pl-PL" sz="800" dirty="0" smtClean="0"/>
          </a:p>
          <a:p>
            <a:pPr marL="0" indent="0">
              <a:lnSpc>
                <a:spcPct val="80000"/>
              </a:lnSpc>
              <a:spcBef>
                <a:spcPts val="0"/>
              </a:spcBef>
              <a:buFont typeface="Arial" charset="0"/>
              <a:buNone/>
            </a:pPr>
            <a:r>
              <a:rPr lang="pl-PL" sz="800" u="sng" dirty="0" smtClean="0"/>
              <a:t>Emcee I, II, I – same as during the workshops for students</a:t>
            </a:r>
            <a:endParaRPr lang="pl-PL" sz="800" dirty="0" smtClean="0"/>
          </a:p>
          <a:p>
            <a:pPr marL="0" indent="0">
              <a:lnSpc>
                <a:spcPct val="80000"/>
              </a:lnSpc>
              <a:spcBef>
                <a:spcPts val="0"/>
              </a:spcBef>
              <a:buFont typeface="Arial" charset="0"/>
              <a:buNone/>
            </a:pPr>
            <a:endParaRPr lang="pl-PL" sz="800" u="sng" dirty="0" smtClean="0"/>
          </a:p>
          <a:p>
            <a:pPr marL="0" indent="0">
              <a:lnSpc>
                <a:spcPct val="80000"/>
              </a:lnSpc>
              <a:spcBef>
                <a:spcPts val="0"/>
              </a:spcBef>
              <a:buFont typeface="Arial" charset="0"/>
              <a:buNone/>
            </a:pPr>
            <a:r>
              <a:rPr lang="pl-PL" sz="800" dirty="0" smtClean="0"/>
              <a:t>We now invite you to turn your attention to the presentation about Jewish customs. It will provide background for understanding the exhibition. </a:t>
            </a:r>
          </a:p>
          <a:p>
            <a:pPr marL="0" indent="0">
              <a:lnSpc>
                <a:spcPct val="80000"/>
              </a:lnSpc>
              <a:spcBef>
                <a:spcPts val="0"/>
              </a:spcBef>
              <a:buFont typeface="Arial" charset="0"/>
              <a:buNone/>
            </a:pPr>
            <a:endParaRPr lang="pl-PL" sz="800" dirty="0" smtClean="0"/>
          </a:p>
          <a:p>
            <a:pPr marL="0" indent="0">
              <a:lnSpc>
                <a:spcPct val="80000"/>
              </a:lnSpc>
              <a:spcBef>
                <a:spcPts val="0"/>
              </a:spcBef>
              <a:buFont typeface="Arial" charset="0"/>
              <a:buNone/>
            </a:pPr>
            <a:r>
              <a:rPr lang="pl-PL" sz="800" u="sng" dirty="0" smtClean="0"/>
              <a:t>Presentation</a:t>
            </a:r>
            <a:endParaRPr lang="pl-PL" sz="800" dirty="0" smtClean="0"/>
          </a:p>
          <a:p>
            <a:pPr marL="0" indent="0">
              <a:lnSpc>
                <a:spcPct val="80000"/>
              </a:lnSpc>
              <a:spcBef>
                <a:spcPts val="0"/>
              </a:spcBef>
              <a:buFont typeface="Arial" charset="0"/>
              <a:buNone/>
            </a:pPr>
            <a:endParaRPr lang="pl-PL" sz="800" u="sng" dirty="0" smtClean="0"/>
          </a:p>
          <a:p>
            <a:pPr marL="0" indent="0">
              <a:lnSpc>
                <a:spcPct val="80000"/>
              </a:lnSpc>
              <a:spcBef>
                <a:spcPts val="0"/>
              </a:spcBef>
              <a:buFont typeface="Arial" charset="0"/>
              <a:buNone/>
            </a:pPr>
            <a:r>
              <a:rPr lang="pl-PL" sz="800" u="sng" dirty="0" smtClean="0"/>
              <a:t>Emcee III – same as during the workshops for students</a:t>
            </a:r>
            <a:endParaRPr lang="pl-PL" sz="800" dirty="0" smtClean="0"/>
          </a:p>
          <a:p>
            <a:pPr marL="0" indent="0">
              <a:lnSpc>
                <a:spcPct val="80000"/>
              </a:lnSpc>
              <a:spcBef>
                <a:spcPts val="0"/>
              </a:spcBef>
              <a:buFont typeface="Arial" charset="0"/>
              <a:buNone/>
            </a:pPr>
            <a:endParaRPr lang="pl-PL" sz="800" u="sng" dirty="0" smtClean="0"/>
          </a:p>
          <a:p>
            <a:pPr marL="0" indent="0">
              <a:lnSpc>
                <a:spcPct val="80000"/>
              </a:lnSpc>
              <a:spcBef>
                <a:spcPts val="0"/>
              </a:spcBef>
              <a:buFont typeface="Arial" charset="0"/>
              <a:buNone/>
            </a:pPr>
            <a:r>
              <a:rPr lang="pl-PL" sz="800" dirty="0" smtClean="0"/>
              <a:t>Every photograph </a:t>
            </a:r>
            <a:r>
              <a:rPr lang="en-GB" sz="800" dirty="0" smtClean="0"/>
              <a:t>“speaks”. Please take a look over to the side. Here is an example of that kind of communication. </a:t>
            </a:r>
            <a:r>
              <a:rPr lang="en-GB" sz="800" i="1" dirty="0" smtClean="0"/>
              <a:t>Continue as during the workshops for students. </a:t>
            </a:r>
          </a:p>
          <a:p>
            <a:pPr marL="0" indent="0">
              <a:lnSpc>
                <a:spcPct val="80000"/>
              </a:lnSpc>
              <a:spcBef>
                <a:spcPts val="0"/>
              </a:spcBef>
              <a:buFont typeface="Arial" charset="0"/>
              <a:buNone/>
            </a:pPr>
            <a:endParaRPr lang="en-GB" sz="800" i="1" dirty="0" smtClean="0"/>
          </a:p>
          <a:p>
            <a:pPr marL="0" indent="0">
              <a:lnSpc>
                <a:spcPct val="80000"/>
              </a:lnSpc>
              <a:spcBef>
                <a:spcPts val="0"/>
              </a:spcBef>
              <a:buFont typeface="Arial" charset="0"/>
              <a:buNone/>
            </a:pPr>
            <a:r>
              <a:rPr lang="en-GB" sz="800" b="1" u="sng" dirty="0" smtClean="0"/>
              <a:t>Film 1 – </a:t>
            </a:r>
            <a:r>
              <a:rPr lang="en-GB" sz="800" b="1" u="sng" dirty="0" err="1" smtClean="0"/>
              <a:t>Mieczysław</a:t>
            </a:r>
            <a:r>
              <a:rPr lang="en-GB" sz="800" b="1" u="sng" dirty="0" smtClean="0"/>
              <a:t> </a:t>
            </a:r>
            <a:r>
              <a:rPr lang="en-GB" sz="800" b="1" u="sng" dirty="0" err="1" smtClean="0"/>
              <a:t>Weinryb</a:t>
            </a:r>
            <a:endParaRPr lang="en-GB" sz="800" dirty="0" smtClean="0"/>
          </a:p>
          <a:p>
            <a:pPr marL="0" indent="0">
              <a:lnSpc>
                <a:spcPct val="80000"/>
              </a:lnSpc>
              <a:spcBef>
                <a:spcPts val="0"/>
              </a:spcBef>
              <a:buFont typeface="Arial" charset="0"/>
              <a:buNone/>
            </a:pPr>
            <a:endParaRPr lang="en-GB" sz="800" b="1" u="sng" dirty="0" smtClean="0"/>
          </a:p>
          <a:p>
            <a:pPr marL="0" indent="0">
              <a:lnSpc>
                <a:spcPct val="80000"/>
              </a:lnSpc>
              <a:spcBef>
                <a:spcPts val="0"/>
              </a:spcBef>
              <a:buFont typeface="Arial" charset="0"/>
              <a:buNone/>
            </a:pPr>
            <a:r>
              <a:rPr lang="en-GB" sz="800" dirty="0" smtClean="0"/>
              <a:t>The next recording, which tells about how the exhibition was created, is an example of one of the possible methods of preparing photographs. </a:t>
            </a:r>
          </a:p>
          <a:p>
            <a:pPr marL="0" indent="0">
              <a:lnSpc>
                <a:spcPct val="80000"/>
              </a:lnSpc>
              <a:spcBef>
                <a:spcPts val="0"/>
              </a:spcBef>
              <a:buFont typeface="Arial" charset="0"/>
              <a:buNone/>
            </a:pPr>
            <a:endParaRPr lang="en-GB" sz="800" dirty="0" smtClean="0"/>
          </a:p>
          <a:p>
            <a:pPr marL="0" indent="0">
              <a:lnSpc>
                <a:spcPct val="80000"/>
              </a:lnSpc>
              <a:spcBef>
                <a:spcPts val="0"/>
              </a:spcBef>
              <a:buFont typeface="Arial" charset="0"/>
              <a:buNone/>
            </a:pPr>
            <a:r>
              <a:rPr lang="en-GB" sz="800" b="1" u="sng" dirty="0" smtClean="0"/>
              <a:t>Film 2 – </a:t>
            </a:r>
            <a:r>
              <a:rPr lang="en-GB" sz="800" b="1" i="1" u="sng" dirty="0" smtClean="0"/>
              <a:t>Photographs from Kraków</a:t>
            </a:r>
            <a:endParaRPr lang="en-GB" sz="800" i="1" dirty="0" smtClean="0"/>
          </a:p>
          <a:p>
            <a:pPr marL="0" indent="0">
              <a:lnSpc>
                <a:spcPct val="80000"/>
              </a:lnSpc>
              <a:spcBef>
                <a:spcPts val="0"/>
              </a:spcBef>
              <a:buFont typeface="Arial" charset="0"/>
              <a:buNone/>
            </a:pPr>
            <a:endParaRPr lang="pl-PL" sz="800" dirty="0" smtClean="0"/>
          </a:p>
          <a:p>
            <a:pPr marL="0" indent="0">
              <a:lnSpc>
                <a:spcPct val="0"/>
              </a:lnSpc>
              <a:spcBef>
                <a:spcPts val="0"/>
              </a:spcBef>
              <a:buFont typeface="Arial" charset="0"/>
              <a:buNone/>
            </a:pPr>
            <a:endParaRPr lang="pl-PL" sz="800" dirty="0" smtClean="0"/>
          </a:p>
          <a:p>
            <a:pPr>
              <a:lnSpc>
                <a:spcPct val="80000"/>
              </a:lnSpc>
              <a:buFont typeface="Arial" charset="0"/>
              <a:buNone/>
            </a:pPr>
            <a:r>
              <a:rPr lang="pl-PL" sz="800" b="1" u="sng" dirty="0" smtClean="0">
                <a:hlinkClick r:id="rId2"/>
              </a:rPr>
              <a:t>http</a:t>
            </a:r>
            <a:r>
              <a:rPr lang="pl-PL" sz="800" b="1" u="sng" dirty="0">
                <a:hlinkClick r:id="rId2"/>
              </a:rPr>
              <a:t>://centropastudent.org/?typ=sprache&amp;fLang=ENG&amp;movID=48&amp;nID=78&amp;q=m</a:t>
            </a:r>
            <a:endParaRPr lang="pl-PL" sz="800" b="1" dirty="0" smtClean="0"/>
          </a:p>
          <a:p>
            <a:pPr>
              <a:lnSpc>
                <a:spcPct val="80000"/>
              </a:lnSpc>
              <a:buFont typeface="Arial" charset="0"/>
              <a:buNone/>
            </a:pPr>
            <a:endParaRPr lang="pl-PL" sz="800" b="1" u="sng" dirty="0" smtClean="0"/>
          </a:p>
          <a:p>
            <a:pPr>
              <a:lnSpc>
                <a:spcPct val="80000"/>
              </a:lnSpc>
              <a:buFont typeface="Arial" charset="0"/>
              <a:buNone/>
            </a:pPr>
            <a:r>
              <a:rPr lang="pl-PL" sz="800" b="1" u="sng" dirty="0" smtClean="0"/>
              <a:t>Guides</a:t>
            </a:r>
          </a:p>
          <a:p>
            <a:pPr>
              <a:lnSpc>
                <a:spcPct val="80000"/>
              </a:lnSpc>
              <a:buFont typeface="Arial" charset="0"/>
              <a:buNone/>
            </a:pPr>
            <a:r>
              <a:rPr lang="pl-PL" sz="800" b="1" dirty="0" smtClean="0"/>
              <a:t>Now we would like to invite you to take a look at the exhibition. </a:t>
            </a:r>
            <a:r>
              <a:rPr lang="pl-PL" sz="800" dirty="0" smtClean="0"/>
              <a:t>We are students from the 3rd class [last class of high school] and will be your guides. Please make your way to the exhibition. </a:t>
            </a:r>
            <a:endParaRPr lang="pl-PL" sz="800" b="1" dirty="0" smtClean="0"/>
          </a:p>
          <a:p>
            <a:pPr>
              <a:lnSpc>
                <a:spcPct val="80000"/>
              </a:lnSpc>
              <a:buFont typeface="Arial" charset="0"/>
              <a:buNone/>
            </a:pPr>
            <a:r>
              <a:rPr lang="pl-PL" sz="800" dirty="0" smtClean="0"/>
              <a:t>- Guided tour – </a:t>
            </a:r>
          </a:p>
          <a:p>
            <a:pPr>
              <a:lnSpc>
                <a:spcPct val="80000"/>
              </a:lnSpc>
              <a:buFont typeface="Arial" charset="0"/>
              <a:buNone/>
            </a:pPr>
            <a:r>
              <a:rPr lang="pl-PL" sz="800" dirty="0" smtClean="0"/>
              <a:t>Now we would like to give you a few minutes to look at the exhibition on your own... </a:t>
            </a:r>
          </a:p>
          <a:p>
            <a:pPr>
              <a:lnSpc>
                <a:spcPct val="80000"/>
              </a:lnSpc>
              <a:buFont typeface="Arial" charset="0"/>
              <a:buNone/>
            </a:pPr>
            <a:r>
              <a:rPr lang="pl-PL" sz="800" dirty="0" smtClean="0"/>
              <a:t>Please find your places once again. </a:t>
            </a:r>
          </a:p>
          <a:p>
            <a:pPr>
              <a:lnSpc>
                <a:spcPct val="80000"/>
              </a:lnSpc>
              <a:buFont typeface="Arial" charset="0"/>
              <a:buNone/>
            </a:pPr>
            <a:endParaRPr lang="pl-PL" sz="800" dirty="0" smtClean="0"/>
          </a:p>
          <a:p>
            <a:pPr>
              <a:lnSpc>
                <a:spcPct val="80000"/>
              </a:lnSpc>
              <a:buFont typeface="Arial" charset="0"/>
              <a:buNone/>
            </a:pPr>
            <a:r>
              <a:rPr lang="pl-PL" sz="800" dirty="0" smtClean="0"/>
              <a:t>We are now going to watch a film about the lady featured in this photograph here (Tośka). The interview was prepared by Centropa. </a:t>
            </a:r>
          </a:p>
          <a:p>
            <a:pPr>
              <a:lnSpc>
                <a:spcPct val="80000"/>
              </a:lnSpc>
              <a:buFont typeface="Arial" charset="0"/>
              <a:buNone/>
            </a:pPr>
            <a:endParaRPr lang="pl-PL" sz="800" dirty="0" smtClean="0"/>
          </a:p>
          <a:p>
            <a:pPr>
              <a:lnSpc>
                <a:spcPct val="80000"/>
              </a:lnSpc>
              <a:buFont typeface="Arial" charset="0"/>
              <a:buNone/>
            </a:pPr>
            <a:r>
              <a:rPr lang="pl-PL" sz="800" b="1" u="sng" dirty="0" smtClean="0"/>
              <a:t>Film  </a:t>
            </a:r>
            <a:r>
              <a:rPr lang="pl-PL" sz="800" b="1" u="sng" dirty="0"/>
              <a:t>3 – Tośka Silberring</a:t>
            </a:r>
            <a:endParaRPr lang="pl-PL" sz="800" b="1" u="sng" dirty="0" smtClean="0"/>
          </a:p>
          <a:p>
            <a:pPr>
              <a:lnSpc>
                <a:spcPct val="80000"/>
              </a:lnSpc>
              <a:buFont typeface="Arial" charset="0"/>
              <a:buNone/>
            </a:pPr>
            <a:endParaRPr lang="pl-PL" sz="800" b="1" u="sng" dirty="0" smtClean="0"/>
          </a:p>
          <a:p>
            <a:pPr>
              <a:lnSpc>
                <a:spcPct val="80000"/>
              </a:lnSpc>
              <a:buFont typeface="Arial" charset="0"/>
              <a:buNone/>
            </a:pPr>
            <a:r>
              <a:rPr lang="pl-PL" sz="800" b="1" u="sng" dirty="0" smtClean="0"/>
              <a:t>Comment 1: organizing teacher</a:t>
            </a:r>
          </a:p>
          <a:p>
            <a:pPr marL="0" indent="0">
              <a:lnSpc>
                <a:spcPct val="80000"/>
              </a:lnSpc>
              <a:spcBef>
                <a:spcPts val="0"/>
              </a:spcBef>
              <a:buFont typeface="Arial" charset="0"/>
              <a:buNone/>
            </a:pPr>
            <a:r>
              <a:rPr lang="pl-PL" sz="800" dirty="0" smtClean="0"/>
              <a:t>And so our meeting comes to a close. We hope that it has been interesting for you as an example of a different sort of history lesson, an attractive way to transmit knowledge and encourage further reflection. We hope that it will encourage you do do the same, and to think about the many possibilities for teaching Polish-Jewish history. </a:t>
            </a:r>
          </a:p>
          <a:p>
            <a:pPr marL="0" indent="0">
              <a:lnSpc>
                <a:spcPct val="80000"/>
              </a:lnSpc>
              <a:spcBef>
                <a:spcPts val="0"/>
              </a:spcBef>
              <a:buFont typeface="Arial" charset="0"/>
              <a:buNone/>
            </a:pPr>
            <a:r>
              <a:rPr lang="pl-PL" sz="800" dirty="0" smtClean="0"/>
              <a:t>Ladies and Gentlemen, the Centropa exhibition was created thanks to the vision of Edward Serotta, an American writer, journalist, photographer and film producer. He is the initiator of the most important undertakings of Centropa. We are hosing the seminar in our school thanks to him and thanks to our participation in the Centropa seminar in Kraków, which brought selected teachers from around Poland to learn about these topics, in the spring of this year. </a:t>
            </a:r>
          </a:p>
          <a:p>
            <a:pPr marL="0" indent="0">
              <a:lnSpc>
                <a:spcPct val="80000"/>
              </a:lnSpc>
              <a:spcBef>
                <a:spcPts val="0"/>
              </a:spcBef>
              <a:buFont typeface="Arial" charset="0"/>
              <a:buNone/>
            </a:pPr>
            <a:r>
              <a:rPr lang="pl-PL" sz="800" dirty="0" smtClean="0"/>
              <a:t>We invite you to check out our school’s website. There, in the section about the exhibition, you can find links to Centropa and an interfiew with Edward Serotta. You can also see photographs of our students visiting the exhibiton and participating in the accompanying lectures. We will also be passing out cards with all the information [hand out cards]. We really highly recommend that you take a look at Centropa’s Polish-language page, where you can find all kinds of materials and other teaching aids. You can also propose making your own project connected with local Jewish history. </a:t>
            </a:r>
          </a:p>
          <a:p>
            <a:pPr>
              <a:lnSpc>
                <a:spcPct val="80000"/>
              </a:lnSpc>
              <a:buFont typeface="Arial" charset="0"/>
              <a:buNone/>
            </a:pPr>
            <a:endParaRPr lang="pl-PL" sz="800" b="1" u="sng" dirty="0" smtClean="0"/>
          </a:p>
          <a:p>
            <a:pPr>
              <a:lnSpc>
                <a:spcPct val="80000"/>
              </a:lnSpc>
              <a:buFont typeface="Arial" charset="0"/>
              <a:buNone/>
            </a:pPr>
            <a:r>
              <a:rPr lang="pl-PL" sz="800" b="1" u="sng" dirty="0" smtClean="0"/>
              <a:t>Comment 2: organizing teacher</a:t>
            </a:r>
            <a:endParaRPr lang="pl-PL" sz="800" dirty="0" smtClean="0"/>
          </a:p>
          <a:p>
            <a:pPr>
              <a:lnSpc>
                <a:spcPct val="80000"/>
              </a:lnSpc>
              <a:buFont typeface="Arial" charset="0"/>
              <a:buNone/>
            </a:pPr>
            <a:r>
              <a:rPr lang="pl-PL" sz="800" dirty="0" smtClean="0"/>
              <a:t>We also ask that at the end of the meeting, you share with us a few reflections on this program. My colleague and I have guided 22 classes – abut 650 students – through the exhibition. The participants all completed these same surveys with their opinions. </a:t>
            </a:r>
          </a:p>
          <a:p>
            <a:pPr>
              <a:lnSpc>
                <a:spcPct val="80000"/>
              </a:lnSpc>
              <a:buFont typeface="Arial" charset="0"/>
              <a:buNone/>
            </a:pPr>
            <a:endParaRPr lang="pl-PL" sz="800" dirty="0" smtClean="0"/>
          </a:p>
          <a:p>
            <a:pPr>
              <a:lnSpc>
                <a:spcPct val="80000"/>
              </a:lnSpc>
              <a:buFont typeface="Arial" charset="0"/>
              <a:buNone/>
            </a:pPr>
            <a:r>
              <a:rPr lang="pl-PL" sz="1000" b="1" u="sng" dirty="0" smtClean="0"/>
              <a:t>Discussion and questions</a:t>
            </a:r>
          </a:p>
          <a:p>
            <a:pPr>
              <a:lnSpc>
                <a:spcPct val="80000"/>
              </a:lnSpc>
              <a:buFont typeface="Arial" charset="0"/>
              <a:buNone/>
            </a:pPr>
            <a:endParaRPr lang="pl-PL" sz="800" dirty="0" smtClean="0"/>
          </a:p>
          <a:p>
            <a:pPr>
              <a:lnSpc>
                <a:spcPct val="80000"/>
              </a:lnSpc>
              <a:buFont typeface="Arial" charset="0"/>
              <a:buNone/>
            </a:pPr>
            <a:r>
              <a:rPr lang="pl-PL" sz="800" dirty="0" smtClean="0"/>
              <a:t>Once again, thank you very much for coming. </a:t>
            </a:r>
          </a:p>
          <a:p>
            <a:pPr>
              <a:lnSpc>
                <a:spcPct val="80000"/>
              </a:lnSpc>
              <a:buFont typeface="Arial" charset="0"/>
              <a:buNone/>
            </a:pPr>
            <a:r>
              <a:rPr lang="pl-PL" sz="800" dirty="0" smtClean="0"/>
              <a:t>As you leave, please feel free to take the packets on the table in front of the exit. These have some short stories written by two Polish-Jewish authors, Ida Fink and Irit Amiel, who survived the Holocaust. We hope you find them interesting. </a:t>
            </a:r>
          </a:p>
          <a:p>
            <a:pPr algn="r">
              <a:lnSpc>
                <a:spcPct val="80000"/>
              </a:lnSpc>
              <a:buFont typeface="Arial" charset="0"/>
              <a:buNone/>
            </a:pPr>
            <a:r>
              <a:rPr lang="pl-PL" sz="800" dirty="0" smtClean="0"/>
              <a:t>Thank you.</a:t>
            </a:r>
            <a:endParaRPr lang="pl-PL" sz="800" dirty="0"/>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p:cNvSpPr>
          <p:nvPr>
            <p:ph type="title"/>
          </p:nvPr>
        </p:nvSpPr>
        <p:spPr/>
        <p:txBody>
          <a:bodyPr>
            <a:normAutofit fontScale="90000"/>
          </a:bodyPr>
          <a:lstStyle/>
          <a:p>
            <a:r>
              <a:rPr lang="pl-PL" sz="2800" b="1" dirty="0" smtClean="0">
                <a:latin typeface="Arial" charset="0"/>
              </a:rPr>
              <a:t>A Final Photograph:</a:t>
            </a:r>
            <a:br>
              <a:rPr lang="pl-PL" sz="2800" b="1" dirty="0" smtClean="0">
                <a:latin typeface="Arial" charset="0"/>
              </a:rPr>
            </a:br>
            <a:r>
              <a:rPr lang="pl-PL" sz="2800" b="1" dirty="0" smtClean="0">
                <a:latin typeface="Arial" charset="0"/>
              </a:rPr>
              <a:t>The teachers and students who helped organize the Centropa exhibition at M. Kopernik High School!</a:t>
            </a:r>
            <a:endParaRPr lang="pl-PL" sz="2800" b="1" dirty="0">
              <a:latin typeface="Arial" charset="0"/>
            </a:endParaRPr>
          </a:p>
        </p:txBody>
      </p:sp>
      <p:sp>
        <p:nvSpPr>
          <p:cNvPr id="94210" name="Rectangle 3"/>
          <p:cNvSpPr>
            <a:spLocks noGrp="1"/>
          </p:cNvSpPr>
          <p:nvPr>
            <p:ph type="body" idx="1"/>
          </p:nvPr>
        </p:nvSpPr>
        <p:spPr/>
        <p:txBody>
          <a:bodyPr/>
          <a:lstStyle/>
          <a:p>
            <a:endParaRPr lang="en-US"/>
          </a:p>
        </p:txBody>
      </p:sp>
      <p:pic>
        <p:nvPicPr>
          <p:cNvPr id="94211" name="Picture 4" descr="wystawa"/>
          <p:cNvPicPr>
            <a:picLocks noChangeAspect="1" noChangeArrowheads="1"/>
          </p:cNvPicPr>
          <p:nvPr/>
        </p:nvPicPr>
        <p:blipFill>
          <a:blip r:embed="rId2"/>
          <a:srcRect/>
          <a:stretch>
            <a:fillRect/>
          </a:stretch>
        </p:blipFill>
        <p:spPr bwMode="auto">
          <a:xfrm>
            <a:off x="468313" y="1557338"/>
            <a:ext cx="8207375" cy="51482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p:cNvSpPr>
          <p:nvPr>
            <p:ph type="title"/>
          </p:nvPr>
        </p:nvSpPr>
        <p:spPr>
          <a:xfrm>
            <a:off x="457200" y="274638"/>
            <a:ext cx="8229600" cy="922337"/>
          </a:xfrm>
        </p:spPr>
        <p:txBody>
          <a:bodyPr/>
          <a:lstStyle/>
          <a:p>
            <a:r>
              <a:rPr lang="pl-PL" sz="2000" b="1" dirty="0" smtClean="0">
                <a:latin typeface="Arial" charset="0"/>
              </a:rPr>
              <a:t>The school’s website featured a news piece summing up the exhibition and (most importantly!) thanking the students</a:t>
            </a:r>
            <a:endParaRPr lang="pl-PL" sz="2000" b="1" dirty="0">
              <a:latin typeface="Arial" charset="0"/>
            </a:endParaRPr>
          </a:p>
        </p:txBody>
      </p:sp>
      <p:sp>
        <p:nvSpPr>
          <p:cNvPr id="95234" name="Rectangle 3"/>
          <p:cNvSpPr>
            <a:spLocks noGrp="1"/>
          </p:cNvSpPr>
          <p:nvPr>
            <p:ph type="body" idx="1"/>
          </p:nvPr>
        </p:nvSpPr>
        <p:spPr>
          <a:xfrm>
            <a:off x="457200" y="1196975"/>
            <a:ext cx="8229600" cy="4929188"/>
          </a:xfrm>
        </p:spPr>
        <p:txBody>
          <a:bodyPr/>
          <a:lstStyle/>
          <a:p>
            <a:pPr algn="ctr">
              <a:lnSpc>
                <a:spcPct val="80000"/>
              </a:lnSpc>
              <a:buFont typeface="Arial" charset="0"/>
              <a:buNone/>
            </a:pPr>
            <a:r>
              <a:rPr lang="pl-PL" sz="1600" b="1" dirty="0" smtClean="0"/>
              <a:t>Thanks to the student organizers for their hard work on the Centropa exhibition!</a:t>
            </a:r>
          </a:p>
          <a:p>
            <a:pPr algn="ctr">
              <a:lnSpc>
                <a:spcPct val="80000"/>
              </a:lnSpc>
              <a:buFont typeface="Arial" charset="0"/>
              <a:buNone/>
            </a:pPr>
            <a:endParaRPr lang="pl-PL" sz="1600" b="1" dirty="0" smtClean="0"/>
          </a:p>
          <a:p>
            <a:pPr>
              <a:lnSpc>
                <a:spcPct val="80000"/>
              </a:lnSpc>
              <a:buFont typeface="Arial" charset="0"/>
              <a:buNone/>
            </a:pPr>
            <a:r>
              <a:rPr lang="pl-PL" sz="1400" b="1" dirty="0" smtClean="0"/>
              <a:t>30.11.2012 marked the end of the Centropa (Central Europe Center for Research and Documentation) exhibition </a:t>
            </a:r>
            <a:r>
              <a:rPr lang="pl-PL" sz="1400" b="1" i="1" dirty="0" smtClean="0"/>
              <a:t>Jewish Witnesses to a Polish Century</a:t>
            </a:r>
            <a:r>
              <a:rPr lang="pl-PL" sz="1400" b="1" dirty="0" smtClean="0"/>
              <a:t>, which was shown in the school’s auditorium. The professionally-prepared exhibition was a great success and aroused a lot of interest among the students. The exhibition was viewed by 22 classes (650 students) from our school, several dozen teachers, and a group of 35 VIP visitors (students and teachers from other area schools, and the staffs of the City Museum, Public Library and other institutions in Żywiec). The exhibition and its accompanying materials allowed for an unusual and unique chance of approaching history. </a:t>
            </a:r>
          </a:p>
          <a:p>
            <a:pPr>
              <a:lnSpc>
                <a:spcPct val="80000"/>
              </a:lnSpc>
              <a:buFont typeface="Arial" charset="0"/>
              <a:buNone/>
            </a:pPr>
            <a:r>
              <a:rPr lang="pl-PL" sz="1400" b="1" dirty="0" smtClean="0"/>
              <a:t>Students from many classes were involved in helping plan and run the two-hour workshops, acting as emcees, guides, presentation leaders and technical assistance. They were: </a:t>
            </a:r>
            <a:br>
              <a:rPr lang="pl-PL" sz="1400" b="1" dirty="0" smtClean="0"/>
            </a:br>
            <a:r>
              <a:rPr lang="pl-PL" sz="1400" b="1" dirty="0"/>
              <a:t>Joanna Biegun (3d), Malwina Biłyk (1b), Katarzyna Błachut (1b), Katarzyna Byrska (1b), Barbara Fijak (2k), Dominika Gąsiorek (1b), Katarzyna Górna (1b), Diana Hudomel (3e), Krzysztof Kaplyta (1b), Karolina Kościelniak (1b), Klaudia Kowalczyk (2f), Agnieszka Kuczyńska (1b), Michał Lach (2f), Karolina Łodziana (1b), Paweł Maniciak (2f), Agnieszka Migdał (2f), Tomasz Mojżeszek (3j), Szymon Pach (2f), Iga Pępek (3d), Krzysztof Piecuch (1b), Joanna Piela (2f), Daria Pępek (2f), Daria Polak (2k), Kamil Ścieszka (3j), Dawid Tetłak (2f), Arleta Tomaszek (2f), Jan Wnęk (1b), Kinga Wrężel (3e).</a:t>
            </a:r>
          </a:p>
          <a:p>
            <a:pPr>
              <a:lnSpc>
                <a:spcPct val="80000"/>
              </a:lnSpc>
              <a:buFont typeface="Arial" charset="0"/>
              <a:buNone/>
            </a:pPr>
            <a:endParaRPr lang="pl-PL" sz="1400" b="1" dirty="0" smtClean="0"/>
          </a:p>
          <a:p>
            <a:pPr algn="r">
              <a:lnSpc>
                <a:spcPct val="80000"/>
              </a:lnSpc>
              <a:buFont typeface="Arial" charset="0"/>
              <a:buNone/>
            </a:pPr>
            <a:r>
              <a:rPr lang="pl-PL" sz="1400" b="1" dirty="0" smtClean="0"/>
              <a:t>Thank you very much for your help and involvement!</a:t>
            </a:r>
          </a:p>
          <a:p>
            <a:pPr algn="r">
              <a:lnSpc>
                <a:spcPct val="80000"/>
              </a:lnSpc>
              <a:buFont typeface="Arial" charset="0"/>
              <a:buNone/>
            </a:pPr>
            <a:r>
              <a:rPr lang="pl-PL" sz="1400" b="1" dirty="0" smtClean="0"/>
              <a:t>We encourage you to check out our pictures and photoblog.</a:t>
            </a:r>
          </a:p>
          <a:p>
            <a:pPr algn="r">
              <a:lnSpc>
                <a:spcPct val="80000"/>
              </a:lnSpc>
              <a:buFont typeface="Arial" charset="0"/>
              <a:buNone/>
            </a:pPr>
            <a:r>
              <a:rPr lang="pl-PL" sz="1400" b="1" dirty="0" smtClean="0"/>
              <a:t>From: Ms Aleksandra Bura and Ms Ewa Góra, organizers and authors of the plan of events</a:t>
            </a:r>
          </a:p>
          <a:p>
            <a:pPr>
              <a:lnSpc>
                <a:spcPct val="80000"/>
              </a:lnSpc>
            </a:pPr>
            <a:endParaRPr lang="pl-PL" sz="1400" dirty="0" smtClean="0"/>
          </a:p>
          <a:p>
            <a:pPr>
              <a:lnSpc>
                <a:spcPct val="80000"/>
              </a:lnSpc>
              <a:buFont typeface="Arial" charset="0"/>
              <a:buNone/>
            </a:pPr>
            <a:endParaRPr lang="pl-PL" sz="1200" dirty="0"/>
          </a:p>
          <a:p>
            <a:pPr>
              <a:lnSpc>
                <a:spcPct val="80000"/>
              </a:lnSpc>
              <a:buFont typeface="Arial" charset="0"/>
              <a:buNone/>
            </a:pPr>
            <a:r>
              <a:rPr lang="pl-PL" sz="1200" dirty="0" smtClean="0"/>
              <a:t>(Note: news along with photographs from the exhibition can be found on the school’s website: </a:t>
            </a:r>
            <a:r>
              <a:rPr lang="pl-PL" sz="1200" dirty="0" smtClean="0">
                <a:hlinkClick r:id="rId3"/>
              </a:rPr>
              <a:t>www</a:t>
            </a:r>
            <a:r>
              <a:rPr lang="pl-PL" sz="1200" dirty="0">
                <a:hlinkClick r:id="rId3"/>
              </a:rPr>
              <a:t>.lo-zywiec.pl</a:t>
            </a:r>
            <a:r>
              <a:rPr lang="pl-PL" sz="1200" dirty="0"/>
              <a:t>,</a:t>
            </a:r>
            <a:r>
              <a:rPr lang="pl-PL" sz="1200" dirty="0" smtClean="0"/>
              <a:t> click on archiwum</a:t>
            </a:r>
            <a:r>
              <a:rPr lang="pl-PL" sz="1200" dirty="0"/>
              <a:t>,</a:t>
            </a:r>
            <a:r>
              <a:rPr lang="pl-PL" sz="1200" dirty="0" smtClean="0"/>
              <a:t> then news </a:t>
            </a:r>
            <a:r>
              <a:rPr lang="pl-PL" sz="1200" dirty="0"/>
              <a:t>z 04.12.2012r</a:t>
            </a:r>
            <a:r>
              <a:rPr lang="pl-PL" sz="1200" dirty="0" smtClean="0"/>
              <a:t>. A photoessay of the exhibition can be found at: </a:t>
            </a:r>
            <a:r>
              <a:rPr lang="pl-PL" sz="1200" dirty="0" smtClean="0">
                <a:latin typeface="Arial" charset="0"/>
                <a:hlinkClick r:id="rId4"/>
              </a:rPr>
              <a:t>http</a:t>
            </a:r>
            <a:r>
              <a:rPr lang="pl-PL" sz="1200" dirty="0">
                <a:latin typeface="Arial" charset="0"/>
                <a:hlinkClick r:id="rId4"/>
              </a:rPr>
              <a:t>://www.lo-zywiec.pl/fotoreportaze.php?cid=177</a:t>
            </a:r>
            <a:r>
              <a:rPr lang="pl-PL" sz="1200" dirty="0">
                <a:latin typeface="Arial" charset="0"/>
              </a:rPr>
              <a:t>)</a:t>
            </a:r>
          </a:p>
          <a:p>
            <a:pPr>
              <a:lnSpc>
                <a:spcPct val="80000"/>
              </a:lnSpc>
              <a:buFont typeface="Arial" charset="0"/>
              <a:buNone/>
            </a:pPr>
            <a:endParaRPr lang="pl-PL" sz="12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p:cNvSpPr>
          <p:nvPr>
            <p:ph type="title"/>
          </p:nvPr>
        </p:nvSpPr>
        <p:spPr>
          <a:xfrm>
            <a:off x="457200" y="274638"/>
            <a:ext cx="8229600" cy="633412"/>
          </a:xfrm>
        </p:spPr>
        <p:txBody>
          <a:bodyPr/>
          <a:lstStyle/>
          <a:p>
            <a:r>
              <a:rPr lang="pl-PL" sz="3200" b="1" dirty="0" smtClean="0">
                <a:latin typeface="Arial" charset="0"/>
              </a:rPr>
              <a:t>What was the result of our work?</a:t>
            </a:r>
            <a:endParaRPr lang="pl-PL" sz="3200" b="1" dirty="0">
              <a:latin typeface="Arial" charset="0"/>
            </a:endParaRPr>
          </a:p>
        </p:txBody>
      </p:sp>
      <p:sp>
        <p:nvSpPr>
          <p:cNvPr id="96258" name="Rectangle 3"/>
          <p:cNvSpPr>
            <a:spLocks noGrp="1"/>
          </p:cNvSpPr>
          <p:nvPr>
            <p:ph type="body" idx="1"/>
          </p:nvPr>
        </p:nvSpPr>
        <p:spPr>
          <a:xfrm>
            <a:off x="457200" y="836613"/>
            <a:ext cx="8229600" cy="5289550"/>
          </a:xfrm>
        </p:spPr>
        <p:txBody>
          <a:bodyPr/>
          <a:lstStyle/>
          <a:p>
            <a:pPr>
              <a:lnSpc>
                <a:spcPct val="90000"/>
              </a:lnSpc>
            </a:pPr>
            <a:endParaRPr lang="pl-PL" sz="1800" b="1" dirty="0" smtClean="0">
              <a:latin typeface="Arial" charset="0"/>
            </a:endParaRPr>
          </a:p>
          <a:p>
            <a:pPr>
              <a:lnSpc>
                <a:spcPct val="90000"/>
              </a:lnSpc>
            </a:pPr>
            <a:r>
              <a:rPr lang="pl-PL" sz="1800" b="1" dirty="0" smtClean="0">
                <a:latin typeface="Arial" charset="0"/>
              </a:rPr>
              <a:t>A professionally-prepared exposition that enjoyed great successed and aroused a lot of interest among the students. </a:t>
            </a:r>
            <a:r>
              <a:rPr lang="pl-PL" sz="1800" b="1" u="sng" dirty="0" smtClean="0">
                <a:latin typeface="Arial" charset="0"/>
              </a:rPr>
              <a:t>It was viewed by 22 classes (about 650 students), several dozen teachers and a group of 35 outside viewers (students and teachers from other area schools, representatives of the City Museum and Public Library).</a:t>
            </a:r>
            <a:endParaRPr lang="pl-PL" sz="1800" b="1" dirty="0" smtClean="0">
              <a:latin typeface="Arial" charset="0"/>
            </a:endParaRPr>
          </a:p>
          <a:p>
            <a:pPr>
              <a:lnSpc>
                <a:spcPct val="90000"/>
              </a:lnSpc>
            </a:pPr>
            <a:endParaRPr lang="pl-PL" sz="1800" b="1" u="sng" dirty="0" smtClean="0">
              <a:latin typeface="Arial" charset="0"/>
            </a:endParaRPr>
          </a:p>
          <a:p>
            <a:pPr>
              <a:lnSpc>
                <a:spcPct val="90000"/>
              </a:lnSpc>
            </a:pPr>
            <a:r>
              <a:rPr lang="pl-PL" sz="1600" dirty="0" smtClean="0">
                <a:latin typeface="Arial" charset="0"/>
              </a:rPr>
              <a:t>We also got outside media attention: </a:t>
            </a:r>
            <a:br>
              <a:rPr lang="pl-PL" sz="1600" dirty="0" smtClean="0">
                <a:latin typeface="Arial" charset="0"/>
              </a:rPr>
            </a:br>
            <a:r>
              <a:rPr lang="pl-PL" sz="1600" dirty="0">
                <a:hlinkClick r:id="rId2"/>
              </a:rPr>
              <a:t>http://www.radiobielsko.pl/news/15897-Lekcja_historii.html</a:t>
            </a:r>
            <a:r>
              <a:rPr lang="pl-PL" sz="1600" dirty="0"/>
              <a:t/>
            </a:r>
            <a:br>
              <a:rPr lang="pl-PL" sz="1600" dirty="0"/>
            </a:br>
            <a:r>
              <a:rPr lang="pl-PL" sz="1600" dirty="0">
                <a:hlinkClick r:id="rId3"/>
              </a:rPr>
              <a:t>http://www.zywiecki24.pl/nowiny/3/z-gminy-zywiec/item/1440-%C5%BCydowscy-%C5%9Bwiadkowie-polskiego-stulecia-wystawa</a:t>
            </a:r>
            <a:r>
              <a:rPr lang="pl-PL" sz="1600" dirty="0"/>
              <a:t/>
            </a:r>
            <a:br>
              <a:rPr lang="pl-PL" sz="1600" dirty="0"/>
            </a:br>
            <a:r>
              <a:rPr lang="pl-PL" sz="1600" dirty="0">
                <a:hlinkClick r:id="rId4"/>
              </a:rPr>
              <a:t>http://www.zywiec.pl/szczegoly.php?id=6910</a:t>
            </a:r>
            <a:r>
              <a:rPr lang="pl-PL" sz="1600" dirty="0"/>
              <a:t> </a:t>
            </a:r>
          </a:p>
          <a:p>
            <a:pPr>
              <a:lnSpc>
                <a:spcPct val="90000"/>
              </a:lnSpc>
            </a:pPr>
            <a:endParaRPr lang="pl-PL" sz="1600" dirty="0" smtClean="0"/>
          </a:p>
          <a:p>
            <a:pPr>
              <a:lnSpc>
                <a:spcPct val="90000"/>
              </a:lnSpc>
            </a:pPr>
            <a:r>
              <a:rPr lang="pl-PL" sz="2800" b="1" dirty="0" smtClean="0"/>
              <a:t>The most important result: </a:t>
            </a:r>
          </a:p>
          <a:p>
            <a:pPr>
              <a:lnSpc>
                <a:spcPct val="90000"/>
              </a:lnSpc>
              <a:buFont typeface="Arial" charset="0"/>
              <a:buNone/>
            </a:pPr>
            <a:r>
              <a:rPr lang="pl-PL" sz="2000" b="1" dirty="0" smtClean="0"/>
              <a:t>Illuminating the history and culture of Polish Jews, and the history of Poland, Europe and the State of Israel for students, teachers and other interested people. </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p:cNvSpPr>
          <p:nvPr>
            <p:ph type="title"/>
          </p:nvPr>
        </p:nvSpPr>
        <p:spPr/>
        <p:txBody>
          <a:bodyPr/>
          <a:lstStyle/>
          <a:p>
            <a:r>
              <a:rPr lang="pl-PL" sz="2400" b="1" dirty="0" smtClean="0">
                <a:latin typeface="Arial" charset="0"/>
              </a:rPr>
              <a:t>And one other event (which was planned earlier) that took place in our school one day during the exhibition’s run.</a:t>
            </a:r>
            <a:endParaRPr lang="pl-PL" sz="2400" b="1" dirty="0">
              <a:latin typeface="Arial" charset="0"/>
            </a:endParaRPr>
          </a:p>
        </p:txBody>
      </p:sp>
      <p:sp>
        <p:nvSpPr>
          <p:cNvPr id="97282" name="Rectangle 3"/>
          <p:cNvSpPr>
            <a:spLocks noGrp="1"/>
          </p:cNvSpPr>
          <p:nvPr>
            <p:ph type="body" idx="1"/>
          </p:nvPr>
        </p:nvSpPr>
        <p:spPr>
          <a:xfrm>
            <a:off x="381000" y="1524000"/>
            <a:ext cx="8229600" cy="4724400"/>
          </a:xfrm>
        </p:spPr>
        <p:txBody>
          <a:bodyPr/>
          <a:lstStyle/>
          <a:p>
            <a:pPr>
              <a:lnSpc>
                <a:spcPct val="80000"/>
              </a:lnSpc>
              <a:buFont typeface="Arial" charset="0"/>
              <a:buNone/>
            </a:pPr>
            <a:r>
              <a:rPr lang="pl-PL" sz="1400" b="1" dirty="0" smtClean="0">
                <a:latin typeface="Arial" charset="0"/>
              </a:rPr>
              <a:t>We decided that the topic of the event organized thanks to the cooperation of one of the social studies teachers in our school with the KLAMRA Foundation in Żywiec: </a:t>
            </a:r>
          </a:p>
          <a:p>
            <a:pPr>
              <a:lnSpc>
                <a:spcPct val="80000"/>
              </a:lnSpc>
              <a:buFont typeface="Arial" charset="0"/>
              <a:buNone/>
            </a:pPr>
            <a:r>
              <a:rPr lang="pl-PL" sz="1400" b="1" dirty="0" smtClean="0">
                <a:latin typeface="Arial" charset="0"/>
              </a:rPr>
              <a:t>		</a:t>
            </a:r>
            <a:endParaRPr lang="pl-PL" sz="1600" b="1" dirty="0" smtClean="0">
              <a:latin typeface="Arial" charset="0"/>
            </a:endParaRPr>
          </a:p>
          <a:p>
            <a:pPr algn="ctr">
              <a:lnSpc>
                <a:spcPct val="80000"/>
              </a:lnSpc>
              <a:buFont typeface="Arial" charset="0"/>
              <a:buNone/>
            </a:pPr>
            <a:r>
              <a:rPr lang="pl-PL" sz="2000" b="1" dirty="0" smtClean="0">
                <a:latin typeface="Arial" charset="0"/>
              </a:rPr>
              <a:t>The multicultural </a:t>
            </a:r>
            <a:r>
              <a:rPr lang="en-US" sz="2000" b="1" dirty="0" smtClean="0">
                <a:latin typeface="Arial" charset="0"/>
              </a:rPr>
              <a:t>“Living Library” – a meeting with representatives of different cultural and ethnic groups living in Poland</a:t>
            </a:r>
            <a:endParaRPr lang="pl-PL" sz="2000" b="1" dirty="0" smtClean="0">
              <a:latin typeface="Arial" charset="0"/>
            </a:endParaRPr>
          </a:p>
          <a:p>
            <a:pPr>
              <a:lnSpc>
                <a:spcPct val="80000"/>
              </a:lnSpc>
              <a:buFont typeface="Arial" charset="0"/>
              <a:buNone/>
            </a:pPr>
            <a:endParaRPr lang="pl-PL" sz="2000" b="1" dirty="0" smtClean="0">
              <a:latin typeface="Arial" charset="0"/>
            </a:endParaRPr>
          </a:p>
          <a:p>
            <a:pPr>
              <a:lnSpc>
                <a:spcPct val="80000"/>
              </a:lnSpc>
              <a:buFont typeface="Arial" charset="0"/>
              <a:buNone/>
            </a:pPr>
            <a:r>
              <a:rPr lang="pl-PL" sz="1400" b="1" dirty="0" smtClean="0">
                <a:latin typeface="Arial" charset="0"/>
              </a:rPr>
              <a:t>This fit very well into the themes that ran through the exhibition. </a:t>
            </a:r>
          </a:p>
          <a:p>
            <a:pPr>
              <a:lnSpc>
                <a:spcPct val="80000"/>
              </a:lnSpc>
              <a:buFont typeface="Arial" charset="0"/>
              <a:buNone/>
            </a:pPr>
            <a:endParaRPr lang="pl-PL" sz="1400" b="1" dirty="0" smtClean="0">
              <a:latin typeface="Arial" charset="0"/>
            </a:endParaRPr>
          </a:p>
          <a:p>
            <a:pPr>
              <a:lnSpc>
                <a:spcPct val="80000"/>
              </a:lnSpc>
              <a:buFont typeface="Arial" charset="0"/>
              <a:buNone/>
            </a:pPr>
            <a:r>
              <a:rPr lang="pl-PL" sz="1400" b="1" i="1" dirty="0" smtClean="0">
                <a:latin typeface="Arial" charset="0"/>
              </a:rPr>
              <a:t>We are lending out a books in order to gain new perspectives or tear our minds away from everyday problems. That is also what is going on here, at the Living Library. The only difference is this: instead of BOOKS, we have PEOPLE, and instead of written content, we have their lives. We invite everyone – young and old, advanced and beginners – to the Living Library and bring in their stories. </a:t>
            </a:r>
          </a:p>
          <a:p>
            <a:pPr>
              <a:lnSpc>
                <a:spcPct val="80000"/>
              </a:lnSpc>
              <a:buFont typeface="Arial" charset="0"/>
              <a:buNone/>
            </a:pPr>
            <a:endParaRPr lang="pl-PL" sz="1400" b="1" i="1" dirty="0" smtClean="0">
              <a:latin typeface="Arial" charset="0"/>
            </a:endParaRPr>
          </a:p>
          <a:p>
            <a:pPr>
              <a:lnSpc>
                <a:spcPct val="80000"/>
              </a:lnSpc>
              <a:buFont typeface="Arial" charset="0"/>
              <a:buNone/>
            </a:pPr>
            <a:r>
              <a:rPr lang="pl-PL" sz="1400" b="1" i="1" dirty="0" smtClean="0">
                <a:latin typeface="Arial" charset="0"/>
              </a:rPr>
              <a:t> </a:t>
            </a:r>
            <a:endParaRPr lang="pl-PL" sz="1600" dirty="0" smtClean="0">
              <a:latin typeface="Arial" charset="0"/>
            </a:endParaRPr>
          </a:p>
          <a:p>
            <a:pPr>
              <a:lnSpc>
                <a:spcPct val="80000"/>
              </a:lnSpc>
              <a:buFont typeface="Arial" charset="0"/>
              <a:buNone/>
            </a:pPr>
            <a:endParaRPr lang="pl-PL" sz="1400" dirty="0" smtClean="0">
              <a:latin typeface="Arial" charset="0"/>
            </a:endParaRPr>
          </a:p>
          <a:p>
            <a:pPr>
              <a:lnSpc>
                <a:spcPct val="80000"/>
              </a:lnSpc>
              <a:buFont typeface="Arial" charset="0"/>
              <a:buNone/>
            </a:pPr>
            <a:r>
              <a:rPr lang="pl-PL" sz="1400" b="1" dirty="0" smtClean="0">
                <a:latin typeface="Arial" charset="0"/>
              </a:rPr>
              <a:t>For more about this program, please see: </a:t>
            </a:r>
          </a:p>
          <a:p>
            <a:pPr>
              <a:lnSpc>
                <a:spcPct val="80000"/>
              </a:lnSpc>
              <a:buFont typeface="Arial" charset="0"/>
              <a:buNone/>
            </a:pPr>
            <a:r>
              <a:rPr lang="pl-PL" sz="1400" b="1" dirty="0">
                <a:latin typeface="Arial" charset="0"/>
              </a:rPr>
              <a:t>http://klamra.org/wydarzenia/wielokulturowa-zywa-biblioteka-w-zywcu</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4"/>
          <p:cNvSpPr>
            <a:spLocks noGrp="1"/>
          </p:cNvSpPr>
          <p:nvPr>
            <p:ph type="title" sz="quarter"/>
          </p:nvPr>
        </p:nvSpPr>
        <p:spPr>
          <a:xfrm>
            <a:off x="457200" y="0"/>
            <a:ext cx="8229600" cy="1417638"/>
          </a:xfrm>
        </p:spPr>
        <p:txBody>
          <a:bodyPr/>
          <a:lstStyle/>
          <a:p>
            <a:r>
              <a:rPr lang="pl-PL" sz="2000" b="1" dirty="0" smtClean="0">
                <a:latin typeface="Arial" charset="0"/>
              </a:rPr>
              <a:t>The Living Library with Centropa’s </a:t>
            </a:r>
            <a:r>
              <a:rPr lang="pl-PL" sz="2000" b="1" i="1" dirty="0" smtClean="0">
                <a:latin typeface="Arial" charset="0"/>
              </a:rPr>
              <a:t>Jewish Witnesses to a Polish Century </a:t>
            </a:r>
            <a:r>
              <a:rPr lang="pl-PL" sz="2000" b="1" dirty="0" smtClean="0">
                <a:latin typeface="Arial" charset="0"/>
              </a:rPr>
              <a:t>in the background</a:t>
            </a:r>
            <a:endParaRPr lang="pl-PL" sz="2000" i="1" dirty="0"/>
          </a:p>
        </p:txBody>
      </p:sp>
      <p:sp>
        <p:nvSpPr>
          <p:cNvPr id="98306" name="Rectangle 5"/>
          <p:cNvSpPr>
            <a:spLocks noGrp="1"/>
          </p:cNvSpPr>
          <p:nvPr>
            <p:ph sz="quarter" idx="1"/>
          </p:nvPr>
        </p:nvSpPr>
        <p:spPr>
          <a:xfrm>
            <a:off x="457200" y="1412874"/>
            <a:ext cx="4038600" cy="2778125"/>
          </a:xfrm>
        </p:spPr>
        <p:txBody>
          <a:bodyPr/>
          <a:lstStyle/>
          <a:p>
            <a:pPr>
              <a:buFont typeface="Arial" charset="0"/>
              <a:buNone/>
            </a:pPr>
            <a:endParaRPr lang="pl-PL" sz="1400" b="1" dirty="0" smtClean="0">
              <a:latin typeface="Arial" charset="0"/>
            </a:endParaRPr>
          </a:p>
          <a:p>
            <a:pPr>
              <a:buFont typeface="Arial" charset="0"/>
              <a:buNone/>
            </a:pPr>
            <a:r>
              <a:rPr lang="en-US" sz="1400" b="1" dirty="0" smtClean="0">
                <a:latin typeface="Arial" charset="0"/>
              </a:rPr>
              <a:t>The “books” featured at the Living Library at our school included: </a:t>
            </a:r>
          </a:p>
          <a:p>
            <a:pPr>
              <a:buFontTx/>
              <a:buChar char="-"/>
            </a:pPr>
            <a:r>
              <a:rPr lang="en-US" sz="1400" b="1" dirty="0" err="1" smtClean="0">
                <a:latin typeface="Arial" charset="0"/>
              </a:rPr>
              <a:t>Dawa</a:t>
            </a:r>
            <a:r>
              <a:rPr lang="en-US" sz="1400" b="1" dirty="0" smtClean="0">
                <a:latin typeface="Arial" charset="0"/>
              </a:rPr>
              <a:t> </a:t>
            </a:r>
            <a:r>
              <a:rPr lang="en-US" sz="1400" b="1" dirty="0" err="1" smtClean="0">
                <a:latin typeface="Arial" charset="0"/>
              </a:rPr>
              <a:t>Yangchen</a:t>
            </a:r>
            <a:r>
              <a:rPr lang="en-US" sz="1400" b="1" dirty="0" smtClean="0">
                <a:latin typeface="Arial" charset="0"/>
              </a:rPr>
              <a:t> from Tibet,</a:t>
            </a:r>
          </a:p>
          <a:p>
            <a:pPr>
              <a:buFontTx/>
              <a:buChar char="-"/>
            </a:pPr>
            <a:r>
              <a:rPr lang="pl-PL" sz="1400" b="1" dirty="0" smtClean="0">
                <a:latin typeface="Arial" charset="0"/>
              </a:rPr>
              <a:t>Adam Soldaev and Elsa Adayev from Chechnia, </a:t>
            </a:r>
          </a:p>
          <a:p>
            <a:pPr>
              <a:buFontTx/>
              <a:buChar char="-"/>
            </a:pPr>
            <a:r>
              <a:rPr lang="pl-PL" sz="1400" b="1" dirty="0" smtClean="0">
                <a:latin typeface="Arial" charset="0"/>
              </a:rPr>
              <a:t>Jan Gebert, a psychologist and member of the Jewish community of Warsaw,</a:t>
            </a:r>
          </a:p>
          <a:p>
            <a:pPr>
              <a:buFontTx/>
              <a:buChar char="-"/>
            </a:pPr>
            <a:r>
              <a:rPr lang="pl-PL" sz="1400" b="1" dirty="0" smtClean="0">
                <a:latin typeface="Arial" charset="0"/>
              </a:rPr>
              <a:t>Krzysztof Gil of the Bergitka Roma, </a:t>
            </a:r>
          </a:p>
          <a:p>
            <a:pPr>
              <a:buFontTx/>
              <a:buChar char="-"/>
            </a:pPr>
            <a:r>
              <a:rPr lang="pl-PL" sz="1400" b="1" dirty="0" smtClean="0">
                <a:latin typeface="Arial" charset="0"/>
              </a:rPr>
              <a:t>Stephano Sambali from Tanzania, </a:t>
            </a:r>
          </a:p>
          <a:p>
            <a:pPr>
              <a:buFontTx/>
              <a:buChar char="-"/>
            </a:pPr>
            <a:r>
              <a:rPr lang="pl-PL" sz="1400" b="1" dirty="0" smtClean="0">
                <a:latin typeface="Arial" charset="0"/>
              </a:rPr>
              <a:t>Ton </a:t>
            </a:r>
            <a:r>
              <a:rPr lang="pl-PL" sz="1400" b="1" dirty="0">
                <a:latin typeface="Arial" charset="0"/>
              </a:rPr>
              <a:t>Van </a:t>
            </a:r>
            <a:r>
              <a:rPr lang="pl-PL" sz="1400" b="1" dirty="0" smtClean="0">
                <a:latin typeface="Arial" charset="0"/>
              </a:rPr>
              <a:t>Anh from Vietnam. </a:t>
            </a:r>
            <a:endParaRPr lang="pl-PL" sz="1400" b="1" dirty="0">
              <a:latin typeface="Arial" charset="0"/>
            </a:endParaRPr>
          </a:p>
        </p:txBody>
      </p:sp>
      <p:pic>
        <p:nvPicPr>
          <p:cNvPr id="98310" name="Picture 12" descr="tn__DSC7686"/>
          <p:cNvPicPr>
            <a:picLocks noChangeAspect="1" noChangeArrowheads="1"/>
          </p:cNvPicPr>
          <p:nvPr/>
        </p:nvPicPr>
        <p:blipFill>
          <a:blip r:embed="rId2"/>
          <a:srcRect/>
          <a:stretch>
            <a:fillRect/>
          </a:stretch>
        </p:blipFill>
        <p:spPr bwMode="auto">
          <a:xfrm>
            <a:off x="468313" y="4292600"/>
            <a:ext cx="2016125" cy="1727200"/>
          </a:xfrm>
          <a:prstGeom prst="rect">
            <a:avLst/>
          </a:prstGeom>
          <a:noFill/>
          <a:ln w="9525">
            <a:noFill/>
            <a:miter lim="800000"/>
            <a:headEnd/>
            <a:tailEnd/>
          </a:ln>
        </p:spPr>
      </p:pic>
      <p:pic>
        <p:nvPicPr>
          <p:cNvPr id="98311" name="Picture 14" descr="tn__DSC7688"/>
          <p:cNvPicPr>
            <a:picLocks noChangeAspect="1" noChangeArrowheads="1"/>
          </p:cNvPicPr>
          <p:nvPr/>
        </p:nvPicPr>
        <p:blipFill>
          <a:blip r:embed="rId3"/>
          <a:srcRect/>
          <a:stretch>
            <a:fillRect/>
          </a:stretch>
        </p:blipFill>
        <p:spPr bwMode="auto">
          <a:xfrm>
            <a:off x="2411413" y="4581525"/>
            <a:ext cx="2089150" cy="1871663"/>
          </a:xfrm>
          <a:prstGeom prst="rect">
            <a:avLst/>
          </a:prstGeom>
          <a:noFill/>
          <a:ln w="9525">
            <a:noFill/>
            <a:miter lim="800000"/>
            <a:headEnd/>
            <a:tailEnd/>
          </a:ln>
        </p:spPr>
      </p:pic>
      <p:pic>
        <p:nvPicPr>
          <p:cNvPr id="98312" name="Picture 16" descr="tn__DSC7670"/>
          <p:cNvPicPr>
            <a:picLocks noChangeAspect="1" noChangeArrowheads="1"/>
          </p:cNvPicPr>
          <p:nvPr/>
        </p:nvPicPr>
        <p:blipFill>
          <a:blip r:embed="rId4"/>
          <a:srcRect/>
          <a:stretch>
            <a:fillRect/>
          </a:stretch>
        </p:blipFill>
        <p:spPr bwMode="auto">
          <a:xfrm>
            <a:off x="4787900" y="4365625"/>
            <a:ext cx="2160588" cy="1655763"/>
          </a:xfrm>
          <a:prstGeom prst="rect">
            <a:avLst/>
          </a:prstGeom>
          <a:noFill/>
          <a:ln w="9525">
            <a:noFill/>
            <a:miter lim="800000"/>
            <a:headEnd/>
            <a:tailEnd/>
          </a:ln>
        </p:spPr>
      </p:pic>
      <p:pic>
        <p:nvPicPr>
          <p:cNvPr id="98313" name="Picture 18" descr="tn__DSC7673"/>
          <p:cNvPicPr>
            <a:picLocks noChangeAspect="1" noChangeArrowheads="1"/>
          </p:cNvPicPr>
          <p:nvPr/>
        </p:nvPicPr>
        <p:blipFill>
          <a:blip r:embed="rId5"/>
          <a:srcRect/>
          <a:stretch>
            <a:fillRect/>
          </a:stretch>
        </p:blipFill>
        <p:spPr bwMode="auto">
          <a:xfrm>
            <a:off x="6877050" y="4652963"/>
            <a:ext cx="1798638" cy="1871662"/>
          </a:xfrm>
          <a:prstGeom prst="rect">
            <a:avLst/>
          </a:prstGeom>
          <a:noFill/>
          <a:ln w="9525">
            <a:noFill/>
            <a:miter lim="800000"/>
            <a:headEnd/>
            <a:tailEnd/>
          </a:ln>
        </p:spPr>
      </p:pic>
      <p:pic>
        <p:nvPicPr>
          <p:cNvPr id="98314" name="Picture 20" descr="tn__DSC7700"/>
          <p:cNvPicPr>
            <a:picLocks noChangeAspect="1" noChangeArrowheads="1"/>
          </p:cNvPicPr>
          <p:nvPr/>
        </p:nvPicPr>
        <p:blipFill>
          <a:blip r:embed="rId6"/>
          <a:srcRect/>
          <a:stretch>
            <a:fillRect/>
          </a:stretch>
        </p:blipFill>
        <p:spPr bwMode="auto">
          <a:xfrm>
            <a:off x="4500563" y="1989138"/>
            <a:ext cx="2232025" cy="2160587"/>
          </a:xfrm>
          <a:prstGeom prst="rect">
            <a:avLst/>
          </a:prstGeom>
          <a:noFill/>
          <a:ln w="9525">
            <a:noFill/>
            <a:miter lim="800000"/>
            <a:headEnd/>
            <a:tailEnd/>
          </a:ln>
        </p:spPr>
      </p:pic>
      <p:pic>
        <p:nvPicPr>
          <p:cNvPr id="98315" name="Picture 22" descr="tn__DSC7687"/>
          <p:cNvPicPr>
            <a:picLocks noChangeAspect="1" noChangeArrowheads="1"/>
          </p:cNvPicPr>
          <p:nvPr/>
        </p:nvPicPr>
        <p:blipFill>
          <a:blip r:embed="rId7"/>
          <a:srcRect/>
          <a:stretch>
            <a:fillRect/>
          </a:stretch>
        </p:blipFill>
        <p:spPr bwMode="auto">
          <a:xfrm>
            <a:off x="6659563" y="1700213"/>
            <a:ext cx="2016125" cy="20161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4"/>
          <p:cNvSpPr>
            <a:spLocks noGrp="1"/>
          </p:cNvSpPr>
          <p:nvPr>
            <p:ph type="ctrTitle"/>
          </p:nvPr>
        </p:nvSpPr>
        <p:spPr>
          <a:xfrm>
            <a:off x="684213" y="0"/>
            <a:ext cx="7773987" cy="1628775"/>
          </a:xfrm>
        </p:spPr>
        <p:txBody>
          <a:bodyPr>
            <a:normAutofit fontScale="90000"/>
          </a:bodyPr>
          <a:lstStyle/>
          <a:p>
            <a:r>
              <a:rPr lang="pl-PL" sz="3600" b="1" dirty="0" smtClean="0">
                <a:latin typeface="Arial" charset="0"/>
              </a:rPr>
              <a:t>Additional information: </a:t>
            </a:r>
            <a:br>
              <a:rPr lang="pl-PL" sz="3600" b="1" dirty="0" smtClean="0">
                <a:latin typeface="Arial" charset="0"/>
              </a:rPr>
            </a:br>
            <a:r>
              <a:rPr lang="pl-PL" sz="3600" b="1" dirty="0" smtClean="0">
                <a:latin typeface="Arial" charset="0"/>
              </a:rPr>
              <a:t>Comments and suggestions of the organizers</a:t>
            </a:r>
            <a:endParaRPr lang="pl-PL" sz="3600" b="1" dirty="0">
              <a:latin typeface="Arial" charset="0"/>
            </a:endParaRPr>
          </a:p>
        </p:txBody>
      </p:sp>
      <p:sp>
        <p:nvSpPr>
          <p:cNvPr id="120837" name="Rectangle 5"/>
          <p:cNvSpPr>
            <a:spLocks noGrp="1"/>
          </p:cNvSpPr>
          <p:nvPr>
            <p:ph type="subTitle" idx="1"/>
          </p:nvPr>
        </p:nvSpPr>
        <p:spPr>
          <a:xfrm>
            <a:off x="611188" y="1484313"/>
            <a:ext cx="8064500" cy="5113337"/>
          </a:xfrm>
        </p:spPr>
        <p:txBody>
          <a:bodyPr>
            <a:normAutofit lnSpcReduction="10000"/>
          </a:bodyPr>
          <a:lstStyle/>
          <a:p>
            <a:pPr algn="l">
              <a:lnSpc>
                <a:spcPct val="80000"/>
              </a:lnSpc>
            </a:pPr>
            <a:endParaRPr lang="pl-PL" sz="2000" b="1" dirty="0" smtClean="0">
              <a:solidFill>
                <a:schemeClr val="tx1"/>
              </a:solidFill>
              <a:latin typeface="Arial" charset="0"/>
            </a:endParaRPr>
          </a:p>
          <a:p>
            <a:pPr algn="l">
              <a:lnSpc>
                <a:spcPct val="80000"/>
              </a:lnSpc>
            </a:pPr>
            <a:r>
              <a:rPr lang="pl-PL" sz="2000" b="1" dirty="0" smtClean="0">
                <a:solidFill>
                  <a:schemeClr val="tx1"/>
                </a:solidFill>
                <a:latin typeface="Arial" charset="0"/>
              </a:rPr>
              <a:t>Bringing the exhibition to a school involves a lot of hard (and sometimes tiring) work on the part of the coordinators, but the exhibition and benefits it brings are worth it! </a:t>
            </a:r>
          </a:p>
          <a:p>
            <a:pPr algn="l">
              <a:lnSpc>
                <a:spcPct val="80000"/>
              </a:lnSpc>
            </a:pPr>
            <a:endParaRPr lang="pl-PL" sz="2800" b="1" i="1" dirty="0" smtClean="0">
              <a:solidFill>
                <a:schemeClr val="tx1"/>
              </a:solidFill>
              <a:latin typeface="Arial" charset="0"/>
            </a:endParaRPr>
          </a:p>
          <a:p>
            <a:pPr algn="l">
              <a:lnSpc>
                <a:spcPct val="80000"/>
              </a:lnSpc>
            </a:pPr>
            <a:r>
              <a:rPr lang="pl-PL" sz="2000" b="1" dirty="0" smtClean="0">
                <a:solidFill>
                  <a:schemeClr val="tx1"/>
                </a:solidFill>
                <a:latin typeface="Arial" charset="0"/>
              </a:rPr>
              <a:t>A teacher will face the following questions: </a:t>
            </a:r>
          </a:p>
          <a:p>
            <a:pPr algn="l">
              <a:lnSpc>
                <a:spcPct val="80000"/>
              </a:lnSpc>
            </a:pPr>
            <a:r>
              <a:rPr lang="pl-PL" sz="2000" b="1" u="sng" dirty="0" smtClean="0">
                <a:solidFill>
                  <a:schemeClr val="tx1"/>
                </a:solidFill>
                <a:latin typeface="Arial" charset="0"/>
              </a:rPr>
              <a:t>WHO is going to see the exhibition?</a:t>
            </a:r>
            <a:endParaRPr lang="pl-PL" sz="2000" b="1" dirty="0" smtClean="0">
              <a:solidFill>
                <a:schemeClr val="tx1"/>
              </a:solidFill>
              <a:latin typeface="Arial" charset="0"/>
            </a:endParaRPr>
          </a:p>
          <a:p>
            <a:pPr algn="l">
              <a:lnSpc>
                <a:spcPct val="80000"/>
              </a:lnSpc>
              <a:buFontTx/>
              <a:buChar char="-"/>
            </a:pPr>
            <a:r>
              <a:rPr lang="pl-PL" sz="2000" b="1" dirty="0" smtClean="0">
                <a:solidFill>
                  <a:schemeClr val="tx1"/>
                </a:solidFill>
                <a:latin typeface="Arial" charset="0"/>
              </a:rPr>
              <a:t>Students from your school? Students from other schools? If so, how many? Anyone who is interested (when? During school hours? In the afternoon or on Saturday?)? Members of the city government? </a:t>
            </a:r>
          </a:p>
          <a:p>
            <a:pPr algn="l">
              <a:lnSpc>
                <a:spcPct val="80000"/>
              </a:lnSpc>
              <a:buFontTx/>
              <a:buChar char="-"/>
            </a:pPr>
            <a:r>
              <a:rPr lang="pl-PL" sz="2000" b="1" dirty="0" smtClean="0">
                <a:solidFill>
                  <a:schemeClr val="tx1"/>
                </a:solidFill>
                <a:latin typeface="Arial" charset="0"/>
              </a:rPr>
              <a:t>You must choose! </a:t>
            </a:r>
          </a:p>
          <a:p>
            <a:pPr algn="l">
              <a:lnSpc>
                <a:spcPct val="80000"/>
              </a:lnSpc>
            </a:pPr>
            <a:r>
              <a:rPr lang="pl-PL" sz="2000" b="1" dirty="0" smtClean="0">
                <a:solidFill>
                  <a:schemeClr val="tx1"/>
                </a:solidFill>
                <a:latin typeface="Arial" charset="0"/>
              </a:rPr>
              <a:t>With that answer in mind, you can then head to the next question:</a:t>
            </a:r>
          </a:p>
          <a:p>
            <a:pPr algn="l">
              <a:lnSpc>
                <a:spcPct val="80000"/>
              </a:lnSpc>
            </a:pPr>
            <a:r>
              <a:rPr lang="pl-PL" sz="2000" b="1" u="sng" dirty="0" smtClean="0">
                <a:solidFill>
                  <a:schemeClr val="tx1"/>
                </a:solidFill>
                <a:latin typeface="Arial" charset="0"/>
              </a:rPr>
              <a:t>HOW will it look? What is the plan?</a:t>
            </a:r>
          </a:p>
          <a:p>
            <a:pPr algn="l">
              <a:lnSpc>
                <a:spcPct val="80000"/>
              </a:lnSpc>
            </a:pPr>
            <a:r>
              <a:rPr lang="pl-PL" sz="2000" b="1" dirty="0" smtClean="0">
                <a:solidFill>
                  <a:schemeClr val="tx1"/>
                </a:solidFill>
                <a:latin typeface="Arial" charset="0"/>
              </a:rPr>
              <a:t>We decided that the most important visitors would be our high school students – we wanted to pass on knowledge to them, develop their attitudes and observe the effects of this kind of program. </a:t>
            </a: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7" name="Rectangle 5"/>
          <p:cNvSpPr>
            <a:spLocks noChangeArrowheads="1"/>
          </p:cNvSpPr>
          <p:nvPr/>
        </p:nvSpPr>
        <p:spPr bwMode="auto">
          <a:xfrm>
            <a:off x="250825" y="-1471283"/>
            <a:ext cx="8713788" cy="7909857"/>
          </a:xfrm>
          <a:prstGeom prst="rect">
            <a:avLst/>
          </a:prstGeom>
          <a:noFill/>
          <a:ln w="9525">
            <a:noFill/>
            <a:miter lim="800000"/>
            <a:headEnd/>
            <a:tailEnd/>
          </a:ln>
          <a:effectLst/>
        </p:spPr>
        <p:txBody>
          <a:bodyPr anchor="ctr">
            <a:prstTxWarp prst="textNoShape">
              <a:avLst/>
            </a:prstTxWarp>
            <a:spAutoFit/>
          </a:bodyPr>
          <a:lstStyle/>
          <a:p>
            <a:pPr algn="ctr"/>
            <a:endParaRPr lang="pl-PL" dirty="0"/>
          </a:p>
          <a:p>
            <a:pPr algn="ctr"/>
            <a:endParaRPr lang="pl-PL" dirty="0"/>
          </a:p>
          <a:p>
            <a:pPr algn="ctr"/>
            <a:endParaRPr lang="pl-PL" dirty="0"/>
          </a:p>
          <a:p>
            <a:pPr algn="ctr"/>
            <a:endParaRPr lang="pl-PL" dirty="0"/>
          </a:p>
          <a:p>
            <a:pPr algn="ctr"/>
            <a:endParaRPr lang="pl-PL" dirty="0"/>
          </a:p>
          <a:p>
            <a:pPr algn="ctr"/>
            <a:endParaRPr lang="pl-PL" dirty="0"/>
          </a:p>
          <a:p>
            <a:pPr algn="ctr"/>
            <a:endParaRPr lang="pl-PL" dirty="0"/>
          </a:p>
          <a:p>
            <a:r>
              <a:rPr lang="pl-PL" dirty="0"/>
              <a:t>	</a:t>
            </a:r>
          </a:p>
          <a:p>
            <a:endParaRPr lang="pl-PL" dirty="0"/>
          </a:p>
          <a:p>
            <a:endParaRPr lang="pl-PL" dirty="0"/>
          </a:p>
          <a:p>
            <a:endParaRPr lang="pl-PL" dirty="0"/>
          </a:p>
          <a:p>
            <a:r>
              <a:rPr lang="pl-PL" dirty="0" smtClean="0"/>
              <a:t>	</a:t>
            </a:r>
          </a:p>
          <a:p>
            <a:r>
              <a:rPr lang="pl-PL" sz="2000" b="1" u="sng" dirty="0" smtClean="0"/>
              <a:t>Organizing the showing of the exhibition</a:t>
            </a:r>
            <a:r>
              <a:rPr lang="pl-PL" sz="2000" b="1" dirty="0" smtClean="0"/>
              <a:t> in the school (if showing it does not just involve putting up the displays in the main hallway for example), can require the coordinators to be creative and flexible, but it is possible! </a:t>
            </a:r>
          </a:p>
          <a:p>
            <a:endParaRPr lang="pl-PL" sz="2000" b="1" u="sng" dirty="0" smtClean="0"/>
          </a:p>
          <a:p>
            <a:r>
              <a:rPr lang="pl-PL" sz="2000" b="1" dirty="0" smtClean="0"/>
              <a:t>To complete this task successfully, it is extremely important to build a team of co-organizers: students (and other teachers) and the coordinators who can then rate their work. </a:t>
            </a:r>
          </a:p>
          <a:p>
            <a:endParaRPr lang="pl-PL" sz="2000" b="1" dirty="0" smtClean="0"/>
          </a:p>
          <a:p>
            <a:endParaRPr lang="pl-PL" sz="2000" b="1" dirty="0" smtClean="0"/>
          </a:p>
          <a:p>
            <a:pPr algn="ctr"/>
            <a:endParaRPr lang="pl-PL" sz="2000" b="1" dirty="0"/>
          </a:p>
          <a:p>
            <a:pPr algn="ctr"/>
            <a:endParaRPr lang="pl-PL" dirty="0"/>
          </a:p>
          <a:p>
            <a:pPr algn="ctr"/>
            <a:endParaRPr lang="pl-PL" dirty="0"/>
          </a:p>
          <a:p>
            <a:pPr algn="ctr"/>
            <a:endParaRPr lang="pl-PL" dirty="0"/>
          </a:p>
          <a:p>
            <a:pPr algn="ctr"/>
            <a:endParaRPr lang="pl-PL" dirty="0"/>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p:cNvSpPr>
          <p:nvPr>
            <p:ph type="title"/>
          </p:nvPr>
        </p:nvSpPr>
        <p:spPr/>
        <p:txBody>
          <a:bodyPr>
            <a:normAutofit fontScale="90000"/>
          </a:bodyPr>
          <a:lstStyle/>
          <a:p>
            <a:r>
              <a:rPr lang="pl-PL" b="1" dirty="0" smtClean="0"/>
              <a:t>The effects of your actions can be seen very quickly:</a:t>
            </a:r>
            <a:endParaRPr lang="pl-PL" b="1" dirty="0"/>
          </a:p>
        </p:txBody>
      </p:sp>
      <p:sp>
        <p:nvSpPr>
          <p:cNvPr id="116739" name="Rectangle 3"/>
          <p:cNvSpPr>
            <a:spLocks noGrp="1"/>
          </p:cNvSpPr>
          <p:nvPr>
            <p:ph type="body" idx="1"/>
          </p:nvPr>
        </p:nvSpPr>
        <p:spPr/>
        <p:txBody>
          <a:bodyPr/>
          <a:lstStyle/>
          <a:p>
            <a:pPr>
              <a:lnSpc>
                <a:spcPct val="80000"/>
              </a:lnSpc>
            </a:pPr>
            <a:r>
              <a:rPr lang="pl-PL" sz="2000" b="1" dirty="0" smtClean="0"/>
              <a:t>We saw that the content of the exhibition and the entire event was very well-recieved; </a:t>
            </a:r>
          </a:p>
          <a:p>
            <a:pPr>
              <a:lnSpc>
                <a:spcPct val="80000"/>
              </a:lnSpc>
            </a:pPr>
            <a:r>
              <a:rPr lang="pl-PL" sz="2000" b="1" dirty="0" smtClean="0"/>
              <a:t>The students and teachers were interested, moved and very comfortable with the level of the materials prepared by Centropa and our organization;</a:t>
            </a:r>
          </a:p>
          <a:p>
            <a:pPr>
              <a:lnSpc>
                <a:spcPct val="80000"/>
              </a:lnSpc>
            </a:pPr>
            <a:r>
              <a:rPr lang="pl-PL" sz="2000" b="1" dirty="0" smtClean="0"/>
              <a:t>According to other teachers, students put the knowledge they gained from the exhibition to use in class; </a:t>
            </a:r>
          </a:p>
          <a:p>
            <a:pPr>
              <a:lnSpc>
                <a:spcPct val="80000"/>
              </a:lnSpc>
            </a:pPr>
            <a:r>
              <a:rPr lang="pl-PL" sz="2000" b="1" dirty="0" smtClean="0"/>
              <a:t>Organizing these kinds of unusual history lectures and getting to know other cultures, learning respect and tolerance is in itself an interesting elements to school life (students will remember better because they were actively involved in it). </a:t>
            </a:r>
          </a:p>
          <a:p>
            <a:pPr>
              <a:lnSpc>
                <a:spcPct val="80000"/>
              </a:lnSpc>
              <a:buNone/>
            </a:pPr>
            <a:endParaRPr lang="pl-PL" sz="2000" b="1" dirty="0" smtClean="0"/>
          </a:p>
          <a:p>
            <a:pPr>
              <a:lnSpc>
                <a:spcPct val="80000"/>
              </a:lnSpc>
              <a:buFont typeface="Arial" charset="0"/>
              <a:buNone/>
            </a:pPr>
            <a:r>
              <a:rPr lang="pl-PL" sz="2400" b="1" dirty="0" smtClean="0">
                <a:latin typeface="Arial" charset="0"/>
              </a:rPr>
              <a:t>	</a:t>
            </a:r>
            <a:r>
              <a:rPr lang="pl-PL" sz="2400" b="1" u="sng" dirty="0" smtClean="0">
                <a:latin typeface="Arial" charset="0"/>
              </a:rPr>
              <a:t>Working with the Centropa exhibition and films was a source of satisfaction for teachers. For example, the excellent materials from Centropa inspired other teachers to carry out their own projects with their students!</a:t>
            </a:r>
            <a:endParaRPr lang="pl-PL" sz="2400" b="1" dirty="0" smtClean="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p:cNvSpPr>
          <p:nvPr>
            <p:ph type="title"/>
          </p:nvPr>
        </p:nvSpPr>
        <p:spPr/>
        <p:txBody>
          <a:bodyPr/>
          <a:lstStyle/>
          <a:p>
            <a:r>
              <a:rPr lang="pl-PL" sz="3200" b="1" dirty="0" smtClean="0">
                <a:latin typeface="Arial" charset="0"/>
              </a:rPr>
              <a:t>And one last thing </a:t>
            </a:r>
            <a:r>
              <a:rPr lang="en-US" sz="3200" b="1" dirty="0" err="1" smtClean="0">
                <a:latin typeface="Arial" charset="0"/>
                <a:sym typeface="Wingdings"/>
              </a:rPr>
              <a:t></a:t>
            </a:r>
            <a:endParaRPr lang="pl-PL" sz="3200" b="1" dirty="0">
              <a:latin typeface="Arial" charset="0"/>
            </a:endParaRPr>
          </a:p>
        </p:txBody>
      </p:sp>
      <p:sp>
        <p:nvSpPr>
          <p:cNvPr id="117763" name="Rectangle 3"/>
          <p:cNvSpPr>
            <a:spLocks noGrp="1"/>
          </p:cNvSpPr>
          <p:nvPr>
            <p:ph type="body" idx="1"/>
          </p:nvPr>
        </p:nvSpPr>
        <p:spPr/>
        <p:txBody>
          <a:bodyPr/>
          <a:lstStyle/>
          <a:p>
            <a:pPr>
              <a:lnSpc>
                <a:spcPct val="90000"/>
              </a:lnSpc>
              <a:buFont typeface="Arial" charset="0"/>
              <a:buNone/>
            </a:pPr>
            <a:r>
              <a:rPr lang="pl-PL" sz="2800" dirty="0"/>
              <a:t>     </a:t>
            </a:r>
            <a:r>
              <a:rPr lang="en-US" sz="2400" b="1" dirty="0">
                <a:latin typeface="Arial" charset="0"/>
              </a:rPr>
              <a:t>Film</a:t>
            </a:r>
            <a:r>
              <a:rPr lang="pl-PL" sz="2400" b="1" dirty="0">
                <a:latin typeface="Arial" charset="0"/>
              </a:rPr>
              <a:t>:</a:t>
            </a:r>
          </a:p>
          <a:p>
            <a:pPr algn="ctr">
              <a:lnSpc>
                <a:spcPct val="90000"/>
              </a:lnSpc>
              <a:buFont typeface="Arial" charset="0"/>
              <a:buNone/>
            </a:pPr>
            <a:r>
              <a:rPr lang="en-US" sz="2400" b="1" dirty="0">
                <a:latin typeface="Arial" charset="0"/>
              </a:rPr>
              <a:t> </a:t>
            </a:r>
            <a:r>
              <a:rPr lang="en-US" sz="2400" b="1" i="1" dirty="0" err="1">
                <a:latin typeface="Arial" charset="0"/>
              </a:rPr>
              <a:t>Centropa</a:t>
            </a:r>
            <a:r>
              <a:rPr lang="en-US" sz="2400" b="1" i="1" dirty="0">
                <a:latin typeface="Arial" charset="0"/>
              </a:rPr>
              <a:t>, 10 Years in 4 Minutes!</a:t>
            </a:r>
            <a:r>
              <a:rPr lang="en-US" sz="2400" b="1" dirty="0">
                <a:latin typeface="Arial" charset="0"/>
              </a:rPr>
              <a:t> </a:t>
            </a:r>
            <a:endParaRPr lang="pl-PL" sz="2400" b="1" dirty="0">
              <a:latin typeface="Arial" charset="0"/>
            </a:endParaRPr>
          </a:p>
          <a:p>
            <a:pPr algn="ctr">
              <a:lnSpc>
                <a:spcPct val="90000"/>
              </a:lnSpc>
              <a:buFont typeface="Arial" charset="0"/>
              <a:buNone/>
            </a:pPr>
            <a:endParaRPr lang="pl-PL" sz="2400" b="1" dirty="0" smtClean="0">
              <a:latin typeface="Arial" charset="0"/>
            </a:endParaRPr>
          </a:p>
          <a:p>
            <a:pPr>
              <a:lnSpc>
                <a:spcPct val="90000"/>
              </a:lnSpc>
            </a:pPr>
            <a:r>
              <a:rPr lang="pl-PL" sz="2400" b="1" dirty="0" smtClean="0">
                <a:latin typeface="Arial" charset="0"/>
              </a:rPr>
              <a:t>A really excellent and important source from Centropa showing methods and effects of this work. A very valuable material that we highly recommend, except unfortunately it is in English – but it was easy to make translations to be read during the screening. </a:t>
            </a:r>
          </a:p>
          <a:p>
            <a:pPr>
              <a:lnSpc>
                <a:spcPct val="90000"/>
              </a:lnSpc>
              <a:buFont typeface="Arial" charset="0"/>
              <a:buNone/>
            </a:pPr>
            <a:r>
              <a:rPr lang="pl-PL" sz="2400" b="1" dirty="0" smtClean="0">
                <a:latin typeface="Arial" charset="0"/>
              </a:rPr>
              <a:t>Available here: </a:t>
            </a:r>
          </a:p>
          <a:p>
            <a:pPr>
              <a:lnSpc>
                <a:spcPct val="90000"/>
              </a:lnSpc>
              <a:buFont typeface="Arial" charset="0"/>
              <a:buNone/>
            </a:pPr>
            <a:r>
              <a:rPr lang="pl-PL" sz="2400" b="1" dirty="0">
                <a:latin typeface="Arial" charset="0"/>
              </a:rPr>
              <a:t>http://www.youtube.com/watch?v=oihjpoyAVI0&amp;list=UUHAyCMcZq1fcy53yBJETHsg&amp;index=5</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p:txBody>
          <a:bodyPr/>
          <a:lstStyle/>
          <a:p>
            <a:pPr algn="l" eaLnBrk="1" hangingPunct="1"/>
            <a:r>
              <a:rPr lang="pl-PL" sz="3400" b="1" dirty="0">
                <a:latin typeface="Arial" charset="0"/>
              </a:rPr>
              <a:t/>
            </a:r>
            <a:br>
              <a:rPr lang="pl-PL" sz="3400" b="1" dirty="0">
                <a:latin typeface="Arial" charset="0"/>
              </a:rPr>
            </a:br>
            <a:r>
              <a:rPr lang="pl-PL" sz="3400" b="1" dirty="0">
                <a:latin typeface="Arial" charset="0"/>
              </a:rPr>
              <a:t/>
            </a:r>
            <a:br>
              <a:rPr lang="pl-PL" sz="3400" b="1" dirty="0">
                <a:latin typeface="Arial" charset="0"/>
              </a:rPr>
            </a:br>
            <a:r>
              <a:rPr lang="pl-PL" sz="3400" b="1" dirty="0" smtClean="0">
                <a:latin typeface="Arial" charset="0"/>
              </a:rPr>
              <a:t/>
            </a:r>
            <a:br>
              <a:rPr lang="pl-PL" sz="3400" b="1" dirty="0" smtClean="0">
                <a:latin typeface="Arial" charset="0"/>
              </a:rPr>
            </a:br>
            <a:r>
              <a:rPr lang="pl-PL" sz="3400" b="1" dirty="0" smtClean="0">
                <a:latin typeface="Arial" charset="0"/>
              </a:rPr>
              <a:t>Then we prepared informational posters informing teachers and students about the exhibition that we are going to show at our school. </a:t>
            </a:r>
            <a:br>
              <a:rPr lang="pl-PL" sz="3400" b="1" dirty="0" smtClean="0">
                <a:latin typeface="Arial" charset="0"/>
              </a:rPr>
            </a:br>
            <a:r>
              <a:rPr lang="pl-PL" sz="3400" b="1" dirty="0" smtClean="0">
                <a:latin typeface="Arial" charset="0"/>
              </a:rPr>
              <a:t/>
            </a:r>
            <a:br>
              <a:rPr lang="pl-PL" sz="3400" b="1" dirty="0" smtClean="0">
                <a:latin typeface="Arial" charset="0"/>
              </a:rPr>
            </a:br>
            <a:r>
              <a:rPr lang="pl-PL" sz="3400" b="1" dirty="0">
                <a:latin typeface="Arial" charset="0"/>
              </a:rPr>
              <a:t>  </a:t>
            </a:r>
          </a:p>
        </p:txBody>
      </p:sp>
      <p:sp>
        <p:nvSpPr>
          <p:cNvPr id="26626" name="Rectangle 3"/>
          <p:cNvSpPr>
            <a:spLocks noGrp="1"/>
          </p:cNvSpPr>
          <p:nvPr>
            <p:ph type="body" idx="1"/>
          </p:nvPr>
        </p:nvSpPr>
        <p:spPr>
          <a:xfrm>
            <a:off x="457200" y="2205038"/>
            <a:ext cx="8229600" cy="4652962"/>
          </a:xfrm>
        </p:spPr>
        <p:txBody>
          <a:bodyPr/>
          <a:lstStyle/>
          <a:p>
            <a:pPr marL="0" indent="0" eaLnBrk="1" hangingPunct="1">
              <a:spcBef>
                <a:spcPts val="0"/>
              </a:spcBef>
              <a:buFont typeface="Arial" charset="0"/>
              <a:buNone/>
            </a:pPr>
            <a:endParaRPr lang="pl-PL" sz="2000" dirty="0" smtClean="0">
              <a:latin typeface="Arial" charset="0"/>
            </a:endParaRPr>
          </a:p>
          <a:p>
            <a:pPr marL="0" indent="0" eaLnBrk="1" hangingPunct="1">
              <a:spcBef>
                <a:spcPts val="0"/>
              </a:spcBef>
              <a:buFont typeface="Arial" charset="0"/>
              <a:buNone/>
            </a:pPr>
            <a:r>
              <a:rPr lang="pl-PL" sz="2000" b="1" dirty="0" smtClean="0">
                <a:latin typeface="Arial" charset="0"/>
              </a:rPr>
              <a:t>Work on this was undertaken by the Social and Cultural Studies teacher, who was a huge support for us. </a:t>
            </a:r>
          </a:p>
          <a:p>
            <a:pPr marL="0" indent="0" eaLnBrk="1" hangingPunct="1">
              <a:spcBef>
                <a:spcPts val="0"/>
              </a:spcBef>
              <a:buFont typeface="Arial" charset="0"/>
              <a:buNone/>
            </a:pPr>
            <a:endParaRPr lang="pl-PL" sz="2000" b="1" dirty="0" smtClean="0">
              <a:latin typeface="Arial" charset="0"/>
            </a:endParaRPr>
          </a:p>
          <a:p>
            <a:pPr marL="0" indent="0" eaLnBrk="1" hangingPunct="1">
              <a:spcBef>
                <a:spcPts val="0"/>
              </a:spcBef>
              <a:buFont typeface="Arial" charset="0"/>
              <a:buNone/>
            </a:pPr>
            <a:r>
              <a:rPr lang="pl-PL" sz="2000" b="1" dirty="0" smtClean="0">
                <a:latin typeface="Arial" charset="0"/>
              </a:rPr>
              <a:t>Members of two first-year classes were divided into several small groups and charged with preparing a poster about the exhibition using information from the leaflets (on the next two slides) and basic organiziational information (what, where, when, who’s organizing, etc.). </a:t>
            </a:r>
          </a:p>
          <a:p>
            <a:pPr marL="0" indent="0" eaLnBrk="1" hangingPunct="1">
              <a:spcBef>
                <a:spcPts val="0"/>
              </a:spcBef>
              <a:buFont typeface="Arial" charset="0"/>
              <a:buNone/>
            </a:pPr>
            <a:endParaRPr lang="pl-PL" sz="2000" b="1" dirty="0" smtClean="0">
              <a:latin typeface="Arial" charset="0"/>
            </a:endParaRPr>
          </a:p>
          <a:p>
            <a:pPr marL="0" indent="0" eaLnBrk="1" hangingPunct="1">
              <a:spcBef>
                <a:spcPts val="0"/>
              </a:spcBef>
              <a:buFont typeface="Arial" charset="0"/>
              <a:buNone/>
            </a:pPr>
            <a:endParaRPr lang="pl-PL" sz="2000" b="1" dirty="0" smtClean="0">
              <a:latin typeface="Arial" charset="0"/>
            </a:endParaRPr>
          </a:p>
          <a:p>
            <a:pPr marL="0" indent="0" eaLnBrk="1" hangingPunct="1">
              <a:spcBef>
                <a:spcPts val="0"/>
              </a:spcBef>
              <a:buFont typeface="Arial" charset="0"/>
              <a:buNone/>
            </a:pPr>
            <a:endParaRPr lang="pl-PL" sz="2000" b="1"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4"/>
          <p:cNvSpPr>
            <a:spLocks noGrp="1"/>
          </p:cNvSpPr>
          <p:nvPr>
            <p:ph type="title"/>
          </p:nvPr>
        </p:nvSpPr>
        <p:spPr/>
        <p:txBody>
          <a:bodyPr/>
          <a:lstStyle/>
          <a:p>
            <a:r>
              <a:rPr lang="pl-PL" sz="2400" b="1" dirty="0">
                <a:latin typeface="Arial" charset="0"/>
              </a:rPr>
              <a:t/>
            </a:r>
            <a:br>
              <a:rPr lang="pl-PL" sz="2400" b="1" dirty="0">
                <a:latin typeface="Arial" charset="0"/>
              </a:rPr>
            </a:br>
            <a:r>
              <a:rPr lang="pl-PL" sz="2400" b="1" dirty="0">
                <a:latin typeface="Arial" charset="0"/>
              </a:rPr>
              <a:t/>
            </a:r>
            <a:br>
              <a:rPr lang="pl-PL" sz="2400" b="1" dirty="0">
                <a:latin typeface="Arial" charset="0"/>
              </a:rPr>
            </a:br>
            <a:r>
              <a:rPr lang="pl-PL" sz="2400" b="1" dirty="0">
                <a:latin typeface="Arial" charset="0"/>
              </a:rPr>
              <a:t/>
            </a:r>
            <a:br>
              <a:rPr lang="pl-PL" sz="2400" b="1" dirty="0">
                <a:latin typeface="Arial" charset="0"/>
              </a:rPr>
            </a:br>
            <a:r>
              <a:rPr lang="pl-PL" sz="2400" b="1" dirty="0" smtClean="0">
                <a:latin typeface="Arial" charset="0"/>
              </a:rPr>
              <a:t/>
            </a:r>
            <a:br>
              <a:rPr lang="pl-PL" sz="2400" b="1" dirty="0" smtClean="0">
                <a:latin typeface="Arial" charset="0"/>
              </a:rPr>
            </a:br>
            <a:r>
              <a:rPr lang="pl-PL" sz="2400" b="1" dirty="0" smtClean="0">
                <a:latin typeface="Arial" charset="0"/>
              </a:rPr>
              <a:t/>
            </a:r>
            <a:br>
              <a:rPr lang="pl-PL" sz="2400" b="1" dirty="0" smtClean="0">
                <a:latin typeface="Arial" charset="0"/>
              </a:rPr>
            </a:br>
            <a:r>
              <a:rPr lang="pl-PL" sz="2400" b="1" dirty="0" smtClean="0">
                <a:latin typeface="Arial" charset="0"/>
              </a:rPr>
              <a:t>Thank you for your attention. We greatly enjoyed working on this project and look forward to many more!</a:t>
            </a:r>
            <a:br>
              <a:rPr lang="pl-PL" sz="2400" b="1" dirty="0" smtClean="0">
                <a:latin typeface="Arial" charset="0"/>
              </a:rPr>
            </a:br>
            <a:r>
              <a:rPr lang="pl-PL" sz="2400" b="1" dirty="0" smtClean="0">
                <a:latin typeface="Arial" charset="0"/>
              </a:rPr>
              <a:t>- The exhibition organizers at M. Kopernik High School (High School Nr 1) in Żywiec</a:t>
            </a:r>
            <a:br>
              <a:rPr lang="pl-PL" sz="2400" b="1" dirty="0" smtClean="0">
                <a:latin typeface="Arial" charset="0"/>
              </a:rPr>
            </a:br>
            <a:endParaRPr lang="pl-PL" sz="2000" b="1" dirty="0">
              <a:latin typeface="Arial" charset="0"/>
            </a:endParaRPr>
          </a:p>
        </p:txBody>
      </p:sp>
      <p:sp>
        <p:nvSpPr>
          <p:cNvPr id="100354" name="Rectangle 5"/>
          <p:cNvSpPr>
            <a:spLocks noGrp="1"/>
          </p:cNvSpPr>
          <p:nvPr>
            <p:ph sz="quarter" idx="1"/>
          </p:nvPr>
        </p:nvSpPr>
        <p:spPr>
          <a:xfrm>
            <a:off x="457200" y="1600200"/>
            <a:ext cx="8218488" cy="2908300"/>
          </a:xfrm>
        </p:spPr>
        <p:txBody>
          <a:bodyPr/>
          <a:lstStyle/>
          <a:p>
            <a:pPr>
              <a:buFont typeface="Arial" charset="0"/>
              <a:buNone/>
            </a:pPr>
            <a:r>
              <a:rPr lang="pl-PL" sz="1400" dirty="0"/>
              <a:t>        </a:t>
            </a:r>
          </a:p>
          <a:p>
            <a:pPr>
              <a:buFont typeface="Arial" charset="0"/>
              <a:buNone/>
            </a:pPr>
            <a:endParaRPr lang="pl-PL" sz="1400" dirty="0"/>
          </a:p>
          <a:p>
            <a:pPr>
              <a:buFont typeface="Arial" charset="0"/>
              <a:buNone/>
            </a:pPr>
            <a:endParaRPr lang="pl-PL" sz="1400" dirty="0"/>
          </a:p>
          <a:p>
            <a:pPr>
              <a:buFont typeface="Arial" charset="0"/>
              <a:buNone/>
            </a:pPr>
            <a:endParaRPr lang="pl-PL" sz="1400" dirty="0"/>
          </a:p>
          <a:p>
            <a:pPr>
              <a:buFont typeface="Arial" charset="0"/>
              <a:buNone/>
            </a:pPr>
            <a:endParaRPr lang="pl-PL" sz="1400" dirty="0"/>
          </a:p>
          <a:p>
            <a:pPr>
              <a:buFont typeface="Arial" charset="0"/>
              <a:buNone/>
            </a:pPr>
            <a:endParaRPr lang="pl-PL" sz="1400" dirty="0"/>
          </a:p>
          <a:p>
            <a:pPr>
              <a:buFont typeface="Arial" charset="0"/>
              <a:buNone/>
            </a:pPr>
            <a:r>
              <a:rPr lang="pl-PL" sz="1400" dirty="0"/>
              <a:t>         </a:t>
            </a:r>
            <a:r>
              <a:rPr lang="pl-PL" sz="2000" b="1" dirty="0"/>
              <a:t>Aleksandra Bury                                                          Ewa Góra</a:t>
            </a:r>
            <a:endParaRPr lang="pl-PL" sz="2000" b="1" dirty="0" smtClean="0"/>
          </a:p>
          <a:p>
            <a:pPr>
              <a:buFont typeface="Arial" charset="0"/>
              <a:buNone/>
            </a:pPr>
            <a:r>
              <a:rPr lang="pl-PL" sz="1400" dirty="0" smtClean="0"/>
              <a:t>         vice-director of the school, Polish language teacher                                  history teacher</a:t>
            </a:r>
          </a:p>
          <a:p>
            <a:pPr>
              <a:buFont typeface="Arial" charset="0"/>
              <a:buNone/>
            </a:pPr>
            <a:r>
              <a:rPr lang="pl-PL" sz="1400" dirty="0"/>
              <a:t>        </a:t>
            </a:r>
            <a:r>
              <a:rPr lang="pl-PL" sz="1400" dirty="0" smtClean="0"/>
              <a:t> author of the presentation </a:t>
            </a:r>
          </a:p>
          <a:p>
            <a:endParaRPr lang="pl-PL" sz="1400" dirty="0"/>
          </a:p>
        </p:txBody>
      </p:sp>
      <p:sp>
        <p:nvSpPr>
          <p:cNvPr id="100355" name="Rectangle 7"/>
          <p:cNvSpPr>
            <a:spLocks noGrp="1"/>
          </p:cNvSpPr>
          <p:nvPr>
            <p:ph type="body" sz="half" idx="3"/>
          </p:nvPr>
        </p:nvSpPr>
        <p:spPr>
          <a:xfrm>
            <a:off x="457200" y="4800600"/>
            <a:ext cx="8229600" cy="1401763"/>
          </a:xfrm>
        </p:spPr>
        <p:txBody>
          <a:bodyPr/>
          <a:lstStyle/>
          <a:p>
            <a:pPr>
              <a:lnSpc>
                <a:spcPct val="80000"/>
              </a:lnSpc>
            </a:pPr>
            <a:endParaRPr lang="pl-PL" sz="1400" dirty="0"/>
          </a:p>
          <a:p>
            <a:pPr>
              <a:lnSpc>
                <a:spcPct val="80000"/>
              </a:lnSpc>
            </a:pPr>
            <a:endParaRPr lang="pl-PL" sz="1400" dirty="0"/>
          </a:p>
          <a:p>
            <a:pPr>
              <a:lnSpc>
                <a:spcPct val="80000"/>
              </a:lnSpc>
            </a:pPr>
            <a:endParaRPr lang="pl-PL" sz="1400" dirty="0"/>
          </a:p>
          <a:p>
            <a:pPr algn="ctr">
              <a:lnSpc>
                <a:spcPct val="80000"/>
              </a:lnSpc>
              <a:buFont typeface="Arial" charset="0"/>
              <a:buNone/>
            </a:pPr>
            <a:endParaRPr lang="pl-PL" sz="1200" dirty="0"/>
          </a:p>
          <a:p>
            <a:pPr algn="ctr">
              <a:lnSpc>
                <a:spcPct val="80000"/>
              </a:lnSpc>
              <a:buFont typeface="Arial" charset="0"/>
              <a:buNone/>
            </a:pPr>
            <a:endParaRPr lang="pl-PL" sz="1200" dirty="0"/>
          </a:p>
          <a:p>
            <a:pPr algn="ctr">
              <a:lnSpc>
                <a:spcPct val="80000"/>
              </a:lnSpc>
              <a:buFont typeface="Arial" charset="0"/>
              <a:buNone/>
            </a:pPr>
            <a:r>
              <a:rPr lang="pl-PL" sz="1200" dirty="0"/>
              <a:t>Żywiec</a:t>
            </a:r>
            <a:r>
              <a:rPr lang="pl-PL" sz="1200"/>
              <a:t>,</a:t>
            </a:r>
            <a:r>
              <a:rPr lang="pl-PL" sz="1200" smtClean="0"/>
              <a:t> December 2012</a:t>
            </a:r>
            <a:endParaRPr lang="pl-PL" sz="1400" dirty="0"/>
          </a:p>
        </p:txBody>
      </p:sp>
      <p:pic>
        <p:nvPicPr>
          <p:cNvPr id="100356" name="Picture 8" descr="skanowanie0118"/>
          <p:cNvPicPr>
            <a:picLocks noGrp="1" noChangeAspect="1" noChangeArrowheads="1"/>
          </p:cNvPicPr>
          <p:nvPr>
            <p:ph sz="quarter" idx="2"/>
          </p:nvPr>
        </p:nvPicPr>
        <p:blipFill>
          <a:blip r:embed="rId2" cstate="screen">
            <a:extLst>
              <a:ext uri="{28A0092B-C50C-407E-A947-70E740481C1C}">
                <a14:useLocalDpi xmlns:a14="http://schemas.microsoft.com/office/drawing/2010/main"/>
              </a:ext>
            </a:extLst>
          </a:blip>
          <a:srcRect/>
          <a:stretch>
            <a:fillRect/>
          </a:stretch>
        </p:blipFill>
        <p:spPr>
          <a:xfrm>
            <a:off x="6156325" y="4508500"/>
            <a:ext cx="1368425" cy="1747838"/>
          </a:xfrm>
        </p:spPr>
      </p:pic>
      <p:pic>
        <p:nvPicPr>
          <p:cNvPr id="100357" name="Picture 10" descr="9"/>
          <p:cNvPicPr>
            <a:picLocks noChangeAspect="1" noChangeArrowheads="1"/>
          </p:cNvPicPr>
          <p:nvPr/>
        </p:nvPicPr>
        <p:blipFill>
          <a:blip r:embed="rId3"/>
          <a:srcRect/>
          <a:stretch>
            <a:fillRect/>
          </a:stretch>
        </p:blipFill>
        <p:spPr bwMode="auto">
          <a:xfrm>
            <a:off x="1619250" y="4508500"/>
            <a:ext cx="1366838" cy="17478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378" name="Picture 2" descr="image title"/>
          <p:cNvPicPr>
            <a:picLocks noChangeAspect="1" noChangeArrowheads="1"/>
          </p:cNvPicPr>
          <p:nvPr/>
        </p:nvPicPr>
        <p:blipFill>
          <a:blip r:embed="rId2"/>
          <a:srcRect/>
          <a:stretch>
            <a:fillRect/>
          </a:stretch>
        </p:blipFill>
        <p:spPr bwMode="auto">
          <a:xfrm>
            <a:off x="611188" y="0"/>
            <a:ext cx="7885112" cy="68183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4185</TotalTime>
  <Words>6507</Words>
  <Application>Microsoft Macintosh PowerPoint</Application>
  <PresentationFormat>On-screen Show (4:3)</PresentationFormat>
  <Paragraphs>532</Paragraphs>
  <Slides>91</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91</vt:i4>
      </vt:variant>
    </vt:vector>
  </HeadingPairs>
  <TitlesOfParts>
    <vt:vector size="93" baseType="lpstr">
      <vt:lpstr>Motyw pakietu Office</vt:lpstr>
      <vt:lpstr>Acrobat Document</vt:lpstr>
      <vt:lpstr>PowerPoint Presentation</vt:lpstr>
      <vt:lpstr>Our School: M. Kopernik High School (High School Nr 1) in Żywiec (the school has existed since 1904!)</vt:lpstr>
      <vt:lpstr>PowerPoint Presentation</vt:lpstr>
      <vt:lpstr>Our first contact with the exhibition...</vt:lpstr>
      <vt:lpstr>Before the exhibition arrived at our school</vt:lpstr>
      <vt:lpstr>The first meeting was attended by interested students from all classes</vt:lpstr>
      <vt:lpstr>First meeting with students – the plan </vt:lpstr>
      <vt:lpstr>PowerPoint Presentation</vt:lpstr>
      <vt:lpstr>   Then we prepared informational posters informing teachers and students about the exhibition that we are going to show at our school.     </vt:lpstr>
      <vt:lpstr>PowerPoint Presentation</vt:lpstr>
      <vt:lpstr>PowerPoint Presentation</vt:lpstr>
      <vt:lpstr>This poster was chosen as the best</vt:lpstr>
      <vt:lpstr>Here you can see a very interesting graphic design that needs a bit of overall refinement</vt:lpstr>
      <vt:lpstr>Here we can see that despite all the introductory preparations we undertook, some students still think about Jewish topics in terms of stereotypes.</vt:lpstr>
      <vt:lpstr>Second Meeting with Students - Plan</vt:lpstr>
      <vt:lpstr>Third Meeting with Students – plan </vt:lpstr>
      <vt:lpstr>Final plan </vt:lpstr>
      <vt:lpstr>News about the exhibition was posted on the school’s website (with important active links)</vt:lpstr>
      <vt:lpstr>The exhibition arrives!  We put up the displays in the auditorium...</vt:lpstr>
      <vt:lpstr>PowerPoint Presentation</vt:lpstr>
      <vt:lpstr>PowerPoint Presentation</vt:lpstr>
      <vt:lpstr>PowerPoint Presentation</vt:lpstr>
      <vt:lpstr>PowerPoint Presentation</vt:lpstr>
      <vt:lpstr>PowerPoint Presentation</vt:lpstr>
      <vt:lpstr>Emcee I</vt:lpstr>
      <vt:lpstr>Emcee II</vt:lpstr>
      <vt:lpstr>PowerPoint Presentation</vt:lpstr>
      <vt:lpstr>Presenter I</vt:lpstr>
      <vt:lpstr>PowerPoint Presentation</vt:lpstr>
      <vt:lpstr>Presentation about Jewish Customs /birth, school and education, Bar Mitzvah, Bat Mitzvah, engagement and weddings, the Jewish home, funeral customs/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Emcee III</vt:lpstr>
      <vt:lpstr>Now we bring your attention to one particular picture </vt:lpstr>
      <vt:lpstr>Commentary:</vt:lpstr>
      <vt:lpstr>         Now we will visit the exhibition  Now, the lights come on.   Now we can finally show the exhibition. The students are prepared to see it and understand it.    First, participants will have a guided tour.  The student guides begin their talk… </vt:lpstr>
      <vt:lpstr>PowerPoint Presentation</vt:lpstr>
      <vt:lpstr>PowerPoint Presentation</vt:lpstr>
      <vt:lpstr>PowerPoint Presentation</vt:lpstr>
      <vt:lpstr>Dodać tytuł</vt:lpstr>
      <vt:lpstr>PowerPoint Presentation</vt:lpstr>
      <vt:lpstr>PowerPoint Presentation</vt:lpstr>
      <vt:lpstr>Then, participants have a chance to look at the exhibition on their own. (Jewish music plays in the background)</vt:lpstr>
      <vt:lpstr>Some of the photographs are quite fun and make people laugh...</vt:lpstr>
      <vt:lpstr>... others attract more serious interest...</vt:lpstr>
      <vt:lpstr>… and encourage reflection…,</vt:lpstr>
      <vt:lpstr>... and some present such dramatic and horrific events that make viewers afraid to even come too close...</vt:lpstr>
      <vt:lpstr>... some encourage characteristic reactions: the boys spend some time looking at the pictures of a pretty girl who is about their age... </vt:lpstr>
      <vt:lpstr>… they give commentary…, </vt:lpstr>
      <vt:lpstr>... some photographs make viewers seek out their teachers with questions... </vt:lpstr>
      <vt:lpstr>Some photographs help viewers get to know about the happy times...</vt:lpstr>
      <vt:lpstr>... others make you stop and look at them for a long time... </vt:lpstr>
      <vt:lpstr>The Centropa exhibition was supplemented by our own local history</vt:lpstr>
      <vt:lpstr>Wystawę Centropy „uzupełniliśmy” naszym lokalnym wątkiem:</vt:lpstr>
      <vt:lpstr>The guides read the following information: </vt:lpstr>
      <vt:lpstr>An example page of testimony from Yad Vashem</vt:lpstr>
      <vt:lpstr>A few notes about our local Jewish history, which is mostly unknown by young people today</vt:lpstr>
      <vt:lpstr>After the tour of the exhibition, we watched another film </vt:lpstr>
      <vt:lpstr>Viewers learning about what happened to Tośka:  at this moment, the screen shows her words about the death marches.  </vt:lpstr>
      <vt:lpstr>PowerPoint Presentation</vt:lpstr>
      <vt:lpstr>After the film screening</vt:lpstr>
      <vt:lpstr>PowerPoint Presentation</vt:lpstr>
      <vt:lpstr>Writing some responses</vt:lpstr>
      <vt:lpstr>Some examples of student responses:</vt:lpstr>
      <vt:lpstr>Some more examples of responses:</vt:lpstr>
      <vt:lpstr>Proposals for concluding the lecture</vt:lpstr>
      <vt:lpstr>Another kind of “work” with the Centropa exhibition:</vt:lpstr>
      <vt:lpstr>A form letter about the meeting sent to participants by the organizers </vt:lpstr>
      <vt:lpstr>A Short Introductory Address and Plan</vt:lpstr>
      <vt:lpstr>A Final Photograph: The teachers and students who helped organize the Centropa exhibition at M. Kopernik High School!</vt:lpstr>
      <vt:lpstr>The school’s website featured a news piece summing up the exhibition and (most importantly!) thanking the students</vt:lpstr>
      <vt:lpstr>What was the result of our work?</vt:lpstr>
      <vt:lpstr>And one other event (which was planned earlier) that took place in our school one day during the exhibition’s run.</vt:lpstr>
      <vt:lpstr>The Living Library with Centropa’s Jewish Witnesses to a Polish Century in the background</vt:lpstr>
      <vt:lpstr>Additional information:  Comments and suggestions of the organizers</vt:lpstr>
      <vt:lpstr>PowerPoint Presentation</vt:lpstr>
      <vt:lpstr>The effects of your actions can be seen very quickly:</vt:lpstr>
      <vt:lpstr>And one last thing </vt:lpstr>
      <vt:lpstr>     Thank you for your attention. We greatly enjoyed working on this project and look forward to many more! - The exhibition organizers at M. Kopernik High School (High School Nr 1) in Żywiec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makuch</dc:creator>
  <cp:lastModifiedBy>Fabian Rühle</cp:lastModifiedBy>
  <cp:revision>124</cp:revision>
  <dcterms:created xsi:type="dcterms:W3CDTF">2013-01-07T10:45:05Z</dcterms:created>
  <dcterms:modified xsi:type="dcterms:W3CDTF">2014-10-31T13:28:08Z</dcterms:modified>
</cp:coreProperties>
</file>