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7"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96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u-HU"/>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10DE33FF-6F30-4DB2-859E-5A16AB9B0158}" type="datetimeFigureOut">
              <a:rPr lang="hu-HU"/>
              <a:pPr>
                <a:defRPr/>
              </a:pPr>
              <a:t>2010.02.25.</a:t>
            </a:fld>
            <a:endParaRPr lang="hu-HU"/>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u-HU"/>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AD16B3-0F05-4302-A815-BA956CF728D9}"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r>
              <a:rPr lang="hu-HU" smtClean="0">
                <a:latin typeface="Arial" charset="0"/>
              </a:rPr>
              <a:t>Kinszki Judit’s family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eaLnBrk="1" hangingPunct="1"/>
            <a:r>
              <a:rPr lang="hu-HU" smtClean="0">
                <a:latin typeface="Arial" charset="0"/>
              </a:rPr>
              <a:t>Her Mother’s family.Her 2 brothers wanted to become doctors.They came from a middle class family.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r>
              <a:rPr lang="hu-HU" smtClean="0">
                <a:latin typeface="Arial" charset="0"/>
              </a:rPr>
              <a:t>Kinszki Judit’s mother:Gárdonyi Ilona.She was born in Budapest, 1899.She worked as a typist.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r>
              <a:rPr lang="hu-HU" smtClean="0">
                <a:latin typeface="Arial" charset="0"/>
              </a:rPr>
              <a:t>Kinszki Mre worked in the same office.He was very shy to ask her for a dating, that’s why he made a paper airplane to ask her for a meeting.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r>
              <a:rPr lang="hu-HU" smtClean="0">
                <a:latin typeface="Arial" charset="0"/>
              </a:rPr>
              <a:t>Kinszki Imre’s family.The young Ilona and Imre fell in love with each other, and married.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hu-HU" smtClean="0">
                <a:latin typeface="Arial" charset="0"/>
              </a:rPr>
              <a:t>They lived together for 20 years.They had 2 children: Gábor and Judit.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hu-HU" smtClean="0">
                <a:latin typeface="Arial" charset="0"/>
              </a:rPr>
              <a:t>During the Second World War they suffered a lot.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hu-HU" smtClean="0">
                <a:latin typeface="Arial" charset="0"/>
              </a:rPr>
              <a:t>His father, Imre Kinszki worked in a forced labor in Hungary, later in Germany. His brother, Gábor was deported to Buchenwald, where he was killed. Judit and Ilona survived in Budapest Ghetto.They hoped to meet Gábor and Imre again…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A356A7-1C9C-480F-BC96-E1FD7B83B4DB}" type="datetimeFigureOut">
              <a:rPr lang="en-US"/>
              <a:pPr>
                <a:defRPr/>
              </a:pPr>
              <a:t>2/25/2010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869DD3-AB80-4E52-800F-17FDD4064F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9475D7-28F6-46BE-B204-B412F026E6BF}" type="datetimeFigureOut">
              <a:rPr lang="en-US"/>
              <a:pPr>
                <a:defRPr/>
              </a:pPr>
              <a:t>2/25/2010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4D242-2DE1-4F45-940F-29F6D64C5E4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9530F4-5257-4E09-9236-BBB03727CAB5}" type="datetimeFigureOut">
              <a:rPr lang="en-US"/>
              <a:pPr>
                <a:defRPr/>
              </a:pPr>
              <a:t>2/25/2010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CC3D65-EF2E-4957-A4D5-0DB9BF9289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1DC2AD-8882-495D-A76C-C67750F477D5}" type="datetimeFigureOut">
              <a:rPr lang="en-US"/>
              <a:pPr>
                <a:defRPr/>
              </a:pPr>
              <a:t>2/25/2010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7BD959-0B7A-48E8-8FAB-D274E313FE7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DB664E-5A53-4399-8A8F-6D17CE74A97F}" type="datetimeFigureOut">
              <a:rPr lang="en-US"/>
              <a:pPr>
                <a:defRPr/>
              </a:pPr>
              <a:t>2/25/2010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D4388C-0E36-442A-8428-A77B5AE1DD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AEF204-924C-4B34-8E18-687ED0A2AEDA}" type="datetimeFigureOut">
              <a:rPr lang="en-US"/>
              <a:pPr>
                <a:defRPr/>
              </a:pPr>
              <a:t>2/25/2010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AC37AB-DF17-4009-8CDA-DF53AAD1FC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3D70BF-3A23-4F1F-9E49-8B463F99585B}" type="datetimeFigureOut">
              <a:rPr lang="en-US"/>
              <a:pPr>
                <a:defRPr/>
              </a:pPr>
              <a:t>2/25/2010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0262ED-C23D-47C6-94DD-F4773708CE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82FFEE-4716-4410-8A10-7C5EC24512D3}" type="datetimeFigureOut">
              <a:rPr lang="en-US"/>
              <a:pPr>
                <a:defRPr/>
              </a:pPr>
              <a:t>2/25/2010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33A345-074F-49CD-9361-A8F6F58FF0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41A7FB-BFA0-4105-A26F-F1BD7C71145E}" type="datetimeFigureOut">
              <a:rPr lang="en-US"/>
              <a:pPr>
                <a:defRPr/>
              </a:pPr>
              <a:t>2/25/2010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77881D-1427-4676-9FEA-0D924FEBA5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E6D7B6-AC28-4565-81B5-08260BD4B7CF}" type="datetimeFigureOut">
              <a:rPr lang="en-US"/>
              <a:pPr>
                <a:defRPr/>
              </a:pPr>
              <a:t>2/25/2010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5C359C-C2A5-4DCC-936C-5F6463BB8B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397494-2E92-46C4-BB3A-564F471A4F2A}" type="datetimeFigureOut">
              <a:rPr lang="en-US"/>
              <a:pPr>
                <a:defRPr/>
              </a:pPr>
              <a:t>2/25/2010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3D3F4-E68D-4415-8716-95F8882AF5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656587-65E0-408C-A304-5522C4722298}" type="datetimeFigureOut">
              <a:rPr lang="en-US"/>
              <a:pPr>
                <a:defRPr/>
              </a:pPr>
              <a:t>2/25/2010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B51BBE4-34F5-42EF-814A-3E0CB9B670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p:cNvSpPr/>
          <p:nvPr/>
        </p:nvSpPr>
        <p:spPr>
          <a:xfrm>
            <a:off x="1505302" y="2806700"/>
            <a:ext cx="6584597" cy="923330"/>
          </a:xfrm>
          <a:prstGeom prst="rect">
            <a:avLst/>
          </a:prstGeom>
          <a:noFill/>
        </p:spPr>
        <p:txBody>
          <a:bodyPr>
            <a:spAutoFit/>
          </a:bodyPr>
          <a:lstStyle/>
          <a:p>
            <a:pPr algn="ctr" fontAlgn="auto">
              <a:spcBef>
                <a:spcPts val="0"/>
              </a:spcBef>
              <a:spcAft>
                <a:spcPts val="0"/>
              </a:spcAft>
              <a:defRPr/>
            </a:pPr>
            <a:r>
              <a:rPr lang="hu-H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Kinszki Judit családja</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1219200"/>
            <a:ext cx="9144000" cy="5638800"/>
          </a:xfrm>
          <a:prstGeom prst="rect">
            <a:avLst/>
          </a:prstGeom>
          <a:noFill/>
          <a:ln w="9525">
            <a:noFill/>
            <a:miter lim="800000"/>
            <a:headEnd/>
            <a:tailEnd/>
          </a:ln>
        </p:spPr>
      </p:pic>
      <p:pic>
        <p:nvPicPr>
          <p:cNvPr id="4" name="Picture 2"/>
          <p:cNvPicPr>
            <a:picLocks noChangeAspect="1" noChangeArrowheads="1"/>
          </p:cNvPicPr>
          <p:nvPr/>
        </p:nvPicPr>
        <p:blipFill>
          <a:blip r:embed="rId4"/>
          <a:srcRect/>
          <a:stretch>
            <a:fillRect/>
          </a:stretch>
        </p:blipFill>
        <p:spPr bwMode="auto">
          <a:xfrm>
            <a:off x="0" y="1219200"/>
            <a:ext cx="5189538" cy="3200400"/>
          </a:xfrm>
          <a:prstGeom prst="rect">
            <a:avLst/>
          </a:prstGeom>
          <a:noFill/>
          <a:ln w="9525">
            <a:noFill/>
            <a:miter lim="800000"/>
            <a:headEnd/>
            <a:tailEnd/>
          </a:ln>
        </p:spPr>
      </p:pic>
      <p:sp>
        <p:nvSpPr>
          <p:cNvPr id="5" name="TextBox 4"/>
          <p:cNvSpPr txBox="1">
            <a:spLocks noChangeArrowheads="1"/>
          </p:cNvSpPr>
          <p:nvPr/>
        </p:nvSpPr>
        <p:spPr bwMode="auto">
          <a:xfrm>
            <a:off x="5257800" y="1447800"/>
            <a:ext cx="2971800" cy="3786188"/>
          </a:xfrm>
          <a:prstGeom prst="rect">
            <a:avLst/>
          </a:prstGeom>
          <a:noFill/>
          <a:ln w="9525">
            <a:noFill/>
            <a:miter lim="800000"/>
            <a:headEnd/>
            <a:tailEnd/>
          </a:ln>
        </p:spPr>
        <p:txBody>
          <a:bodyPr>
            <a:spAutoFit/>
          </a:bodyPr>
          <a:lstStyle/>
          <a:p>
            <a:r>
              <a:rPr lang="hu-HU" sz="4000">
                <a:latin typeface="Calibri" pitchFamily="34" charset="0"/>
              </a:rPr>
              <a:t>Alsóközéposztálybeli család</a:t>
            </a:r>
          </a:p>
          <a:p>
            <a:r>
              <a:rPr lang="hu-HU" sz="4000">
                <a:latin typeface="Calibri" pitchFamily="34" charset="0"/>
              </a:rPr>
              <a:t>Két bátyja orvosnak készült</a:t>
            </a:r>
            <a:endParaRPr lang="en-US" sz="4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par>
                                <p:cTn id="13" presetID="5"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5"/>
                                        </p:tgtEl>
                                        <p:attrNameLst>
                                          <p:attrName>style.visibility</p:attrName>
                                        </p:attrNameLst>
                                      </p:cBhvr>
                                      <p:to>
                                        <p:strVal val="visible"/>
                                      </p:to>
                                    </p:set>
                                    <p:anim calcmode="discrete" valueType="clr">
                                      <p:cBhvr override="childStyle">
                                        <p:cTn id="20"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
                                        </p:tgtEl>
                                        <p:attrNameLst>
                                          <p:attrName>fillcolor</p:attrName>
                                        </p:attrNameLst>
                                      </p:cBhvr>
                                      <p:tavLst>
                                        <p:tav tm="0">
                                          <p:val>
                                            <p:clrVal>
                                              <a:schemeClr val="accent2"/>
                                            </p:clrVal>
                                          </p:val>
                                        </p:tav>
                                        <p:tav tm="50000">
                                          <p:val>
                                            <p:clrVal>
                                              <a:schemeClr val="hlink"/>
                                            </p:clrVal>
                                          </p:val>
                                        </p:tav>
                                      </p:tavLst>
                                    </p:anim>
                                    <p:set>
                                      <p:cBhvr>
                                        <p:cTn id="22"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0" y="0"/>
            <a:ext cx="5397696" cy="1754326"/>
          </a:xfrm>
          <a:prstGeom prst="rect">
            <a:avLst/>
          </a:prstGeom>
          <a:noFill/>
        </p:spPr>
        <p:txBody>
          <a:bodyPr wrap="none">
            <a:spAutoFit/>
          </a:bodyPr>
          <a:lstStyle/>
          <a:p>
            <a:pPr algn="ctr" fontAlgn="auto">
              <a:spcBef>
                <a:spcPts val="0"/>
              </a:spcBef>
              <a:spcAft>
                <a:spcPts val="0"/>
              </a:spcAft>
              <a:defRPr/>
            </a:pPr>
            <a:r>
              <a:rPr lang="hu-HU"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Kinszki Judit anyja</a:t>
            </a:r>
          </a:p>
          <a:p>
            <a:pPr algn="ctr" fontAlgn="auto">
              <a:spcBef>
                <a:spcPts val="0"/>
              </a:spcBef>
              <a:spcAft>
                <a:spcPts val="0"/>
              </a:spcAft>
              <a:defRPr/>
            </a:pPr>
            <a:r>
              <a:rPr lang="hu-HU"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Gárdonyi Ilona</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endParaRPr>
          </a:p>
        </p:txBody>
      </p:sp>
      <p:pic>
        <p:nvPicPr>
          <p:cNvPr id="2050" name="Picture 2"/>
          <p:cNvPicPr>
            <a:picLocks noChangeAspect="1" noChangeArrowheads="1"/>
          </p:cNvPicPr>
          <p:nvPr/>
        </p:nvPicPr>
        <p:blipFill>
          <a:blip r:embed="rId3"/>
          <a:srcRect/>
          <a:stretch>
            <a:fillRect/>
          </a:stretch>
        </p:blipFill>
        <p:spPr bwMode="auto">
          <a:xfrm>
            <a:off x="0" y="1838325"/>
            <a:ext cx="4953000" cy="3038475"/>
          </a:xfrm>
          <a:prstGeom prst="rect">
            <a:avLst/>
          </a:prstGeom>
          <a:noFill/>
          <a:ln w="9525">
            <a:noFill/>
            <a:miter lim="800000"/>
            <a:headEnd/>
            <a:tailEnd/>
          </a:ln>
        </p:spPr>
      </p:pic>
      <p:sp>
        <p:nvSpPr>
          <p:cNvPr id="4" name="TextBox 3"/>
          <p:cNvSpPr txBox="1">
            <a:spLocks noChangeArrowheads="1"/>
          </p:cNvSpPr>
          <p:nvPr/>
        </p:nvSpPr>
        <p:spPr bwMode="auto">
          <a:xfrm>
            <a:off x="5410200" y="457200"/>
            <a:ext cx="3505200" cy="5078413"/>
          </a:xfrm>
          <a:prstGeom prst="rect">
            <a:avLst/>
          </a:prstGeom>
          <a:noFill/>
          <a:ln w="9525">
            <a:noFill/>
            <a:miter lim="800000"/>
            <a:headEnd/>
            <a:tailEnd/>
          </a:ln>
        </p:spPr>
        <p:txBody>
          <a:bodyPr>
            <a:spAutoFit/>
          </a:bodyPr>
          <a:lstStyle/>
          <a:p>
            <a:r>
              <a:rPr lang="hu-HU" sz="5400">
                <a:latin typeface="Calibri" pitchFamily="34" charset="0"/>
              </a:rPr>
              <a:t>Született 1899 Budapesten</a:t>
            </a:r>
          </a:p>
          <a:p>
            <a:endParaRPr lang="hu-HU" sz="5400">
              <a:latin typeface="Calibri" pitchFamily="34" charset="0"/>
            </a:endParaRPr>
          </a:p>
          <a:p>
            <a:r>
              <a:rPr lang="hu-HU" sz="5400">
                <a:latin typeface="Calibri" pitchFamily="34" charset="0"/>
              </a:rPr>
              <a:t>Gépíróként dolgozott</a:t>
            </a:r>
          </a:p>
        </p:txBody>
      </p:sp>
      <p:pic>
        <p:nvPicPr>
          <p:cNvPr id="2052" name="Picture 4"/>
          <p:cNvPicPr>
            <a:picLocks noChangeAspect="1" noChangeArrowheads="1"/>
          </p:cNvPicPr>
          <p:nvPr/>
        </p:nvPicPr>
        <p:blipFill>
          <a:blip r:embed="rId4"/>
          <a:srcRect/>
          <a:stretch>
            <a:fillRect/>
          </a:stretch>
        </p:blipFill>
        <p:spPr bwMode="auto">
          <a:xfrm>
            <a:off x="0" y="3048000"/>
            <a:ext cx="5105400" cy="3190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strVal val="#ppt_w*0.05"/>
                                          </p:val>
                                        </p:tav>
                                        <p:tav tm="100000">
                                          <p:val>
                                            <p:strVal val="#ppt_w"/>
                                          </p:val>
                                        </p:tav>
                                      </p:tavLst>
                                    </p:anim>
                                    <p:anim calcmode="lin" valueType="num">
                                      <p:cBhvr>
                                        <p:cTn id="8" dur="500" fill="hold"/>
                                        <p:tgtEl>
                                          <p:spTgt spid="2050"/>
                                        </p:tgtEl>
                                        <p:attrNameLst>
                                          <p:attrName>ppt_h</p:attrName>
                                        </p:attrNameLst>
                                      </p:cBhvr>
                                      <p:tavLst>
                                        <p:tav tm="0">
                                          <p:val>
                                            <p:strVal val="#ppt_h"/>
                                          </p:val>
                                        </p:tav>
                                        <p:tav tm="100000">
                                          <p:val>
                                            <p:strVal val="#ppt_h"/>
                                          </p:val>
                                        </p:tav>
                                      </p:tavLst>
                                    </p:anim>
                                    <p:anim calcmode="lin" valueType="num">
                                      <p:cBhvr>
                                        <p:cTn id="9" dur="500" fill="hold"/>
                                        <p:tgtEl>
                                          <p:spTgt spid="2050"/>
                                        </p:tgtEl>
                                        <p:attrNameLst>
                                          <p:attrName>ppt_x</p:attrName>
                                        </p:attrNameLst>
                                      </p:cBhvr>
                                      <p:tavLst>
                                        <p:tav tm="0">
                                          <p:val>
                                            <p:strVal val="#ppt_x-.2"/>
                                          </p:val>
                                        </p:tav>
                                        <p:tav tm="100000">
                                          <p:val>
                                            <p:strVal val="#ppt_x"/>
                                          </p:val>
                                        </p:tav>
                                      </p:tavLst>
                                    </p:anim>
                                    <p:anim calcmode="lin" valueType="num">
                                      <p:cBhvr>
                                        <p:cTn id="10" dur="500" fill="hold"/>
                                        <p:tgtEl>
                                          <p:spTgt spid="2050"/>
                                        </p:tgtEl>
                                        <p:attrNameLst>
                                          <p:attrName>ppt_y</p:attrName>
                                        </p:attrNameLst>
                                      </p:cBhvr>
                                      <p:tavLst>
                                        <p:tav tm="0">
                                          <p:val>
                                            <p:strVal val="#ppt_y"/>
                                          </p:val>
                                        </p:tav>
                                        <p:tav tm="100000">
                                          <p:val>
                                            <p:strVal val="#ppt_y"/>
                                          </p:val>
                                        </p:tav>
                                      </p:tavLst>
                                    </p:anim>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4"/>
                                        </p:tgtEl>
                                        <p:attrNameLst>
                                          <p:attrName>style.visibility</p:attrName>
                                        </p:attrNameLst>
                                      </p:cBhvr>
                                      <p:to>
                                        <p:strVal val="visible"/>
                                      </p:to>
                                    </p:set>
                                    <p:anim calcmode="discrete" valueType="clr">
                                      <p:cBhvr override="childStyle">
                                        <p:cTn id="16"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4"/>
                                        </p:tgtEl>
                                        <p:attrNameLst>
                                          <p:attrName>fillcolor</p:attrName>
                                        </p:attrNameLst>
                                      </p:cBhvr>
                                      <p:tavLst>
                                        <p:tav tm="0">
                                          <p:val>
                                            <p:clrVal>
                                              <a:schemeClr val="accent2"/>
                                            </p:clrVal>
                                          </p:val>
                                        </p:tav>
                                        <p:tav tm="50000">
                                          <p:val>
                                            <p:clrVal>
                                              <a:schemeClr val="hlink"/>
                                            </p:clrVal>
                                          </p:val>
                                        </p:tav>
                                      </p:tavLst>
                                    </p:anim>
                                    <p:set>
                                      <p:cBhvr>
                                        <p:cTn id="18" dur="80"/>
                                        <p:tgtEl>
                                          <p:spTgt spid="4"/>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diamond(in)">
                                      <p:cBhvr>
                                        <p:cTn id="23"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3540586" cy="923330"/>
          </a:xfrm>
          <a:prstGeom prst="rect">
            <a:avLst/>
          </a:prstGeom>
          <a:noFill/>
        </p:spPr>
        <p:txBody>
          <a:bodyPr wrap="none">
            <a:spAutoFit/>
          </a:bodyPr>
          <a:lstStyle/>
          <a:p>
            <a:pPr algn="ctr" fontAlgn="auto">
              <a:spcBef>
                <a:spcPts val="0"/>
              </a:spcBef>
              <a:spcAft>
                <a:spcPts val="0"/>
              </a:spcAft>
              <a:defRPr/>
            </a:pPr>
            <a:r>
              <a:rPr lang="hu-HU" sz="5400" dirty="0">
                <a:ln w="10160">
                  <a:solidFill>
                    <a:schemeClr val="accent1"/>
                  </a:solidFill>
                  <a:prstDash val="solid"/>
                </a:ln>
                <a:solidFill>
                  <a:srgbClr val="FFFFFF"/>
                </a:solidFill>
                <a:effectLst>
                  <a:outerShdw blurRad="38100" dist="32000" dir="5400000" algn="tl">
                    <a:srgbClr val="000000">
                      <a:alpha val="30000"/>
                    </a:srgbClr>
                  </a:outerShdw>
                </a:effectLst>
                <a:latin typeface="+mn-lt"/>
                <a:cs typeface="+mn-cs"/>
              </a:rPr>
              <a:t>Kinszki Imre</a:t>
            </a:r>
            <a:endParaRPr lang="en-US" sz="5400" dirty="0">
              <a:ln w="10160">
                <a:solidFill>
                  <a:schemeClr val="accent1"/>
                </a:solidFill>
                <a:prstDash val="solid"/>
              </a:ln>
              <a:solidFill>
                <a:srgbClr val="FFFFFF"/>
              </a:solidFill>
              <a:effectLst>
                <a:outerShdw blurRad="38100" dist="32000" dir="5400000" algn="tl">
                  <a:srgbClr val="000000">
                    <a:alpha val="30000"/>
                  </a:srgbClr>
                </a:outerShdw>
              </a:effectLst>
              <a:latin typeface="+mn-lt"/>
              <a:cs typeface="+mn-cs"/>
            </a:endParaRPr>
          </a:p>
        </p:txBody>
      </p:sp>
      <p:pic>
        <p:nvPicPr>
          <p:cNvPr id="3074" name="Picture 2"/>
          <p:cNvPicPr>
            <a:picLocks noChangeAspect="1" noChangeArrowheads="1"/>
          </p:cNvPicPr>
          <p:nvPr/>
        </p:nvPicPr>
        <p:blipFill>
          <a:blip r:embed="rId3"/>
          <a:srcRect/>
          <a:stretch>
            <a:fillRect/>
          </a:stretch>
        </p:blipFill>
        <p:spPr bwMode="auto">
          <a:xfrm>
            <a:off x="0" y="1447800"/>
            <a:ext cx="5105400" cy="3190875"/>
          </a:xfrm>
          <a:prstGeom prst="rect">
            <a:avLst/>
          </a:prstGeom>
          <a:noFill/>
          <a:ln w="9525">
            <a:noFill/>
            <a:miter lim="800000"/>
            <a:headEnd/>
            <a:tailEnd/>
          </a:ln>
        </p:spPr>
      </p:pic>
      <p:pic>
        <p:nvPicPr>
          <p:cNvPr id="3075" name="Picture 3"/>
          <p:cNvPicPr>
            <a:picLocks noChangeAspect="1" noChangeArrowheads="1"/>
          </p:cNvPicPr>
          <p:nvPr/>
        </p:nvPicPr>
        <p:blipFill>
          <a:blip r:embed="rId4"/>
          <a:srcRect/>
          <a:stretch>
            <a:fillRect/>
          </a:stretch>
        </p:blipFill>
        <p:spPr bwMode="auto">
          <a:xfrm>
            <a:off x="0" y="3762375"/>
            <a:ext cx="4953000" cy="3095625"/>
          </a:xfrm>
          <a:prstGeom prst="rect">
            <a:avLst/>
          </a:prstGeom>
          <a:noFill/>
          <a:ln w="9525">
            <a:noFill/>
            <a:miter lim="800000"/>
            <a:headEnd/>
            <a:tailEnd/>
          </a:ln>
        </p:spPr>
      </p:pic>
      <p:sp>
        <p:nvSpPr>
          <p:cNvPr id="5" name="TextBox 4"/>
          <p:cNvSpPr txBox="1">
            <a:spLocks noChangeArrowheads="1"/>
          </p:cNvSpPr>
          <p:nvPr/>
        </p:nvSpPr>
        <p:spPr bwMode="auto">
          <a:xfrm>
            <a:off x="5486400" y="457200"/>
            <a:ext cx="2819400" cy="6002338"/>
          </a:xfrm>
          <a:prstGeom prst="rect">
            <a:avLst/>
          </a:prstGeom>
          <a:noFill/>
          <a:ln w="9525">
            <a:noFill/>
            <a:miter lim="800000"/>
            <a:headEnd/>
            <a:tailEnd/>
          </a:ln>
        </p:spPr>
        <p:txBody>
          <a:bodyPr>
            <a:spAutoFit/>
          </a:bodyPr>
          <a:lstStyle/>
          <a:p>
            <a:r>
              <a:rPr lang="hu-HU" sz="3200">
                <a:latin typeface="Calibri" pitchFamily="34" charset="0"/>
              </a:rPr>
              <a:t>Ugyanabban az irodában dolgozott mint Gárdonyi Ilona</a:t>
            </a:r>
          </a:p>
          <a:p>
            <a:endParaRPr lang="hu-HU" sz="3200">
              <a:latin typeface="Calibri" pitchFamily="34" charset="0"/>
            </a:endParaRPr>
          </a:p>
          <a:p>
            <a:r>
              <a:rPr lang="hu-HU" sz="3200">
                <a:latin typeface="Calibri" pitchFamily="34" charset="0"/>
              </a:rPr>
              <a:t>Túl félénk volt hogy szóban hívja el ezért egy papírrepülőn hívta el randevúra</a:t>
            </a:r>
            <a:endParaRPr lang="en-US" sz="3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strVal val="#ppt_w*0.05"/>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anim calcmode="lin" valueType="num">
                                      <p:cBhvr>
                                        <p:cTn id="15" dur="500" fill="hold"/>
                                        <p:tgtEl>
                                          <p:spTgt spid="5"/>
                                        </p:tgtEl>
                                        <p:attrNameLst>
                                          <p:attrName>ppt_x</p:attrName>
                                        </p:attrNameLst>
                                      </p:cBhvr>
                                      <p:tavLst>
                                        <p:tav tm="0">
                                          <p:val>
                                            <p:strVal val="#ppt_x-.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1981200"/>
            <a:ext cx="6400800" cy="4429125"/>
          </a:xfrm>
          <a:prstGeom prst="rect">
            <a:avLst/>
          </a:prstGeom>
          <a:noFill/>
          <a:ln w="9525">
            <a:noFill/>
            <a:miter lim="800000"/>
            <a:headEnd/>
            <a:tailEnd/>
          </a:ln>
        </p:spPr>
      </p:pic>
      <p:sp>
        <p:nvSpPr>
          <p:cNvPr id="3" name="Rectangle 2"/>
          <p:cNvSpPr/>
          <p:nvPr/>
        </p:nvSpPr>
        <p:spPr>
          <a:xfrm>
            <a:off x="0" y="0"/>
            <a:ext cx="6109366" cy="923330"/>
          </a:xfrm>
          <a:prstGeom prst="rect">
            <a:avLst/>
          </a:prstGeom>
          <a:noFill/>
        </p:spPr>
        <p:txBody>
          <a:bodyPr wrap="none">
            <a:spAutoFit/>
          </a:bodyPr>
          <a:lstStyle/>
          <a:p>
            <a:pPr algn="ctr" fontAlgn="auto">
              <a:spcBef>
                <a:spcPts val="0"/>
              </a:spcBef>
              <a:spcAft>
                <a:spcPts val="0"/>
              </a:spcAft>
              <a:defRPr/>
            </a:pPr>
            <a:r>
              <a:rPr lang="hu-H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Kinszki Imre családja</a:t>
            </a:r>
            <a:endPar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endParaRPr>
          </a:p>
        </p:txBody>
      </p:sp>
      <p:sp>
        <p:nvSpPr>
          <p:cNvPr id="4" name="TextBox 3"/>
          <p:cNvSpPr txBox="1">
            <a:spLocks noChangeArrowheads="1"/>
          </p:cNvSpPr>
          <p:nvPr/>
        </p:nvSpPr>
        <p:spPr bwMode="auto">
          <a:xfrm>
            <a:off x="152400" y="990600"/>
            <a:ext cx="8763000" cy="646113"/>
          </a:xfrm>
          <a:prstGeom prst="rect">
            <a:avLst/>
          </a:prstGeom>
          <a:noFill/>
          <a:ln w="9525">
            <a:noFill/>
            <a:miter lim="800000"/>
            <a:headEnd/>
            <a:tailEnd/>
          </a:ln>
        </p:spPr>
        <p:txBody>
          <a:bodyPr>
            <a:spAutoFit/>
          </a:bodyPr>
          <a:lstStyle/>
          <a:p>
            <a:r>
              <a:rPr lang="hu-HU">
                <a:latin typeface="Calibri" pitchFamily="34" charset="0"/>
              </a:rPr>
              <a:t>Amikor meghallották hogy Imre Ilonával jár dühösek lettek mert Iloa túl szegény volt és ki Ilonát ki is rugatták a munkahelyéröl.</a:t>
            </a:r>
            <a:endParaRPr lang="en-US">
              <a:latin typeface="Calibri" pitchFamily="34" charset="0"/>
            </a:endParaRPr>
          </a:p>
        </p:txBody>
      </p:sp>
      <p:pic>
        <p:nvPicPr>
          <p:cNvPr id="4099" name="Picture 3"/>
          <p:cNvPicPr>
            <a:picLocks noChangeAspect="1" noChangeArrowheads="1"/>
          </p:cNvPicPr>
          <p:nvPr/>
        </p:nvPicPr>
        <p:blipFill>
          <a:blip r:embed="rId4"/>
          <a:srcRect/>
          <a:stretch>
            <a:fillRect/>
          </a:stretch>
        </p:blipFill>
        <p:spPr bwMode="auto">
          <a:xfrm>
            <a:off x="0" y="2971800"/>
            <a:ext cx="5546725" cy="3467100"/>
          </a:xfrm>
          <a:prstGeom prst="rect">
            <a:avLst/>
          </a:prstGeom>
          <a:noFill/>
          <a:ln w="9525">
            <a:noFill/>
            <a:miter lim="800000"/>
            <a:headEnd/>
            <a:tailEnd/>
          </a:ln>
        </p:spPr>
      </p:pic>
      <p:sp>
        <p:nvSpPr>
          <p:cNvPr id="6" name="TextBox 5"/>
          <p:cNvSpPr txBox="1">
            <a:spLocks noChangeArrowheads="1"/>
          </p:cNvSpPr>
          <p:nvPr/>
        </p:nvSpPr>
        <p:spPr bwMode="auto">
          <a:xfrm>
            <a:off x="6553200" y="1676400"/>
            <a:ext cx="2590800" cy="4154488"/>
          </a:xfrm>
          <a:prstGeom prst="rect">
            <a:avLst/>
          </a:prstGeom>
          <a:noFill/>
          <a:ln w="9525">
            <a:noFill/>
            <a:miter lim="800000"/>
            <a:headEnd/>
            <a:tailEnd/>
          </a:ln>
        </p:spPr>
        <p:txBody>
          <a:bodyPr>
            <a:spAutoFit/>
          </a:bodyPr>
          <a:lstStyle/>
          <a:p>
            <a:r>
              <a:rPr lang="hu-HU" sz="2400">
                <a:latin typeface="Calibri" pitchFamily="34" charset="0"/>
              </a:rPr>
              <a:t>Ilona olyan jó gépíró volt hogy már másnap volt munkája</a:t>
            </a:r>
          </a:p>
          <a:p>
            <a:endParaRPr lang="hu-HU" sz="2400">
              <a:latin typeface="Calibri" pitchFamily="34" charset="0"/>
            </a:endParaRPr>
          </a:p>
          <a:p>
            <a:r>
              <a:rPr lang="hu-HU" sz="2400">
                <a:latin typeface="Calibri" pitchFamily="34" charset="0"/>
              </a:rPr>
              <a:t>Amint ezt Imre megtudta azonnal elment Ilona új munkahelyére és ott rögtön megkérte a kezét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diamond(in)">
                                      <p:cBhvr>
                                        <p:cTn id="26"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1828800"/>
            <a:ext cx="6400800" cy="4000500"/>
          </a:xfrm>
          <a:prstGeom prst="rect">
            <a:avLst/>
          </a:prstGeom>
          <a:noFill/>
          <a:ln w="9525">
            <a:noFill/>
            <a:miter lim="800000"/>
            <a:headEnd/>
            <a:tailEnd/>
          </a:ln>
        </p:spPr>
      </p:pic>
      <p:sp>
        <p:nvSpPr>
          <p:cNvPr id="3" name="Rectangle 2"/>
          <p:cNvSpPr/>
          <p:nvPr/>
        </p:nvSpPr>
        <p:spPr>
          <a:xfrm>
            <a:off x="457200" y="304800"/>
            <a:ext cx="3033523" cy="923330"/>
          </a:xfrm>
          <a:prstGeom prst="rect">
            <a:avLst/>
          </a:prstGeom>
          <a:noFill/>
        </p:spPr>
        <p:txBody>
          <a:bodyPr wrap="none">
            <a:spAutoFit/>
          </a:bodyPr>
          <a:lstStyle/>
          <a:p>
            <a:pPr algn="ctr" fontAlgn="auto">
              <a:spcBef>
                <a:spcPts val="0"/>
              </a:spcBef>
              <a:spcAft>
                <a:spcPts val="0"/>
              </a:spcAft>
              <a:defRPr/>
            </a:pPr>
            <a:r>
              <a:rPr lang="hu-H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rPr>
              <a:t>Gyerekeik</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cs typeface="+mn-cs"/>
            </a:endParaRPr>
          </a:p>
        </p:txBody>
      </p:sp>
      <p:sp>
        <p:nvSpPr>
          <p:cNvPr id="4" name="TextBox 3"/>
          <p:cNvSpPr txBox="1">
            <a:spLocks noChangeArrowheads="1"/>
          </p:cNvSpPr>
          <p:nvPr/>
        </p:nvSpPr>
        <p:spPr bwMode="auto">
          <a:xfrm>
            <a:off x="6629400" y="1524000"/>
            <a:ext cx="2133600" cy="3540125"/>
          </a:xfrm>
          <a:prstGeom prst="rect">
            <a:avLst/>
          </a:prstGeom>
          <a:noFill/>
          <a:ln w="9525">
            <a:noFill/>
            <a:miter lim="800000"/>
            <a:headEnd/>
            <a:tailEnd/>
          </a:ln>
        </p:spPr>
        <p:txBody>
          <a:bodyPr>
            <a:spAutoFit/>
          </a:bodyPr>
          <a:lstStyle/>
          <a:p>
            <a:r>
              <a:rPr lang="en-US" sz="3200">
                <a:latin typeface="Calibri" pitchFamily="34" charset="0"/>
              </a:rPr>
              <a:t>20</a:t>
            </a:r>
            <a:r>
              <a:rPr lang="hu-HU" sz="3200">
                <a:latin typeface="Calibri" pitchFamily="34" charset="0"/>
              </a:rPr>
              <a:t> évük volt együtt</a:t>
            </a:r>
          </a:p>
          <a:p>
            <a:endParaRPr lang="hu-HU" sz="3200">
              <a:latin typeface="Calibri" pitchFamily="34" charset="0"/>
            </a:endParaRPr>
          </a:p>
          <a:p>
            <a:r>
              <a:rPr lang="hu-HU" sz="3200">
                <a:latin typeface="Calibri" pitchFamily="34" charset="0"/>
              </a:rPr>
              <a:t>2 gyerekük született</a:t>
            </a:r>
          </a:p>
          <a:p>
            <a:r>
              <a:rPr lang="hu-HU" sz="3200">
                <a:latin typeface="Calibri" pitchFamily="34" charset="0"/>
              </a:rPr>
              <a:t>Gábor és Judit</a:t>
            </a:r>
            <a:endParaRPr lang="en-US" sz="3200">
              <a:latin typeface="Calibri" pitchFamily="34" charset="0"/>
            </a:endParaRPr>
          </a:p>
        </p:txBody>
      </p:sp>
      <p:pic>
        <p:nvPicPr>
          <p:cNvPr id="5123" name="Picture 3"/>
          <p:cNvPicPr>
            <a:picLocks noChangeAspect="1" noChangeArrowheads="1"/>
          </p:cNvPicPr>
          <p:nvPr/>
        </p:nvPicPr>
        <p:blipFill>
          <a:blip r:embed="rId4"/>
          <a:srcRect/>
          <a:stretch>
            <a:fillRect/>
          </a:stretch>
        </p:blipFill>
        <p:spPr bwMode="auto">
          <a:xfrm>
            <a:off x="304800" y="3429000"/>
            <a:ext cx="4876800"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barn(inHorizontal)">
                                      <p:cBhvr>
                                        <p:cTn id="1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990600" y="2057400"/>
            <a:ext cx="6781800" cy="4238625"/>
          </a:xfrm>
          <a:prstGeom prst="rect">
            <a:avLst/>
          </a:prstGeom>
          <a:noFill/>
          <a:ln w="9525">
            <a:noFill/>
            <a:miter lim="800000"/>
            <a:headEnd/>
            <a:tailEnd/>
          </a:ln>
        </p:spPr>
      </p:pic>
      <p:sp>
        <p:nvSpPr>
          <p:cNvPr id="4" name="Rectangle 3"/>
          <p:cNvSpPr/>
          <p:nvPr/>
        </p:nvSpPr>
        <p:spPr>
          <a:xfrm>
            <a:off x="0" y="0"/>
            <a:ext cx="8638006" cy="1754326"/>
          </a:xfrm>
          <a:prstGeom prst="rect">
            <a:avLst/>
          </a:prstGeom>
          <a:noFill/>
        </p:spPr>
        <p:txBody>
          <a:bodyPr wrap="none">
            <a:spAutoFit/>
          </a:bodyPr>
          <a:lstStyle/>
          <a:p>
            <a:pPr algn="ctr" fontAlgn="auto">
              <a:spcBef>
                <a:spcPts val="0"/>
              </a:spcBef>
              <a:spcAft>
                <a:spcPts val="0"/>
              </a:spcAft>
              <a:defRPr/>
            </a:pPr>
            <a:r>
              <a:rPr lang="hu-H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A II. Világháború alatt történt</a:t>
            </a:r>
          </a:p>
          <a:p>
            <a:pPr algn="ctr" fontAlgn="auto">
              <a:spcBef>
                <a:spcPts val="0"/>
              </a:spcBef>
              <a:spcAft>
                <a:spcPts val="0"/>
              </a:spcAft>
              <a:defRPr/>
            </a:pPr>
            <a:r>
              <a:rPr lang="hu-H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borzalmak</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0" y="533400"/>
            <a:ext cx="9144000" cy="5632450"/>
          </a:xfrm>
          <a:prstGeom prst="rect">
            <a:avLst/>
          </a:prstGeom>
          <a:noFill/>
          <a:ln w="9525">
            <a:noFill/>
            <a:miter lim="800000"/>
            <a:headEnd/>
            <a:tailEnd/>
          </a:ln>
        </p:spPr>
        <p:txBody>
          <a:bodyPr>
            <a:spAutoFit/>
          </a:bodyPr>
          <a:lstStyle/>
          <a:p>
            <a:r>
              <a:rPr lang="hu-HU" sz="3600">
                <a:solidFill>
                  <a:schemeClr val="bg1"/>
                </a:solidFill>
                <a:latin typeface="Calibri" pitchFamily="34" charset="0"/>
              </a:rPr>
              <a:t>Apját Imrét munkaszolgálaton szolgált eleinte Magyarországon késöbb Németországban</a:t>
            </a:r>
          </a:p>
          <a:p>
            <a:endParaRPr lang="hu-HU" sz="3600">
              <a:solidFill>
                <a:schemeClr val="bg1"/>
              </a:solidFill>
              <a:latin typeface="Calibri" pitchFamily="34" charset="0"/>
            </a:endParaRPr>
          </a:p>
          <a:p>
            <a:r>
              <a:rPr lang="hu-HU" sz="3600">
                <a:solidFill>
                  <a:schemeClr val="bg1"/>
                </a:solidFill>
                <a:latin typeface="Calibri" pitchFamily="34" charset="0"/>
              </a:rPr>
              <a:t>Bátyját Gábort 18 évesen Buchenwaldba deportálták ahol látták hogy megölik</a:t>
            </a:r>
          </a:p>
          <a:p>
            <a:endParaRPr lang="hu-HU" sz="3600">
              <a:solidFill>
                <a:schemeClr val="bg1"/>
              </a:solidFill>
              <a:latin typeface="Calibri" pitchFamily="34" charset="0"/>
            </a:endParaRPr>
          </a:p>
          <a:p>
            <a:r>
              <a:rPr lang="hu-HU" sz="3600">
                <a:solidFill>
                  <a:schemeClr val="bg1"/>
                </a:solidFill>
                <a:latin typeface="Calibri" pitchFamily="34" charset="0"/>
              </a:rPr>
              <a:t>Ő Judit és anyja Ilona a budapesti getthoban élték túl a holokausztot</a:t>
            </a:r>
          </a:p>
          <a:p>
            <a:r>
              <a:rPr lang="hu-HU" sz="3600">
                <a:solidFill>
                  <a:schemeClr val="bg1"/>
                </a:solidFill>
                <a:latin typeface="Calibri" pitchFamily="34" charset="0"/>
              </a:rPr>
              <a:t>Mivel apjáról nem tudták biztosan hogy meghalt ezért életük végéig nem adták fel a reményt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971800" y="2286000"/>
            <a:ext cx="3311373" cy="1569660"/>
          </a:xfrm>
          <a:prstGeom prst="rect">
            <a:avLst/>
          </a:prstGeom>
          <a:noFill/>
        </p:spPr>
        <p:txBody>
          <a:bodyPr>
            <a:spAutoFit/>
          </a:bodyPr>
          <a:lstStyle/>
          <a:p>
            <a:pPr algn="ctr" fontAlgn="auto">
              <a:spcBef>
                <a:spcPts val="0"/>
              </a:spcBef>
              <a:spcAft>
                <a:spcPts val="0"/>
              </a:spcAft>
              <a:defRPr/>
            </a:pPr>
            <a:r>
              <a:rPr lang="hu-HU"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Vége</a:t>
            </a: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267</Words>
  <Application>Microsoft Office PowerPoint</Application>
  <PresentationFormat>Diavetítés a képernyőre (4:3 oldalarány)</PresentationFormat>
  <Paragraphs>30</Paragraphs>
  <Slides>9</Slides>
  <Notes>8</Notes>
  <HiddenSlides>0</HiddenSlides>
  <MMClips>0</MMClips>
  <ScaleCrop>false</ScaleCrop>
  <HeadingPairs>
    <vt:vector size="6" baseType="variant">
      <vt:variant>
        <vt:lpstr>Használt betűtípusok</vt:lpstr>
      </vt:variant>
      <vt:variant>
        <vt:i4>2</vt:i4>
      </vt:variant>
      <vt:variant>
        <vt:lpstr>Tervezősablon</vt:lpstr>
      </vt:variant>
      <vt:variant>
        <vt:i4>1</vt:i4>
      </vt:variant>
      <vt:variant>
        <vt:lpstr>Diacímek</vt:lpstr>
      </vt:variant>
      <vt:variant>
        <vt:i4>9</vt:i4>
      </vt:variant>
    </vt:vector>
  </HeadingPairs>
  <TitlesOfParts>
    <vt:vector size="12" baseType="lpstr">
      <vt:lpstr>Arial</vt:lpstr>
      <vt:lpstr>Calibri</vt:lpstr>
      <vt:lpstr>Office Theme</vt:lpstr>
      <vt:lpstr>1. dia</vt:lpstr>
      <vt:lpstr>2. dia</vt:lpstr>
      <vt:lpstr>3. dia</vt:lpstr>
      <vt:lpstr>4. dia</vt:lpstr>
      <vt:lpstr>5. dia</vt:lpstr>
      <vt:lpstr>6. dia</vt:lpstr>
      <vt:lpstr>7. dia</vt:lpstr>
      <vt:lpstr>8. dia</vt:lpstr>
      <vt:lpstr>9. dia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Acsi</dc:creator>
  <cp:lastModifiedBy>Lauder Javne</cp:lastModifiedBy>
  <cp:revision>11</cp:revision>
  <dcterms:created xsi:type="dcterms:W3CDTF">2006-08-16T00:00:00Z</dcterms:created>
  <dcterms:modified xsi:type="dcterms:W3CDTF">2010-02-25T14:49:58Z</dcterms:modified>
</cp:coreProperties>
</file>