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290" autoAdjust="0"/>
  </p:normalViewPr>
  <p:slideViewPr>
    <p:cSldViewPr snapToGrid="0">
      <p:cViewPr varScale="1">
        <p:scale>
          <a:sx n="68" d="100"/>
          <a:sy n="68" d="100"/>
        </p:scale>
        <p:origin x="12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207E8-6C3B-40AE-8674-92149E69099C}" type="datetimeFigureOut">
              <a:rPr lang="hu-HU" smtClean="0"/>
              <a:t>2023. 08. 04.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4263-D64C-453D-B2CC-6E5A966C65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26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Frontális megbeszélés</a:t>
            </a:r>
          </a:p>
          <a:p>
            <a:pPr marL="228600" indent="-228600">
              <a:buAutoNum type="arabicPeriod"/>
            </a:pPr>
            <a:r>
              <a:rPr lang="hu-HU" dirty="0"/>
              <a:t>Mi jut a gyerekek eszébe a képről (eszközök nélkül)</a:t>
            </a:r>
          </a:p>
          <a:p>
            <a:pPr marL="228600" indent="-228600">
              <a:buAutoNum type="arabicPeriod"/>
            </a:pPr>
            <a:r>
              <a:rPr lang="hu-HU" dirty="0"/>
              <a:t>Segédeszközökkel lefordítják, valószínűleg többféle fordítást mondanak</a:t>
            </a:r>
          </a:p>
          <a:p>
            <a:pPr marL="228600" indent="-228600">
              <a:buAutoNum type="arabicPeriod"/>
            </a:pPr>
            <a:r>
              <a:rPr lang="hu-HU" dirty="0"/>
              <a:t>Internet és atlasz segítségével</a:t>
            </a:r>
          </a:p>
          <a:p>
            <a:pPr marL="228600" indent="-228600">
              <a:buAutoNum type="arabicPeriod"/>
            </a:pPr>
            <a:r>
              <a:rPr lang="hu-HU" dirty="0"/>
              <a:t>Frontális megbeszélés</a:t>
            </a:r>
          </a:p>
          <a:p>
            <a:pPr marL="228600" indent="-228600">
              <a:buAutoNum type="arabicPeriod"/>
            </a:pPr>
            <a:r>
              <a:rPr lang="hu-HU" dirty="0"/>
              <a:t>Pl.: Auschwitz és </a:t>
            </a:r>
            <a:r>
              <a:rPr lang="hu-HU" dirty="0" err="1"/>
              <a:t>Dachau</a:t>
            </a:r>
            <a:endParaRPr lang="hu-HU" dirty="0"/>
          </a:p>
          <a:p>
            <a:pPr marL="228600" indent="-228600">
              <a:buAutoNum type="arabicPeriod"/>
            </a:pPr>
            <a:r>
              <a:rPr lang="hu-HU" dirty="0"/>
              <a:t>Térkép, atlasz</a:t>
            </a:r>
          </a:p>
          <a:p>
            <a:pPr marL="0" indent="0">
              <a:buNone/>
            </a:pPr>
            <a:endParaRPr lang="hu-HU" dirty="0"/>
          </a:p>
          <a:p>
            <a:pPr marL="228600" indent="-228600">
              <a:buAutoNum type="arabicPeriod"/>
            </a:pPr>
            <a:endParaRPr lang="hu-HU" dirty="0"/>
          </a:p>
          <a:p>
            <a:pPr marL="228600" indent="-228600">
              <a:buAutoNum type="arabicPeriod"/>
            </a:pPr>
            <a:endParaRPr lang="hu-HU" dirty="0"/>
          </a:p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4263-D64C-453D-B2CC-6E5A966C652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93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frontális megbeszélés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4263-D64C-453D-B2CC-6E5A966C652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01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fotóra kattintva elindul a film.</a:t>
            </a:r>
          </a:p>
          <a:p>
            <a:r>
              <a:rPr lang="hu-HU" dirty="0"/>
              <a:t>A film után feladatok: (pármunka)</a:t>
            </a:r>
          </a:p>
          <a:p>
            <a:pPr marL="228600" indent="-228600">
              <a:buAutoNum type="arabicPeriod"/>
            </a:pPr>
            <a:r>
              <a:rPr lang="hu-HU" dirty="0"/>
              <a:t>Európa az I. </a:t>
            </a:r>
            <a:r>
              <a:rPr lang="hu-HU" dirty="0" err="1"/>
              <a:t>vh</a:t>
            </a:r>
            <a:r>
              <a:rPr lang="hu-HU" dirty="0"/>
              <a:t>. után (vaktérkép): https://learningapps.org/watch?v=pcdc85o5n23 </a:t>
            </a:r>
          </a:p>
          <a:p>
            <a:pPr marL="228600" indent="-228600">
              <a:buAutoNum type="arabicPeriod"/>
            </a:pPr>
            <a:r>
              <a:rPr lang="hu-HU" dirty="0"/>
              <a:t>nyomtatott vaktérképen jelölni: Torda, Párizs, Firenze, Berlin, Prága</a:t>
            </a:r>
          </a:p>
          <a:p>
            <a:r>
              <a:rPr lang="hu-HU" dirty="0"/>
              <a:t>3.   Életutak: Kinek hogy alakult az élete az </a:t>
            </a:r>
            <a:r>
              <a:rPr lang="hu-HU" dirty="0" err="1"/>
              <a:t>I.vh</a:t>
            </a:r>
            <a:r>
              <a:rPr lang="hu-HU" dirty="0"/>
              <a:t>. után? (hozzárendeléses táblázat) https://learningapps.org/watch?v=pmxoohzst23</a:t>
            </a:r>
          </a:p>
          <a:p>
            <a:r>
              <a:rPr lang="hu-HU" dirty="0"/>
              <a:t>Szükséges  több Európa vaktérkép. A feladat megoldása lehet csoportmunka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4263-D64C-453D-B2CC-6E5A966C652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44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PZexPlzF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sötét látható&#10;&#10;Automatikusan generált leírás">
            <a:extLst>
              <a:ext uri="{FF2B5EF4-FFF2-40B4-BE49-F238E27FC236}">
                <a16:creationId xmlns:a16="http://schemas.microsoft.com/office/drawing/2014/main" id="{D908308B-AF28-CBF7-4BF7-F1D74FD04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55"/>
          <a:stretch/>
        </p:blipFill>
        <p:spPr bwMode="auto">
          <a:xfrm>
            <a:off x="5379162" y="0"/>
            <a:ext cx="6812838" cy="3465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570413A-A868-38B5-9D2F-2AEA6A2164B9}"/>
              </a:ext>
            </a:extLst>
          </p:cNvPr>
          <p:cNvSpPr txBox="1"/>
          <p:nvPr/>
        </p:nvSpPr>
        <p:spPr>
          <a:xfrm flipH="1">
            <a:off x="401444" y="2119750"/>
            <a:ext cx="9234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latin typeface="Arial Narrow" panose="020B0606020202030204" pitchFamily="34" charset="0"/>
              </a:rPr>
              <a:t>1. </a:t>
            </a:r>
            <a:r>
              <a:rPr lang="hu-HU" sz="2400" dirty="0">
                <a:latin typeface="Arial Narrow" panose="020B0606020202030204" pitchFamily="34" charset="0"/>
              </a:rPr>
              <a:t>Mit gondoltok, hol készült a fotó?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Arial Narrow" panose="020B0606020202030204" pitchFamily="34" charset="0"/>
              </a:rPr>
              <a:t>2. Fordítsd le a feliratot!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Arial Narrow" panose="020B0606020202030204" pitchFamily="34" charset="0"/>
              </a:rPr>
              <a:t>3. Azonosítsd be a helyszínt!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Arial Narrow" panose="020B0606020202030204" pitchFamily="34" charset="0"/>
              </a:rPr>
              <a:t>4. Tisztázzuk, hogy ebben a kontextusban mit jelentett! 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Arial Narrow" panose="020B0606020202030204" pitchFamily="34" charset="0"/>
              </a:rPr>
              <a:t>5. Milyen más felirattal találkozunk még koncentrációs táboroknál?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Arial Narrow" panose="020B0606020202030204" pitchFamily="34" charset="0"/>
              </a:rPr>
              <a:t>6. Keressük meg térképen!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Arial Narrow" panose="020B0606020202030204" pitchFamily="34" charset="0"/>
              </a:rPr>
              <a:t>7. Milyen érzéseket kelt bennetek ezek ismeretében a felirat?</a:t>
            </a:r>
          </a:p>
          <a:p>
            <a:pPr lvl="0">
              <a:spcAft>
                <a:spcPts val="1200"/>
              </a:spcAft>
            </a:pPr>
            <a:r>
              <a:rPr lang="hu-H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8. Milyen érzéseket kelthetett a felirat az ide érkezőkben, a környéken lakókban </a:t>
            </a:r>
          </a:p>
          <a:p>
            <a:pPr lvl="0">
              <a:spcAft>
                <a:spcPts val="1200"/>
              </a:spcAft>
            </a:pPr>
            <a:r>
              <a:rPr lang="hu-H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   és a tábor őreiben?</a:t>
            </a:r>
          </a:p>
          <a:p>
            <a:pPr>
              <a:spcAft>
                <a:spcPts val="1200"/>
              </a:spcAft>
            </a:pPr>
            <a:endParaRPr lang="hu-HU" dirty="0"/>
          </a:p>
          <a:p>
            <a:pPr>
              <a:spcAft>
                <a:spcPts val="1200"/>
              </a:spcAft>
            </a:pPr>
            <a:endParaRPr lang="hu-HU" dirty="0"/>
          </a:p>
          <a:p>
            <a:pPr>
              <a:spcAft>
                <a:spcPts val="1200"/>
              </a:spcAft>
            </a:pP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47E63B9-5B79-9FF6-9C76-77C75FB76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11" t="17188" r="44648" b="27638"/>
          <a:stretch/>
        </p:blipFill>
        <p:spPr bwMode="auto">
          <a:xfrm>
            <a:off x="6426823" y="44224"/>
            <a:ext cx="4717516" cy="3384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23F02F3-C843-A0C3-FAA8-0DEDE47AE912}"/>
              </a:ext>
            </a:extLst>
          </p:cNvPr>
          <p:cNvSpPr txBox="1"/>
          <p:nvPr/>
        </p:nvSpPr>
        <p:spPr>
          <a:xfrm>
            <a:off x="401444" y="1271208"/>
            <a:ext cx="420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JEDEM DAS SEINE (?)</a:t>
            </a:r>
          </a:p>
        </p:txBody>
      </p:sp>
    </p:spTree>
    <p:extLst>
      <p:ext uri="{BB962C8B-B14F-4D97-AF65-F5344CB8AC3E}">
        <p14:creationId xmlns:p14="http://schemas.microsoft.com/office/powerpoint/2010/main" val="40193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F570413A-A868-38B5-9D2F-2AEA6A2164B9}"/>
              </a:ext>
            </a:extLst>
          </p:cNvPr>
          <p:cNvSpPr txBox="1"/>
          <p:nvPr/>
        </p:nvSpPr>
        <p:spPr>
          <a:xfrm flipH="1">
            <a:off x="540704" y="2357635"/>
            <a:ext cx="499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endParaRPr lang="hu-HU" sz="24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hu-H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9. Miért kerültek ide az emberek?</a:t>
            </a:r>
          </a:p>
          <a:p>
            <a:pPr lvl="0">
              <a:spcAft>
                <a:spcPts val="1200"/>
              </a:spcAft>
            </a:pPr>
            <a:r>
              <a:rPr lang="hu-H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10. Hogyan zajlott a deportálás?</a:t>
            </a:r>
          </a:p>
          <a:p>
            <a:pPr>
              <a:spcAft>
                <a:spcPts val="1200"/>
              </a:spcAft>
            </a:pPr>
            <a:endParaRPr lang="hu-HU" dirty="0"/>
          </a:p>
          <a:p>
            <a:pPr>
              <a:spcAft>
                <a:spcPts val="1200"/>
              </a:spcAft>
            </a:pPr>
            <a:endParaRPr lang="hu-HU" dirty="0"/>
          </a:p>
          <a:p>
            <a:pPr>
              <a:spcAft>
                <a:spcPts val="1200"/>
              </a:spcAft>
            </a:pPr>
            <a:endParaRPr lang="hu-HU" dirty="0"/>
          </a:p>
        </p:txBody>
      </p:sp>
      <p:pic>
        <p:nvPicPr>
          <p:cNvPr id="1026" name="Picture 2" descr="74 évvel ezelőtt, a mai napon gördült ki az utolsó szombathelyi halálvonat  Auschwitz felé">
            <a:extLst>
              <a:ext uri="{FF2B5EF4-FFF2-40B4-BE49-F238E27FC236}">
                <a16:creationId xmlns:a16="http://schemas.microsoft.com/office/drawing/2014/main" id="{B642FC48-89B6-B1AF-CCEB-150C3852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96" y="0"/>
            <a:ext cx="5794904" cy="38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0C3DBD6-8B7C-ABAD-3A11-F43B622B6770}"/>
              </a:ext>
            </a:extLst>
          </p:cNvPr>
          <p:cNvSpPr txBox="1"/>
          <p:nvPr/>
        </p:nvSpPr>
        <p:spPr>
          <a:xfrm>
            <a:off x="540704" y="919906"/>
            <a:ext cx="418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JEDEM DAS SEINE (?)</a:t>
            </a:r>
          </a:p>
          <a:p>
            <a:endParaRPr lang="hu-HU" sz="2400" b="1" dirty="0"/>
          </a:p>
          <a:p>
            <a:r>
              <a:rPr lang="hu-HU" sz="2400" b="1" dirty="0"/>
              <a:t>ARBEIT MACHT FREI (?)</a:t>
            </a:r>
          </a:p>
        </p:txBody>
      </p:sp>
    </p:spTree>
    <p:extLst>
      <p:ext uri="{BB962C8B-B14F-4D97-AF65-F5344CB8AC3E}">
        <p14:creationId xmlns:p14="http://schemas.microsoft.com/office/powerpoint/2010/main" val="7531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5F5C6E18-3783-8D31-8026-6A5CEABD65C8}"/>
              </a:ext>
            </a:extLst>
          </p:cNvPr>
          <p:cNvSpPr txBox="1"/>
          <p:nvPr/>
        </p:nvSpPr>
        <p:spPr>
          <a:xfrm flipH="1">
            <a:off x="362621" y="597345"/>
            <a:ext cx="121920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hu-HU" sz="2800" dirty="0">
                <a:solidFill>
                  <a:prstClr val="white"/>
                </a:solidFill>
                <a:latin typeface="Arial Narrow" panose="020B0606020202030204" pitchFamily="34" charset="0"/>
              </a:rPr>
              <a:t>Egy családtörténetet nézünk meg: </a:t>
            </a:r>
            <a:r>
              <a:rPr lang="hu-HU" sz="2800" i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Nussbaum</a:t>
            </a:r>
            <a:r>
              <a:rPr lang="hu-HU" sz="2800" i="1" dirty="0">
                <a:solidFill>
                  <a:prstClr val="white"/>
                </a:solidFill>
                <a:latin typeface="Arial Narrow" panose="020B0606020202030204" pitchFamily="34" charset="0"/>
              </a:rPr>
              <a:t> László – </a:t>
            </a:r>
            <a:r>
              <a:rPr lang="hu-HU" sz="2800" i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Eu</a:t>
            </a:r>
            <a:r>
              <a:rPr lang="hu-HU" sz="2800" i="1" dirty="0">
                <a:solidFill>
                  <a:prstClr val="white"/>
                </a:solidFill>
                <a:latin typeface="Arial Narrow" panose="020B0606020202030204" pitchFamily="34" charset="0"/>
              </a:rPr>
              <a:t>. határok nélkül</a:t>
            </a:r>
          </a:p>
          <a:p>
            <a:pPr lvl="0">
              <a:spcAft>
                <a:spcPts val="1200"/>
              </a:spcAft>
            </a:pPr>
            <a:r>
              <a:rPr lang="hu-HU" sz="2800" dirty="0">
                <a:solidFill>
                  <a:prstClr val="white"/>
                </a:solidFill>
                <a:latin typeface="Arial Narrow" panose="020B0606020202030204" pitchFamily="34" charset="0"/>
              </a:rPr>
              <a:t>Figyeld meg: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hu-HU" sz="2800" dirty="0">
                <a:solidFill>
                  <a:prstClr val="white"/>
                </a:solidFill>
                <a:latin typeface="Arial Narrow" panose="020B0606020202030204" pitchFamily="34" charset="0"/>
              </a:rPr>
              <a:t>Kinek mi lett a sorsa? 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hu-HU" sz="2800" dirty="0">
                <a:solidFill>
                  <a:prstClr val="white"/>
                </a:solidFill>
                <a:latin typeface="Arial Narrow" panose="020B0606020202030204" pitchFamily="34" charset="0"/>
              </a:rPr>
              <a:t>A család mely tagjainak kellett átmennie ezen a kapun!</a:t>
            </a:r>
          </a:p>
          <a:p>
            <a:pPr>
              <a:spcAft>
                <a:spcPts val="1200"/>
              </a:spcAft>
            </a:pPr>
            <a:endParaRPr lang="hu-HU" dirty="0"/>
          </a:p>
        </p:txBody>
      </p:sp>
      <p:pic>
        <p:nvPicPr>
          <p:cNvPr id="5" name="Kép 4">
            <a:hlinkClick r:id="rId3"/>
            <a:extLst>
              <a:ext uri="{FF2B5EF4-FFF2-40B4-BE49-F238E27FC236}">
                <a16:creationId xmlns:a16="http://schemas.microsoft.com/office/drawing/2014/main" id="{C83363C6-AE89-6400-3559-D96AB87FE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11" t="17188" r="44648" b="27638"/>
          <a:stretch/>
        </p:blipFill>
        <p:spPr bwMode="auto">
          <a:xfrm>
            <a:off x="3506132" y="3024990"/>
            <a:ext cx="5179735" cy="3716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27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269</Words>
  <Application>Microsoft Office PowerPoint</Application>
  <PresentationFormat>Szélesvásznú</PresentationFormat>
  <Paragraphs>41</Paragraphs>
  <Slides>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Century Gothic</vt:lpstr>
      <vt:lpstr>Wingdings 3</vt:lpstr>
      <vt:lpstr>Ion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Zsolt Vódli</dc:creator>
  <cp:lastModifiedBy>Zsolt Vódli</cp:lastModifiedBy>
  <cp:revision>7</cp:revision>
  <dcterms:created xsi:type="dcterms:W3CDTF">2023-04-22T10:34:57Z</dcterms:created>
  <dcterms:modified xsi:type="dcterms:W3CDTF">2023-08-04T08:58:20Z</dcterms:modified>
</cp:coreProperties>
</file>